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58" r:id="rId6"/>
    <p:sldId id="265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8hVL/sgge+Y9rLr7m3XPg" hashData="jlNdaGZ4aiM1QPCqSoT2l0iLZV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16F9-B932-4467-BA34-3226FAC1B457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81A02-9DBE-4875-8192-AC9EE6FFD4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B26F-5071-4B1D-971C-13943867651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86050" y="214290"/>
            <a:ext cx="5243522" cy="500065"/>
          </a:xfrm>
          <a:gradFill flip="none" rotWithShape="1">
            <a:gsLst>
              <a:gs pos="0">
                <a:srgbClr val="DE14B3">
                  <a:tint val="66000"/>
                  <a:satMod val="160000"/>
                </a:srgbClr>
              </a:gs>
              <a:gs pos="50000">
                <a:srgbClr val="DE14B3">
                  <a:tint val="44500"/>
                  <a:satMod val="160000"/>
                </a:srgbClr>
              </a:gs>
              <a:gs pos="100000">
                <a:srgbClr val="DE14B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ar-DZ" dirty="0"/>
              <a:t>زحزحة القارات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00364" y="2928934"/>
            <a:ext cx="5572164" cy="257176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60000"/>
              </a:lnSpc>
            </a:pPr>
            <a:r>
              <a:rPr lang="ar-DZ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النص :</a:t>
            </a:r>
          </a:p>
          <a:p>
            <a:pPr algn="r" rtl="1">
              <a:lnSpc>
                <a:spcPct val="160000"/>
              </a:lnSpc>
            </a:pPr>
            <a:r>
              <a:rPr lang="ar-DZ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كانت قارتا إفريقيا </a:t>
            </a:r>
            <a:r>
              <a:rPr lang="ar-DZ" sz="16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أمريكا الجنوبية قبل 200 مليون سنة عبارة عن كتلة واحدة (قارة واحدة ) </a:t>
            </a:r>
            <a:r>
              <a:rPr lang="ar-DZ" sz="16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كذلك أمريكا الشمالية </a:t>
            </a:r>
            <a:r>
              <a:rPr lang="ar-DZ" sz="16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أوراسيا إلا أن قبل 165 مليون سنة انفصلت هذه القارة إلى كتلتين إحداهما شكلت قارة إفريقيا </a:t>
            </a:r>
            <a:r>
              <a:rPr lang="ar-DZ" sz="16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الأخرى شكلت قارة أمريكا الجنوبية </a:t>
            </a:r>
            <a:r>
              <a:rPr lang="ar-DZ" sz="16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تشكلت بينهما قشرة المحيط الأطلسي التي تتوسطها سلسلة من التضاريس البركانية التي تمثل </a:t>
            </a:r>
            <a:r>
              <a:rPr lang="ar-DZ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الظهرة </a:t>
            </a:r>
            <a:r>
              <a:rPr lang="ar-DZ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المتسببة في تباعدهما .</a:t>
            </a:r>
          </a:p>
          <a:p>
            <a:pPr algn="r" rtl="1">
              <a:lnSpc>
                <a:spcPct val="160000"/>
              </a:lnSpc>
            </a:pPr>
            <a:endParaRPr lang="fr-FR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74" y="928670"/>
            <a:ext cx="621510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DZ" sz="1600" dirty="0">
                <a:latin typeface="Tahoma" pitchFamily="34" charset="0"/>
                <a:cs typeface="Tahoma" pitchFamily="34" charset="0"/>
              </a:rPr>
              <a:t>عرفنا أن قوى الانضغاط يمكن أن تسمح بتفسير أصل الزلازل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التشوهات الملاحظة في المنطقة الزلزالية للمغرب العربي ، لكن ما أصل قوى الانضغاط هذه ؟ 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2571736" y="2285992"/>
            <a:ext cx="6000792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كانت القارات قبل 200 مليون سنة تشكل كتلة واحدة يحيط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بها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محيط واحد، فكيف تفسر وجود القارات على الشكل الحالي ؟</a:t>
            </a:r>
            <a:endParaRPr lang="fr-FR" sz="1600" dirty="0">
              <a:solidFill>
                <a:srgbClr val="0000CC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4572009"/>
            <a:ext cx="1476000" cy="1664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214290"/>
            <a:ext cx="1480500" cy="16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428728" y="214290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100" b="1" dirty="0">
                <a:latin typeface="Tahoma" pitchFamily="34" charset="0"/>
                <a:cs typeface="Tahoma" pitchFamily="34" charset="0"/>
              </a:rPr>
              <a:t>1</a:t>
            </a:r>
            <a:endParaRPr lang="fr-FR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1428695" y="4572009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Tahoma" pitchFamily="34" charset="0"/>
                <a:cs typeface="Tahoma" pitchFamily="34" charset="0"/>
              </a:rPr>
              <a:t>3</a:t>
            </a:r>
            <a:endParaRPr lang="fr-FR" sz="11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1476000" cy="1710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428728" y="2357430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latin typeface="Tahoma" pitchFamily="34" charset="0"/>
                <a:cs typeface="Tahoma" pitchFamily="34" charset="0"/>
              </a:rPr>
              <a:t>2</a:t>
            </a:r>
            <a:endParaRPr lang="fr-FR" sz="1100" b="1" dirty="0"/>
          </a:p>
        </p:txBody>
      </p:sp>
      <p:sp>
        <p:nvSpPr>
          <p:cNvPr id="15" name="Rectangle 14"/>
          <p:cNvSpPr/>
          <p:nvPr/>
        </p:nvSpPr>
        <p:spPr>
          <a:xfrm>
            <a:off x="214281" y="1928804"/>
            <a:ext cx="15001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1000" b="1" dirty="0">
                <a:latin typeface="Tahoma" pitchFamily="34" charset="0"/>
                <a:cs typeface="Tahoma" pitchFamily="34" charset="0"/>
              </a:rPr>
              <a:t>قبل 200 مليون سنة </a:t>
            </a:r>
            <a:endParaRPr lang="fr-FR" sz="1000" b="1" dirty="0"/>
          </a:p>
        </p:txBody>
      </p:sp>
      <p:sp>
        <p:nvSpPr>
          <p:cNvPr id="16" name="Rectangle 15"/>
          <p:cNvSpPr/>
          <p:nvPr/>
        </p:nvSpPr>
        <p:spPr>
          <a:xfrm>
            <a:off x="214282" y="4071942"/>
            <a:ext cx="1423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000" b="1" dirty="0">
                <a:latin typeface="Tahoma" pitchFamily="34" charset="0"/>
                <a:cs typeface="Tahoma" pitchFamily="34" charset="0"/>
              </a:rPr>
              <a:t>قبل 165 مليون سنة </a:t>
            </a:r>
            <a:endParaRPr lang="fr-FR" sz="1000" b="1" dirty="0"/>
          </a:p>
        </p:txBody>
      </p:sp>
      <p:sp>
        <p:nvSpPr>
          <p:cNvPr id="17" name="Rectangle 16"/>
          <p:cNvSpPr/>
          <p:nvPr/>
        </p:nvSpPr>
        <p:spPr>
          <a:xfrm>
            <a:off x="0" y="6286520"/>
            <a:ext cx="17144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1000" b="1" dirty="0">
                <a:latin typeface="Tahoma" pitchFamily="34" charset="0"/>
                <a:cs typeface="Tahoma" pitchFamily="34" charset="0"/>
              </a:rPr>
              <a:t>القارتان في العصر الحالي</a:t>
            </a:r>
            <a:endParaRPr lang="fr-FR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1928794" y="6286520"/>
            <a:ext cx="85472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1050" b="1" dirty="0">
                <a:latin typeface="Tahoma" pitchFamily="34" charset="0"/>
                <a:cs typeface="Tahoma" pitchFamily="34" charset="0"/>
              </a:rPr>
              <a:t>الوثيقة -1-</a:t>
            </a:r>
            <a:endParaRPr lang="fr-FR" sz="1050" b="1" dirty="0"/>
          </a:p>
        </p:txBody>
      </p:sp>
      <p:sp>
        <p:nvSpPr>
          <p:cNvPr id="19" name="Rectangle 18"/>
          <p:cNvSpPr/>
          <p:nvPr/>
        </p:nvSpPr>
        <p:spPr>
          <a:xfrm>
            <a:off x="2928926" y="5750004"/>
            <a:ext cx="5917418" cy="95410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اعتمادا على النص السابق اجب على الأسئلة التالية </a:t>
            </a:r>
          </a:p>
          <a:p>
            <a:pPr algn="r" rtl="1"/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 كيف كانت القارات قبل 200 مليون سنة</a:t>
            </a:r>
          </a:p>
          <a:p>
            <a:pPr algn="r" rtl="1">
              <a:buFontTx/>
              <a:buChar char="-"/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ماذا حدث للقارات ؟</a:t>
            </a:r>
          </a:p>
          <a:p>
            <a:pPr algn="r" rtl="1">
              <a:buFontTx/>
              <a:buChar char="-"/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كيف نسمي هذه الظاهرة الجيولوجية ؟ </a:t>
            </a:r>
            <a:endParaRPr lang="fr-FR" sz="1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4" y="428604"/>
            <a:ext cx="5072098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س – كيف تم إثبات أن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قارتي إفريقيا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أمريكا الجنوبية كانتا عبارة عن قارة واحدة ؟ </a:t>
            </a:r>
            <a:endParaRPr lang="fr-FR" sz="160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4744" y="4714884"/>
            <a:ext cx="5000660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DZ" sz="1600" dirty="0">
                <a:latin typeface="Tahoma" pitchFamily="34" charset="0"/>
                <a:cs typeface="Tahoma" pitchFamily="34" charset="0"/>
              </a:rPr>
              <a:t>–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التطابق الهندسي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بين الساحل الغربي لقارة إفريقيا و الساحل الشرقي لقارة أمريكا الجنوبية</a:t>
            </a:r>
          </a:p>
          <a:p>
            <a:pPr algn="r" rtl="1">
              <a:buFontTx/>
              <a:buChar char="-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تشابه البنيات الصخرية القديمة بين قارتي أمريكا الجنوبية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إفريقيا</a:t>
            </a:r>
          </a:p>
          <a:p>
            <a:pPr algn="r" rtl="1">
              <a:buFontTx/>
              <a:buChar char="-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تشابه حفريات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(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مستحاثات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) قارتي إفريقيا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أمريكا الجنوبية مثل </a:t>
            </a:r>
            <a:r>
              <a:rPr lang="ar-MA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مستحاث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ة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fr-FR" sz="1600" dirty="0" err="1"/>
              <a:t>Mésosaurus</a:t>
            </a:r>
            <a:r>
              <a:rPr lang="fr-FR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الذي ينتمي إلى الحيوانات الزاحفة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214282" y="285728"/>
            <a:ext cx="33575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662857" cy="6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28728" y="4286256"/>
            <a:ext cx="85472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1050" b="1" dirty="0">
                <a:latin typeface="Tahoma" pitchFamily="34" charset="0"/>
                <a:cs typeface="Tahoma" pitchFamily="34" charset="0"/>
              </a:rPr>
              <a:t>الوثيقة -2-</a:t>
            </a:r>
            <a:endParaRPr lang="fr-FR" sz="1050" b="1" dirty="0"/>
          </a:p>
        </p:txBody>
      </p:sp>
      <p:sp>
        <p:nvSpPr>
          <p:cNvPr id="8" name="Rectangle 7"/>
          <p:cNvSpPr/>
          <p:nvPr/>
        </p:nvSpPr>
        <p:spPr>
          <a:xfrm>
            <a:off x="3714744" y="1071546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1600" dirty="0">
                <a:latin typeface="Bauhaus 93" pitchFamily="82" charset="0"/>
                <a:cs typeface="Tahoma" pitchFamily="34" charset="0"/>
              </a:rPr>
              <a:t>حسب النظرية التي وضعها العالم ا</a:t>
            </a:r>
            <a:r>
              <a:rPr lang="ar-DZ" sz="1600" dirty="0">
                <a:latin typeface="Bauhaus 93" pitchFamily="82" charset="0"/>
                <a:ea typeface="Calibri" pitchFamily="34" charset="0"/>
                <a:cs typeface="Tahoma" pitchFamily="34" charset="0"/>
              </a:rPr>
              <a:t>لفلكي (ألفريد </a:t>
            </a:r>
            <a:r>
              <a:rPr lang="ar-DZ" sz="1600" dirty="0" err="1">
                <a:latin typeface="Bauhaus 93" pitchFamily="82" charset="0"/>
                <a:ea typeface="Calibri" pitchFamily="34" charset="0"/>
                <a:cs typeface="Tahoma" pitchFamily="34" charset="0"/>
              </a:rPr>
              <a:t>وجنر</a:t>
            </a:r>
            <a:r>
              <a:rPr lang="ar-DZ" sz="1600" dirty="0">
                <a:latin typeface="Bauhaus 93" pitchFamily="82" charset="0"/>
                <a:ea typeface="Calibri" pitchFamily="34" charset="0"/>
                <a:cs typeface="Tahoma" pitchFamily="34" charset="0"/>
              </a:rPr>
              <a:t>) </a:t>
            </a:r>
            <a:r>
              <a:rPr lang="fr-FR" sz="1600" dirty="0">
                <a:latin typeface="Tahoma" pitchFamily="34" charset="0"/>
                <a:cs typeface="Tahoma" pitchFamily="34" charset="0"/>
              </a:rPr>
              <a:t>Alfred Wegener   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Bauhaus 93" pitchFamily="82" charset="0"/>
                <a:cs typeface="Tahoma" pitchFamily="34" charset="0"/>
              </a:rPr>
              <a:t>( نظرية زحزحة القارات )</a:t>
            </a:r>
            <a:r>
              <a:rPr lang="fr-FR" sz="1600" dirty="0">
                <a:latin typeface="Bauhaus 93" pitchFamily="82" charset="0"/>
                <a:cs typeface="Tahoma" pitchFamily="34" charset="0"/>
              </a:rPr>
              <a:t>  </a:t>
            </a:r>
            <a:r>
              <a:rPr lang="ar-DZ" sz="1600" dirty="0">
                <a:latin typeface="Bauhaus 93" pitchFamily="82" charset="0"/>
                <a:cs typeface="Tahoma" pitchFamily="34" charset="0"/>
              </a:rPr>
              <a:t>سنة 1912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التي </a:t>
            </a:r>
            <a:r>
              <a:rPr lang="ar-MA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تنص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على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أن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جميع القارات كانت كتلة واحدة ملتحمة (أي </a:t>
            </a:r>
            <a:r>
              <a:rPr lang="ar-SY" sz="1600" dirty="0">
                <a:latin typeface="Tahoma" pitchFamily="34" charset="0"/>
                <a:cs typeface="Tahoma" pitchFamily="34" charset="0"/>
              </a:rPr>
              <a:t>كانت عبارة عن قارة واحد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ة محاطة بمحيط واحد )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ثم تجزأت </a:t>
            </a:r>
            <a:r>
              <a:rPr lang="ar-DZ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تفرقت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6248" y="2571744"/>
            <a:ext cx="4386287" cy="646331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dirty="0">
                <a:solidFill>
                  <a:srgbClr val="0000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فما هي البراهين التي اعتمد عليها لإثبات صحة نظريته ؟</a:t>
            </a:r>
            <a:endParaRPr lang="ar-DZ" dirty="0">
              <a:solidFill>
                <a:srgbClr val="0000CC"/>
              </a:solidFill>
              <a:latin typeface="Bauhaus 93" pitchFamily="82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4744" y="4143380"/>
            <a:ext cx="500809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1600" dirty="0">
                <a:latin typeface="Tahoma" pitchFamily="34" charset="0"/>
                <a:cs typeface="Tahoma" pitchFamily="34" charset="0"/>
              </a:rPr>
              <a:t>الأدلة التي قدمها العالم الألماني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(وجنر )   </a:t>
            </a:r>
            <a:r>
              <a:rPr lang="fr-F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Wegener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لإثبات نظريته: </a:t>
            </a:r>
            <a:endParaRPr lang="fr-FR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87998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71480"/>
            <a:ext cx="3929090" cy="1214446"/>
          </a:xfrm>
          <a:prstGeom prst="rect">
            <a:avLst/>
          </a:prstGeom>
          <a:noFill/>
          <a:ln w="9525">
            <a:solidFill>
              <a:srgbClr val="2104CC"/>
            </a:solidFill>
            <a:miter lim="800000"/>
            <a:headEnd/>
            <a:tailEnd/>
          </a:ln>
          <a:effectLst/>
        </p:spPr>
      </p:pic>
      <p:sp>
        <p:nvSpPr>
          <p:cNvPr id="54" name="Rectangle 53"/>
          <p:cNvSpPr/>
          <p:nvPr/>
        </p:nvSpPr>
        <p:spPr>
          <a:xfrm>
            <a:off x="6929454" y="0"/>
            <a:ext cx="18421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الدليل الإستحاثي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3071802" y="4143380"/>
            <a:ext cx="550069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1600" dirty="0">
                <a:latin typeface="Tahoma" pitchFamily="34" charset="0"/>
                <a:cs typeface="Tahoma" pitchFamily="34" charset="0"/>
              </a:rPr>
              <a:t>وجود تشابه بين الحفريات النباتية و الحيوانية في قارات متباعدة عن بعضها البعض   مثل </a:t>
            </a:r>
            <a:r>
              <a:rPr lang="fr-FR" sz="16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Glossopteris</a:t>
            </a:r>
            <a:r>
              <a:rPr lang="ar-DZ" sz="1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MA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مستحاثة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نبات السرخس </a:t>
            </a:r>
            <a:endParaRPr lang="ar-DZ" sz="1600" dirty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ar-DZ" sz="1600" dirty="0">
                <a:latin typeface="Tahoma" pitchFamily="34" charset="0"/>
                <a:cs typeface="Tahoma" pitchFamily="34" charset="0"/>
              </a:rPr>
              <a:t>( لاحظ الوثيقة -3-) </a:t>
            </a:r>
            <a:endParaRPr lang="fr-FR" sz="1600" dirty="0"/>
          </a:p>
        </p:txBody>
      </p:sp>
      <p:sp>
        <p:nvSpPr>
          <p:cNvPr id="57" name="Rectangle 56"/>
          <p:cNvSpPr/>
          <p:nvPr/>
        </p:nvSpPr>
        <p:spPr>
          <a:xfrm>
            <a:off x="3071802" y="5500702"/>
            <a:ext cx="5500726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1600" dirty="0">
                <a:latin typeface="Tahoma" pitchFamily="34" charset="0"/>
                <a:cs typeface="Tahoma" pitchFamily="34" charset="0"/>
              </a:rPr>
              <a:t>اعتمادا على ما تم اكتشافه  استنتج أن القارات كانت كلها عبارة عن كتلة واحدة ( لاحظ الوثيقة -4-) </a:t>
            </a:r>
            <a:endParaRPr lang="fr-FR" sz="16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57562"/>
            <a:ext cx="300036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285984" y="2928934"/>
            <a:ext cx="947695" cy="276999"/>
          </a:xfrm>
          <a:prstGeom prst="rect">
            <a:avLst/>
          </a:prstGeom>
          <a:ln>
            <a:solidFill>
              <a:srgbClr val="2104CC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latin typeface="Tahoma" pitchFamily="34" charset="0"/>
                <a:cs typeface="Tahoma" pitchFamily="34" charset="0"/>
              </a:rPr>
              <a:t>الوثيقة -3-</a:t>
            </a:r>
            <a:endParaRPr lang="fr-FR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2214546" y="6488668"/>
            <a:ext cx="947695" cy="276999"/>
          </a:xfrm>
          <a:prstGeom prst="rect">
            <a:avLst/>
          </a:prstGeom>
          <a:ln>
            <a:solidFill>
              <a:srgbClr val="2104CC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latin typeface="Tahoma" pitchFamily="34" charset="0"/>
                <a:cs typeface="Tahoma" pitchFamily="34" charset="0"/>
              </a:rPr>
              <a:t>الوثيقة -4-</a:t>
            </a:r>
            <a:endParaRPr lang="fr-FR" sz="1200" b="1" dirty="0"/>
          </a:p>
        </p:txBody>
      </p:sp>
      <p:pic>
        <p:nvPicPr>
          <p:cNvPr id="13" name="Picture 14" descr="C:\Documents and Settings\Assistant\سطح المكتب\cynogn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642918"/>
            <a:ext cx="493726" cy="2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C:\Documents and Settings\Assistant\سطح المكتب\20117740.jpg"/>
          <p:cNvPicPr>
            <a:picLocks noChangeAspect="1" noChangeArrowheads="1"/>
          </p:cNvPicPr>
          <p:nvPr/>
        </p:nvPicPr>
        <p:blipFill>
          <a:blip r:embed="rId7" cstate="print">
            <a:lum contrast="34000"/>
          </a:blip>
          <a:srcRect/>
          <a:stretch>
            <a:fillRect/>
          </a:stretch>
        </p:blipFill>
        <p:spPr bwMode="auto">
          <a:xfrm>
            <a:off x="7286644" y="1500174"/>
            <a:ext cx="465690" cy="21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:\Documents and Settings\Assistant\سطح المكتب\Mesosaur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928670"/>
            <a:ext cx="473088" cy="2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572296" cy="186847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 algn="r" rtl="1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اعتمادا على هذه البراهين </a:t>
            </a:r>
            <a:r>
              <a:rPr lang="ar-DZ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أدلة  أخرى 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توصل العالم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الفلكي الألماني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(وجنر) </a:t>
            </a:r>
            <a:r>
              <a:rPr lang="fr-FR" sz="1600" b="1" dirty="0"/>
              <a:t>Alfred Wegener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إلى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وضع نظرية 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زحزحة القارات التي </a:t>
            </a:r>
            <a:r>
              <a:rPr lang="ar-MA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تنص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على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أن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جميع القارات كانت قبل 200 مليون سنة كتلة واحدة 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تسمى :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lang="en-US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MA" sz="1600" dirty="0">
                <a:solidFill>
                  <a:srgbClr val="2104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اليابسة الوحيدة</a:t>
            </a:r>
            <a:r>
              <a:rPr lang="ar-DZ" sz="1600" dirty="0">
                <a:solidFill>
                  <a:srgbClr val="2104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أو</a:t>
            </a:r>
            <a:r>
              <a:rPr lang="ar-DZ" sz="1600" dirty="0">
                <a:solidFill>
                  <a:srgbClr val="7030A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rgbClr val="2104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أم القارات </a:t>
            </a:r>
            <a:r>
              <a:rPr lang="ar-JO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 بان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</a:t>
            </a:r>
            <a:r>
              <a:rPr lang="ar-JO" sz="16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ايا</a:t>
            </a:r>
            <a:r>
              <a:rPr lang="ar-JO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JO" sz="1600" dirty="0">
                <a:solidFill>
                  <a:srgbClr val="2104CC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ar-DZ" sz="1600" dirty="0">
                <a:solidFill>
                  <a:srgbClr val="2104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lang="fr-FR" sz="1600" dirty="0">
                <a:solidFill>
                  <a:srgbClr val="2104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la pongée</a:t>
            </a:r>
            <a:r>
              <a:rPr lang="ar-MA" sz="1600" dirty="0">
                <a:solidFill>
                  <a:srgbClr val="2104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مع مرور الزمن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تجزأت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و تشكلت القارات الخمس الحالية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85735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57158" y="2070066"/>
            <a:ext cx="1688283" cy="261610"/>
          </a:xfrm>
          <a:prstGeom prst="rect">
            <a:avLst/>
          </a:prstGeom>
          <a:solidFill>
            <a:srgbClr val="33FFAC"/>
          </a:solidFill>
        </p:spPr>
        <p:txBody>
          <a:bodyPr wrap="none">
            <a:spAutoFit/>
          </a:bodyPr>
          <a:lstStyle/>
          <a:p>
            <a:pPr algn="r" rtl="1"/>
            <a:r>
              <a:rPr lang="ar-JO" sz="11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 </a:t>
            </a:r>
            <a:r>
              <a:rPr lang="ar-JO" sz="1100" b="1" dirty="0">
                <a:latin typeface="Tahoma" pitchFamily="34" charset="0"/>
                <a:cs typeface="Tahoma" pitchFamily="34" charset="0"/>
              </a:rPr>
              <a:t>بان</a:t>
            </a:r>
            <a:r>
              <a:rPr lang="ar-DZ" sz="1100" b="1" dirty="0">
                <a:latin typeface="Tahoma" pitchFamily="34" charset="0"/>
                <a:cs typeface="Tahoma" pitchFamily="34" charset="0"/>
              </a:rPr>
              <a:t>ج</a:t>
            </a:r>
            <a:r>
              <a:rPr lang="ar-JO" sz="1100" b="1" dirty="0" err="1">
                <a:latin typeface="Tahoma" pitchFamily="34" charset="0"/>
                <a:cs typeface="Tahoma" pitchFamily="34" charset="0"/>
              </a:rPr>
              <a:t>ايا</a:t>
            </a:r>
            <a:r>
              <a:rPr lang="ar-JO" sz="11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ar-JO" sz="11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ar-DZ" sz="11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DZ" sz="1100" b="1" dirty="0">
                <a:solidFill>
                  <a:srgbClr val="2104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r-FR" sz="1100" b="1" dirty="0">
                <a:solidFill>
                  <a:srgbClr val="2104CC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lang="fr-FR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la pongée</a:t>
            </a:r>
            <a:r>
              <a:rPr lang="ar-MA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lang="fr-FR" sz="1100" b="1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7256"/>
            <a:ext cx="192879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1834"/>
            <a:ext cx="1857356" cy="197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57159" y="6570660"/>
            <a:ext cx="1848583" cy="261610"/>
          </a:xfrm>
          <a:prstGeom prst="rect">
            <a:avLst/>
          </a:prstGeom>
          <a:solidFill>
            <a:srgbClr val="33FFAC"/>
          </a:solidFill>
        </p:spPr>
        <p:txBody>
          <a:bodyPr wrap="none">
            <a:spAutoFit/>
          </a:bodyPr>
          <a:lstStyle/>
          <a:p>
            <a:pPr algn="r" rtl="1"/>
            <a:r>
              <a:rPr lang="ar-DZ" sz="1100" b="1" dirty="0">
                <a:latin typeface="Tahoma" pitchFamily="34" charset="0"/>
                <a:cs typeface="Tahoma" pitchFamily="34" charset="0"/>
              </a:rPr>
              <a:t>العالم في العصر الحالي</a:t>
            </a:r>
            <a:r>
              <a:rPr lang="fr-FR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MA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lang="fr-FR" sz="1100" b="1" dirty="0"/>
          </a:p>
        </p:txBody>
      </p:sp>
      <p:sp>
        <p:nvSpPr>
          <p:cNvPr id="16" name="Rectangle 15"/>
          <p:cNvSpPr/>
          <p:nvPr/>
        </p:nvSpPr>
        <p:spPr>
          <a:xfrm>
            <a:off x="1857324" y="212702"/>
            <a:ext cx="274434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DZ" sz="1100" b="1" dirty="0">
                <a:latin typeface="Tahoma" pitchFamily="34" charset="0"/>
                <a:cs typeface="Tahoma" pitchFamily="34" charset="0"/>
              </a:rPr>
              <a:t>1</a:t>
            </a:r>
            <a:endParaRPr lang="fr-FR" sz="1100" b="1" dirty="0"/>
          </a:p>
        </p:txBody>
      </p:sp>
      <p:sp>
        <p:nvSpPr>
          <p:cNvPr id="17" name="Rectangle 16"/>
          <p:cNvSpPr/>
          <p:nvPr/>
        </p:nvSpPr>
        <p:spPr>
          <a:xfrm>
            <a:off x="1928762" y="4713272"/>
            <a:ext cx="274434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1100" b="1" dirty="0">
                <a:latin typeface="Tahoma" pitchFamily="34" charset="0"/>
                <a:cs typeface="Tahoma" pitchFamily="34" charset="0"/>
              </a:rPr>
              <a:t>3</a:t>
            </a:r>
            <a:endParaRPr lang="fr-FR" sz="1100" b="1" dirty="0"/>
          </a:p>
        </p:txBody>
      </p:sp>
      <p:sp>
        <p:nvSpPr>
          <p:cNvPr id="18" name="Rectangle 17"/>
          <p:cNvSpPr/>
          <p:nvPr/>
        </p:nvSpPr>
        <p:spPr>
          <a:xfrm>
            <a:off x="1928762" y="2498694"/>
            <a:ext cx="274434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1100" b="1" dirty="0">
                <a:latin typeface="Tahoma" pitchFamily="34" charset="0"/>
                <a:cs typeface="Tahoma" pitchFamily="34" charset="0"/>
              </a:rPr>
              <a:t>2</a:t>
            </a:r>
            <a:endParaRPr lang="fr-FR" sz="1100" b="1" dirty="0"/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-1035077" y="3321061"/>
            <a:ext cx="664291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0800000">
            <a:off x="357158" y="2355818"/>
            <a:ext cx="192879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10800000">
            <a:off x="357158" y="4498958"/>
            <a:ext cx="192879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10800000">
            <a:off x="357158" y="6856412"/>
            <a:ext cx="192879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0800000">
            <a:off x="285720" y="142852"/>
            <a:ext cx="192879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00958" y="2143116"/>
            <a:ext cx="1217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الاستنتاج: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357422" y="2500306"/>
            <a:ext cx="6572296" cy="415498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MA" sz="1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أهم البراهين </a:t>
            </a: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المعتمدة لإثبات </a:t>
            </a:r>
            <a:r>
              <a:rPr lang="ar-MA" sz="1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نظرية زحزحة القارات</a:t>
            </a: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: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ar-DZ" sz="14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البرهان </a:t>
            </a:r>
            <a:r>
              <a:rPr lang="ar-DZ" sz="1400" b="1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المرفولوجي</a:t>
            </a:r>
            <a:r>
              <a:rPr lang="ar-DZ" sz="14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: يتجلى في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التطابق الهندسي بين الساحل الغربي لقارة إفريقيا و الساحل الشرقي لقارة أمريكا الجنوبية</a:t>
            </a:r>
            <a:endParaRPr lang="ar-DZ" sz="16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ar-DZ" sz="14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البرهان الجيولوجي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: يتجلى في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تشابه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بنية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MA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الصخ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ر القديمة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التي يتجاوز عمرها ملايين السنين و التي توجد في كلتا 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القار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تين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الإفريقية </a:t>
            </a:r>
            <a:r>
              <a:rPr lang="ar-MA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M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أمريكا الجنوبية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ar-DZ" sz="16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ar-DZ" sz="14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البرهان </a:t>
            </a:r>
            <a:r>
              <a:rPr lang="ar-DZ" sz="1400" b="1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المستحاثي</a:t>
            </a:r>
            <a:r>
              <a:rPr lang="ar-DZ" sz="14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: يتجلى في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تشابه الحفريات مثل </a:t>
            </a:r>
            <a:r>
              <a:rPr lang="ar-MA" sz="16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مستحاث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ة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Glossopteris</a:t>
            </a:r>
            <a:r>
              <a:rPr lang="ar-DZ" sz="1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MA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نبات السرخس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التي وجدت في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إفريقيا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أمريكا الجنوبية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lang="ar-DZ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استراليا </a:t>
            </a:r>
            <a:r>
              <a:rPr lang="ar-DZ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الهند </a:t>
            </a:r>
            <a:r>
              <a:rPr lang="ar-DZ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قارة القطب الجنوبي مما يشير أن تلك المناطق كانت على اتصال جغرافي</a:t>
            </a:r>
          </a:p>
          <a:p>
            <a:pPr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endParaRPr lang="fr-FR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9454" y="1714488"/>
            <a:ext cx="93326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DZ" dirty="0">
                <a:latin typeface="Tahoma" pitchFamily="34" charset="0"/>
                <a:cs typeface="Tahoma" pitchFamily="34" charset="0"/>
              </a:rPr>
              <a:t>الخلاصة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14479" y="2643182"/>
            <a:ext cx="6621647" cy="14981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كانت القارات منذ ملايين السنين متلاصقة فيما بينها مشكلة كتلة واحدة وبعد ذلك حدث لها انقسام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انفصلت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بدأت تتباعد عن بعضها البعض نتيجة اتساع قاع المحيط على مستوى الظهرات ، تسمى هذه الظاهرة بزحزحة القارات</a:t>
            </a:r>
            <a:endParaRPr lang="fr-FR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- dossier--2\جيولوجيا + برامج\images\fen1âge de la croûte océan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5500726" cy="42237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7850722">
            <a:off x="4449160" y="4563269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100" b="1" dirty="0">
                <a:latin typeface="Tahoma" pitchFamily="34" charset="0"/>
                <a:cs typeface="Tahoma" pitchFamily="34" charset="0"/>
              </a:rPr>
              <a:t>الريفت</a:t>
            </a:r>
            <a:endParaRPr lang="fr-FR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1928794" y="6357958"/>
            <a:ext cx="5500726" cy="400110"/>
          </a:xfrm>
          <a:prstGeom prst="rect">
            <a:avLst/>
          </a:prstGeom>
          <a:solidFill>
            <a:srgbClr val="CCFFC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DZ" sz="2000" dirty="0">
                <a:latin typeface="Tahoma" pitchFamily="34" charset="0"/>
                <a:cs typeface="Tahoma" pitchFamily="34" charset="0"/>
              </a:rPr>
              <a:t>عمر قاع المحيط الأطلسي ( مليون سنة </a:t>
            </a:r>
            <a:r>
              <a:rPr lang="fr-FR" sz="2000" dirty="0"/>
              <a:t> Ma</a:t>
            </a:r>
            <a:r>
              <a:rPr lang="ar-DZ" sz="2000" dirty="0"/>
              <a:t>) </a:t>
            </a:r>
            <a:r>
              <a:rPr lang="ar-DZ" sz="2000" dirty="0">
                <a:latin typeface="Tahoma" pitchFamily="34" charset="0"/>
                <a:cs typeface="Tahoma" pitchFamily="34" charset="0"/>
              </a:rPr>
              <a:t>  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12" y="4643446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400" b="1" dirty="0">
                <a:latin typeface="Tahoma" pitchFamily="34" charset="0"/>
                <a:cs typeface="Tahoma" pitchFamily="34" charset="0"/>
              </a:rPr>
              <a:t>إفريقيا</a:t>
            </a:r>
            <a:endParaRPr lang="fr-F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2928926" y="5857892"/>
            <a:ext cx="7553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أمريكا</a:t>
            </a:r>
          </a:p>
          <a:p>
            <a:pPr algn="ctr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الجنوبية</a:t>
            </a:r>
            <a:endParaRPr lang="fr-FR" sz="1100" b="1" dirty="0">
              <a:solidFill>
                <a:srgbClr val="FFFF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1472" y="357166"/>
            <a:ext cx="8229600" cy="16430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وهناك معطيات أخرى حديثة تدعم نظرية زحزحة القارات </a:t>
            </a:r>
            <a:b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وجود سلاسل جبلية بركانية في قاع المحيطات تسمى الظهرات يتوسطها خندق عميق يدعى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 الريفت</a:t>
            </a:r>
            <a:r>
              <a:rPr kumimoji="0" lang="ar-DZ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) ، </a:t>
            </a: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تتدفق الحمم البازلتية على مستواه مسببة تباعد القارات عن بعضها البعض </a:t>
            </a:r>
            <a:r>
              <a:rPr kumimoji="0" lang="ar-D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و</a:t>
            </a: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هذه الصورة الملتقطة بالقمر الاصطناعي توضح ذلك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357158" y="6072206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581</Words>
  <PresentationFormat>Affichage à l'écran (4:3)</PresentationFormat>
  <Paragraphs>55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زحزحة القارات</vt:lpstr>
      <vt:lpstr>Diapositive 2</vt:lpstr>
      <vt:lpstr>Diapositive 3</vt:lpstr>
      <vt:lpstr>اعتمادا على هذه البراهين و أدلة  أخرى توصل العالم الفلكي الألماني (وجنر) Alfred Wegener  إلى وضع نظرية زحزحة القارات التي تنص على  أن جميع القارات كانت قبل 200 مليون سنة كتلة واحدة تسمى :   اليابسة الوحيدة أو أم القارات ( بانجايا )    la pongée و مع مرور الزمن تجزأت و تشكلت القارات الخمس الحالية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زحزحة القارات</dc:title>
  <cp:lastModifiedBy>Ahmed khomidja</cp:lastModifiedBy>
  <cp:revision>101</cp:revision>
  <dcterms:modified xsi:type="dcterms:W3CDTF">2016-01-15T07:46:25Z</dcterms:modified>
</cp:coreProperties>
</file>