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95" r:id="rId2"/>
    <p:sldId id="344" r:id="rId3"/>
    <p:sldId id="346" r:id="rId4"/>
    <p:sldId id="349" r:id="rId5"/>
    <p:sldId id="351" r:id="rId6"/>
    <p:sldId id="352" r:id="rId7"/>
    <p:sldId id="354" r:id="rId8"/>
    <p:sldId id="358" r:id="rId9"/>
    <p:sldId id="355" r:id="rId10"/>
    <p:sldId id="353" r:id="rId11"/>
    <p:sldId id="35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xK7dYA2Kn6nAlPh1/9b/Yw" hashData="S8pBCr4jGxFQcYwmUpBcUugEYo8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67E608"/>
    <a:srgbClr val="00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1" autoAdjust="0"/>
    <p:restoredTop sz="90476" autoAdjust="0"/>
  </p:normalViewPr>
  <p:slideViewPr>
    <p:cSldViewPr>
      <p:cViewPr varScale="1">
        <p:scale>
          <a:sx n="67" d="100"/>
          <a:sy n="67" d="100"/>
        </p:scale>
        <p:origin x="-6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35CDF-4AF2-4DDA-A4B3-D51E4F3B13F3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DA2B0-E5DE-438F-B16A-139CBEE9C9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-geol.unine.ch/cours/geol/mexifaillenormalhi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488" y="0"/>
            <a:ext cx="3714776" cy="58477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3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تشكل الجبال</a:t>
            </a:r>
            <a:endParaRPr lang="fr-FR" sz="32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642918"/>
            <a:ext cx="8715372" cy="110799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ارتبط تشكل السلاسل الجبلية الحديثة بحركية الصفائح التكتونية</a:t>
            </a:r>
            <a:r>
              <a:rPr kumimoji="0" lang="ar-DZ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خلال الأزمنة الجيولوجية القديمة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كيف تشكلت السلاسل الجبلية الحديثة ؟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ما هي العلاقة بين توزيع السلاسل الجبلية </a:t>
            </a:r>
            <a:r>
              <a:rPr kumimoji="0" lang="ar-D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حركة الصفائح التكتونية ؟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 ما هي أنواع السلاسل الجبلية الحديثة ؟</a:t>
            </a:r>
            <a:endParaRPr kumimoji="0" lang="ar-D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8148" y="1857364"/>
            <a:ext cx="838691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ar-DZ" dirty="0">
                <a:solidFill>
                  <a:srgbClr val="FF0000"/>
                </a:solidFill>
              </a:rPr>
              <a:t>النشاط:1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143636" y="2357430"/>
            <a:ext cx="2571768" cy="33855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تشكل الجبال الحديثة :</a:t>
            </a:r>
            <a:endParaRPr kumimoji="0" lang="ar-D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71604" y="6215082"/>
            <a:ext cx="947695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DZ" sz="1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الوثيقة -1-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0430" y="5786454"/>
            <a:ext cx="528641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DZ" sz="14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ar-DZ" sz="14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اعتمادا على الوثيقة -1- </a:t>
            </a:r>
          </a:p>
          <a:p>
            <a:pPr algn="r" rtl="1"/>
            <a:r>
              <a:rPr lang="ar-DZ" sz="14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س - حدد أماكن تواجد أهم السلاسل الجبلية</a:t>
            </a:r>
          </a:p>
          <a:p>
            <a:pPr algn="r" rtl="1"/>
            <a:r>
              <a:rPr lang="ar-DZ" sz="14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- اذكر هذه السلاسل الجبلية  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00562" y="4929198"/>
            <a:ext cx="4643438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4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س- اذكر السلاسل الجبلية التي تنتمي إلى التكوين الألبي ؟</a:t>
            </a:r>
            <a:endParaRPr lang="ar-DZ" sz="160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86446" y="4500570"/>
            <a:ext cx="1859805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DZ" sz="1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المغرب، الجزائر، تونس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3570" y="5286388"/>
            <a:ext cx="1590500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DZ" sz="1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جبال شمال الجزائر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14876" y="4143380"/>
            <a:ext cx="400049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DZ" sz="14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س- اذكر البلدان التي لها علاقة بالسلسلة الألبية ؟ 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500562" y="2786058"/>
            <a:ext cx="4357718" cy="107721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النص: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بدأ تشكل سلاسل جبال شمال إفريقيا و جبال الألب الموجودة في القارة الأوروبية منذ 30مليون سنة تحت تأثير قوى الانضغاط بين القارة الإفريقية و القارة الأوروآسيوية</a:t>
            </a: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286280" cy="385765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5" name="Picture 4" descr="750603_ant_stjulien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"/>
            <a:ext cx="642910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43768" y="285728"/>
            <a:ext cx="157160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20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الاستنتاج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214291"/>
            <a:ext cx="8358246" cy="6324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/>
            <a:endParaRPr lang="ar-DZ" dirty="0">
              <a:latin typeface="Tahoma" pitchFamily="34" charset="0"/>
              <a:cs typeface="Tahoma" pitchFamily="34" charset="0"/>
            </a:endParaRPr>
          </a:p>
          <a:p>
            <a:pPr algn="r" rtl="1"/>
            <a:endParaRPr lang="ar-DZ" dirty="0">
              <a:latin typeface="Tahoma" pitchFamily="34" charset="0"/>
              <a:cs typeface="Tahoma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DZ" dirty="0">
                <a:latin typeface="Tahoma" pitchFamily="34" charset="0"/>
                <a:cs typeface="Tahoma" pitchFamily="34" charset="0"/>
              </a:rPr>
              <a:t>- تُوجد السلاسل الجبلية الحديثة على مستوى مناطق تقارب الصفائح التكتونية ( مناطق الغوص ) بفعل قوى الانضغاط التي تمارس على الطبقات السطحية للقشرة الأرضية مما يدل على وجود علاقة بين حركة الصفائح </a:t>
            </a:r>
            <a:r>
              <a:rPr lang="ar-DZ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dirty="0">
                <a:latin typeface="Tahoma" pitchFamily="34" charset="0"/>
                <a:cs typeface="Tahoma" pitchFamily="34" charset="0"/>
              </a:rPr>
              <a:t> تَشكل السلاسل الجبلية الحديثة</a:t>
            </a:r>
          </a:p>
          <a:p>
            <a:pPr algn="r" rtl="1">
              <a:lnSpc>
                <a:spcPct val="150000"/>
              </a:lnSpc>
            </a:pPr>
            <a:r>
              <a:rPr lang="ar-DZ" dirty="0">
                <a:latin typeface="Tahoma" pitchFamily="34" charset="0"/>
                <a:cs typeface="Tahoma" pitchFamily="34" charset="0"/>
              </a:rPr>
              <a:t> - تُـــحدث قوى الانضغاط تشوهات في الصخور كالطيات </a:t>
            </a:r>
            <a:r>
              <a:rPr lang="ar-DZ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dirty="0">
                <a:latin typeface="Tahoma" pitchFamily="34" charset="0"/>
                <a:cs typeface="Tahoma" pitchFamily="34" charset="0"/>
              </a:rPr>
              <a:t> الفوالق مما يدل على أن الصفائح التكتونية تتحرك  </a:t>
            </a:r>
          </a:p>
          <a:p>
            <a:pPr algn="r" rtl="1"/>
            <a:endParaRPr lang="ar-DZ" dirty="0">
              <a:latin typeface="Tahoma" pitchFamily="34" charset="0"/>
              <a:cs typeface="Tahoma" pitchFamily="34" charset="0"/>
            </a:endParaRPr>
          </a:p>
          <a:p>
            <a:pPr algn="r" rtl="1">
              <a:buFont typeface="Arial" charset="0"/>
              <a:buChar char="•"/>
            </a:pPr>
            <a:r>
              <a:rPr lang="ar-DZ" dirty="0">
                <a:latin typeface="Tahoma" pitchFamily="34" charset="0"/>
                <a:cs typeface="Tahoma" pitchFamily="34" charset="0"/>
              </a:rPr>
              <a:t>یمكن تصنیف السلاسل الجبلیة الحدیثة إلى ثلاثة أنواع ھي:</a:t>
            </a:r>
          </a:p>
          <a:p>
            <a:pPr algn="r" rtl="1">
              <a:buFont typeface="Arial" charset="0"/>
              <a:buChar char="•"/>
            </a:pPr>
            <a:endParaRPr lang="ar-DZ" dirty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ar-DZ" dirty="0">
                <a:latin typeface="Tahoma" pitchFamily="34" charset="0"/>
                <a:cs typeface="Tahoma" pitchFamily="34" charset="0"/>
              </a:rPr>
              <a:t>1)- </a:t>
            </a:r>
            <a:r>
              <a:rPr lang="ar-DZ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سلاسل الغوص </a:t>
            </a:r>
            <a:r>
              <a:rPr lang="ar-DZ" dirty="0">
                <a:latin typeface="Tahoma" pitchFamily="34" charset="0"/>
                <a:cs typeface="Tahoma" pitchFamily="34" charset="0"/>
              </a:rPr>
              <a:t>( أي الطمر ) مثل </a:t>
            </a:r>
            <a:r>
              <a:rPr lang="ar-DZ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جبال الأنديز</a:t>
            </a:r>
            <a:r>
              <a:rPr lang="ar-DZ" dirty="0">
                <a:latin typeface="Tahoma" pitchFamily="34" charset="0"/>
                <a:cs typeface="Tahoma" pitchFamily="34" charset="0"/>
              </a:rPr>
              <a:t>: تتشكل في مناطق الغوص بین صفیحة محیطیة وصفیحة قارية</a:t>
            </a:r>
          </a:p>
          <a:p>
            <a:pPr algn="r" rtl="1"/>
            <a:endParaRPr lang="ar-DZ" dirty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ar-DZ" dirty="0">
                <a:latin typeface="Tahoma" pitchFamily="34" charset="0"/>
                <a:cs typeface="Tahoma" pitchFamily="34" charset="0"/>
              </a:rPr>
              <a:t>2)- </a:t>
            </a:r>
            <a:r>
              <a:rPr lang="ar-DZ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سلاسل التراكب </a:t>
            </a:r>
            <a:r>
              <a:rPr lang="ar-DZ" dirty="0">
                <a:latin typeface="Tahoma" pitchFamily="34" charset="0"/>
                <a:cs typeface="Tahoma" pitchFamily="34" charset="0"/>
              </a:rPr>
              <a:t>( أي الطفو ) مثل </a:t>
            </a:r>
            <a:r>
              <a:rPr lang="ar-DZ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جبال عمان </a:t>
            </a:r>
            <a:r>
              <a:rPr lang="ar-DZ" dirty="0">
                <a:latin typeface="Tahoma" pitchFamily="34" charset="0"/>
                <a:cs typeface="Tahoma" pitchFamily="34" charset="0"/>
              </a:rPr>
              <a:t>: تنتج عن طفو غلاف صخري محیطي فوق غلاف صخري قاري ینتمیان لصفیحتین مختلفتین</a:t>
            </a:r>
          </a:p>
          <a:p>
            <a:pPr algn="r" rtl="1"/>
            <a:endParaRPr lang="ar-DZ" dirty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ar-DZ" dirty="0">
                <a:latin typeface="Tahoma" pitchFamily="34" charset="0"/>
                <a:cs typeface="Tahoma" pitchFamily="34" charset="0"/>
              </a:rPr>
              <a:t>3)- </a:t>
            </a:r>
            <a:r>
              <a:rPr lang="ar-DZ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سلاسل التصادم </a:t>
            </a:r>
            <a:r>
              <a:rPr lang="ar-DZ" dirty="0">
                <a:latin typeface="Tahoma" pitchFamily="34" charset="0"/>
                <a:cs typeface="Tahoma" pitchFamily="34" charset="0"/>
              </a:rPr>
              <a:t>مثل</a:t>
            </a:r>
            <a:r>
              <a:rPr lang="ar-DZ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جبال الهيمالايا </a:t>
            </a:r>
            <a:r>
              <a:rPr lang="ar-DZ" dirty="0">
                <a:latin typeface="Tahoma" pitchFamily="34" charset="0"/>
                <a:cs typeface="Tahoma" pitchFamily="34" charset="0"/>
              </a:rPr>
              <a:t>: تتشكل اثر اصطدام كثلثین قاریتین تنتمیان لصفیحتین   مختلفتین.</a:t>
            </a:r>
          </a:p>
          <a:p>
            <a:pPr algn="r" rtl="1"/>
            <a:endParaRPr lang="ar-DZ" dirty="0">
              <a:latin typeface="Tahoma" pitchFamily="34" charset="0"/>
              <a:cs typeface="Tahoma" pitchFamily="34" charset="0"/>
            </a:endParaRPr>
          </a:p>
          <a:p>
            <a:pPr algn="r" rtl="1"/>
            <a:endParaRPr lang="fr-FR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/>
        </p:nvSpPr>
        <p:spPr>
          <a:xfrm>
            <a:off x="642910" y="5000636"/>
            <a:ext cx="1857388" cy="357166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Tahoma" pitchFamily="34" charset="0"/>
                <a:cs typeface="Tahoma" pitchFamily="34" charset="0"/>
              </a:rPr>
              <a:t> Ahmed Khomidja</a:t>
            </a:r>
          </a:p>
        </p:txBody>
      </p:sp>
      <p:pic>
        <p:nvPicPr>
          <p:cNvPr id="3" name="Picture 8" descr="D:\docu - internet (2)\coeur-dahlia-rouge-618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4714908" cy="30718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2000240"/>
            <a:ext cx="8072494" cy="1754326"/>
          </a:xfrm>
          <a:prstGeom prst="rect">
            <a:avLst/>
          </a:prstGeom>
          <a:solidFill>
            <a:srgbClr val="99FF33"/>
          </a:solidFill>
          <a:ln>
            <a:solidFill>
              <a:srgbClr val="010D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5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شكرا على حسن متابعتكم</a:t>
            </a:r>
            <a:endParaRPr lang="fr-FR" sz="54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214290"/>
            <a:ext cx="4714908" cy="17145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prstTxWarp prst="textPlain">
              <a:avLst>
                <a:gd name="adj" fmla="val 48675"/>
              </a:avLst>
            </a:prstTxWarp>
            <a:spAutoFit/>
          </a:bodyPr>
          <a:lstStyle/>
          <a:p>
            <a:pPr algn="ctr"/>
            <a:r>
              <a:rPr lang="ar-DZ" sz="5400" b="1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انتهى</a:t>
            </a:r>
            <a:endParaRPr lang="fr-FR" sz="5400" b="1" dirty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71934" y="3071810"/>
            <a:ext cx="947695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DZ" sz="1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الوثيقة -2-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6248" y="500042"/>
            <a:ext cx="46434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4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لاحظ الوثيقة – 2- اشرح كيف تشكلت جبال الأنديز الموجودة في أمريكا الجنوبية  </a:t>
            </a:r>
            <a:endParaRPr lang="ar-DZ" sz="160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857752" y="1500174"/>
            <a:ext cx="3929058" cy="7143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السلاسل الناشئة </a:t>
            </a:r>
            <a:b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عن الغوص(سلاسل الطمر 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844" y="3643314"/>
            <a:ext cx="8715436" cy="3000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ar-MA" sz="1400" dirty="0">
                <a:latin typeface="Tahoma" pitchFamily="34" charset="0"/>
                <a:ea typeface="Calibri" pitchFamily="34" charset="0"/>
                <a:cs typeface="Tahoma" pitchFamily="34" charset="0"/>
              </a:rPr>
              <a:t>تتشكل سلسلة </a:t>
            </a:r>
            <a:r>
              <a:rPr lang="ar-DZ" sz="1400" dirty="0">
                <a:latin typeface="Tahoma" pitchFamily="34" charset="0"/>
                <a:ea typeface="Calibri" pitchFamily="34" charset="0"/>
                <a:cs typeface="Tahoma" pitchFamily="34" charset="0"/>
              </a:rPr>
              <a:t>الغوص </a:t>
            </a:r>
            <a:r>
              <a:rPr lang="ar-MA" sz="1400" dirty="0">
                <a:latin typeface="Tahoma" pitchFamily="34" charset="0"/>
                <a:ea typeface="Calibri" pitchFamily="34" charset="0"/>
                <a:cs typeface="Tahoma" pitchFamily="34" charset="0"/>
              </a:rPr>
              <a:t>مثل سلسلة جبال </a:t>
            </a:r>
            <a:r>
              <a:rPr lang="ar-MA" sz="14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ا</a:t>
            </a:r>
            <a:r>
              <a:rPr lang="ar-DZ" sz="14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لأ</a:t>
            </a:r>
            <a:r>
              <a:rPr lang="ar-MA" sz="1400" dirty="0">
                <a:latin typeface="Tahoma" pitchFamily="34" charset="0"/>
                <a:ea typeface="Calibri" pitchFamily="34" charset="0"/>
                <a:cs typeface="Tahoma" pitchFamily="34" charset="0"/>
              </a:rPr>
              <a:t>نديز على  مستوى هوامش قارية نشيطة</a:t>
            </a:r>
            <a:r>
              <a:rPr lang="ar-DZ" sz="1400" dirty="0">
                <a:latin typeface="Tahoma" pitchFamily="34" charset="0"/>
                <a:ea typeface="Calibri" pitchFamily="34" charset="0"/>
                <a:cs typeface="Tahoma" pitchFamily="34" charset="0"/>
              </a:rPr>
              <a:t> بالظواهر الجيولوجية أهمها منطقة بونيوف،منطقة الغوص </a:t>
            </a:r>
            <a:r>
              <a:rPr lang="ar-DZ" sz="14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ea typeface="Calibri" pitchFamily="34" charset="0"/>
                <a:cs typeface="Tahoma" pitchFamily="34" charset="0"/>
              </a:rPr>
              <a:t> البراكين الانفجارية.</a:t>
            </a:r>
            <a:endParaRPr lang="ar-DZ" sz="1400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- يحدث انزلاق القشرة المحيطية الثقيلة</a:t>
            </a:r>
            <a:r>
              <a:rPr lang="ar-MA" sz="1400" dirty="0"/>
              <a:t> </a:t>
            </a:r>
            <a:r>
              <a:rPr lang="ar-MA" sz="1400" dirty="0">
                <a:latin typeface="Tahoma" pitchFamily="34" charset="0"/>
                <a:cs typeface="Tahoma" pitchFamily="34" charset="0"/>
              </a:rPr>
              <a:t>لصفيحة نازكا 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تحت القشرة القارية الخفيفة </a:t>
            </a:r>
            <a:r>
              <a:rPr lang="ar-MA" sz="1400" dirty="0">
                <a:latin typeface="Tahoma" pitchFamily="34" charset="0"/>
                <a:cs typeface="Tahoma" pitchFamily="34" charset="0"/>
              </a:rPr>
              <a:t>لصفيحة أمريكا الجنوبية 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بسبب قوى الانضغاط مشكلة خنادق بحرية ،و نتيجة الانصهار الجزئي للقشرة المحيطية تصعد الصهارة على شكل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      براكين انفجارية لتزيد</a:t>
            </a:r>
            <a:r>
              <a:rPr lang="ar-DZ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القشرة القارية سمكا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تشكل تضاريس عالية متمثلة في جبال الأنديز التي تتضمن جزءا من القشرة المحيطية ( الأفيوليت )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ينتج عن ذلك براكين ، طيات ، فوالق معكوسة 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زلازل</a:t>
            </a:r>
            <a:r>
              <a:rPr lang="ar-MA" sz="1400" b="1" dirty="0">
                <a:solidFill>
                  <a:srgbClr val="333333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MA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ذات بؤر أكثر عمقا كلما انتقلنا نحو القارة</a:t>
            </a: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 نشأت هذه السلاسل الجبلية عن ظاهرة الغوص  ( أي الطمر ) لهذا تسمى بسلاسل الطمر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مثل 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: انزلاق صفيحة نازكا المحيطية تحت صفيحة أمريكا الجنوبية مؤدية إلى تشكل جبال الأنديز .</a:t>
            </a:r>
            <a:r>
              <a:rPr lang="ar-DZ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fr-FR" sz="1400" dirty="0">
              <a:solidFill>
                <a:srgbClr val="0000CC"/>
              </a:solidFill>
            </a:endParaRPr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"/>
            <a:ext cx="392909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48" y="500042"/>
            <a:ext cx="4643438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4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لاحظ الوثيقة – 3- اشرح كيف تشكلت جبال الهيمالايا</a:t>
            </a:r>
            <a:endParaRPr lang="ar-DZ" sz="160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929322" y="928670"/>
            <a:ext cx="2928926" cy="1143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السلاسل الناشئة </a:t>
            </a:r>
            <a:b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عن التصادم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(سلاسل الاصطدام 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372" y="2285992"/>
            <a:ext cx="4786346" cy="424731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ar-MA" sz="1400" dirty="0">
                <a:latin typeface="Tahoma" pitchFamily="34" charset="0"/>
                <a:ea typeface="Calibri" pitchFamily="34" charset="0"/>
                <a:cs typeface="Tahoma" pitchFamily="34" charset="0"/>
              </a:rPr>
              <a:t>تتشكل سلسلة</a:t>
            </a:r>
            <a:r>
              <a:rPr lang="ar-DZ" sz="1400" dirty="0">
                <a:latin typeface="Tahoma" pitchFamily="34" charset="0"/>
                <a:ea typeface="Calibri" pitchFamily="34" charset="0"/>
                <a:cs typeface="Tahoma" pitchFamily="34" charset="0"/>
              </a:rPr>
              <a:t> التصادم من اصطدام قارة الهند و قارة أسيا ،</a:t>
            </a:r>
            <a:endParaRPr lang="ar-DZ" sz="1600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يحدث تقارب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اصطدام صفيحتين قاريتين بعد ظاهرة الغوص مما يؤدي إلى التحامهما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زوال المحيط الذي كان يفصل بينهما نتيجة قوى الانضغاط الأفقية ،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ينتج عن ذلك انضغاط الطبقات الصخرية للقشرة الأرضية لتكون بشكل طيات متقاربة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راقدة مسببة تشكل الجبال التي تتضمن جزءا من القشرة المحيطية تدعى الأفيوليت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نشأت هذه السلاسل الجبلية عن ظاهرة تصادم قارتين تنتمیان لصفیحتین مختلفتین لهذا تسمى بسلاسل الاصطدام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مثل : 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تقارب </a:t>
            </a:r>
            <a:r>
              <a:rPr lang="ar-DZ" sz="14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اصطدام الصفيحة الهندية بالصفيحة الأوروآسيوية أدى إلى تشكل السلاسل الجبلية ( مثل : جبال الهيمالايا ) 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2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        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714776" cy="25003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14414" y="3000372"/>
            <a:ext cx="1035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الوثيقة – 3-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285984" y="4143380"/>
            <a:ext cx="1785950" cy="176212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000232" y="6000768"/>
            <a:ext cx="178595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DZ" sz="1200" b="1" dirty="0" err="1">
                <a:latin typeface="Tahoma" pitchFamily="34" charset="0"/>
                <a:cs typeface="Tahoma" pitchFamily="34" charset="0"/>
              </a:rPr>
              <a:t>طية</a:t>
            </a:r>
            <a:r>
              <a:rPr lang="ar-DZ" sz="1200" b="1" dirty="0">
                <a:latin typeface="Tahoma" pitchFamily="34" charset="0"/>
                <a:cs typeface="Tahoma" pitchFamily="34" charset="0"/>
              </a:rPr>
              <a:t> مقعرة </a:t>
            </a:r>
          </a:p>
          <a:p>
            <a:pPr algn="ctr" rtl="1"/>
            <a:r>
              <a:rPr lang="ar-DZ" sz="1200" b="1" dirty="0">
                <a:latin typeface="Tahoma" pitchFamily="34" charset="0"/>
                <a:cs typeface="Tahoma" pitchFamily="34" charset="0"/>
              </a:rPr>
              <a:t>بجبال الهيمالايا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1928794" cy="18573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0" y="6000768"/>
            <a:ext cx="2068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1200" b="1" dirty="0" err="1">
                <a:latin typeface="Tahoma" pitchFamily="34" charset="0"/>
                <a:cs typeface="Tahoma" pitchFamily="34" charset="0"/>
              </a:rPr>
              <a:t>طية</a:t>
            </a:r>
            <a:r>
              <a:rPr lang="ar-DZ" sz="1200" b="1" dirty="0">
                <a:latin typeface="Tahoma" pitchFamily="34" charset="0"/>
                <a:cs typeface="Tahoma" pitchFamily="34" charset="0"/>
              </a:rPr>
              <a:t> محدبة بجبال الألب</a:t>
            </a:r>
          </a:p>
          <a:p>
            <a:pPr algn="ctr" rtl="1"/>
            <a:r>
              <a:rPr lang="ar-DZ" sz="1200" b="1" dirty="0">
                <a:latin typeface="Tahoma" pitchFamily="34" charset="0"/>
                <a:cs typeface="Tahoma" pitchFamily="34" charset="0"/>
              </a:rPr>
              <a:t> 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786314" y="428604"/>
            <a:ext cx="4000496" cy="50006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السلاسل الناشئة عن التراكب 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(سلاسل الطفو 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7620" y="928670"/>
            <a:ext cx="5072098" cy="569386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يحدث غوص الصفيحة المحيطية تحت صفيحة محيطية أخرى حتى تصل القشرة القارية  إلى منطقة الغوص ( أي منطقة الطمر وسط المحيط )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تكون أقواسا بركانية</a:t>
            </a:r>
          </a:p>
          <a:p>
            <a:pPr algn="r" rtl="1">
              <a:lnSpc>
                <a:spcPct val="200000"/>
              </a:lnSpc>
              <a:buFontTx/>
              <a:buChar char="-"/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مع تزايد القوى الإنضغاطية تركب القشرة المحيطية العالية الكثافة مع ما تحمله من الرواسب فوق القشرة القارية الخفيفة التي لا يمكنها التوغل إلى غاية طبقة الأستينوسفير و هذا ما يؤدي إلى  توقف الطمر أي الغوص  </a:t>
            </a:r>
          </a:p>
          <a:p>
            <a:pPr algn="r" rtl="1">
              <a:lnSpc>
                <a:spcPct val="200000"/>
              </a:lnSpc>
              <a:buFontTx/>
              <a:buChar char="-"/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  استمرار القوى الإنضغاطية يؤدي إلى زحف القشرة المحيطية فوق القارة مما يؤدي إلى تضخم الغلاف الصخري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بذلك تتشكل سلاسل الطفو التي تتضمن الأفييوليت الدالة على انغلاق مجال محيطي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 نشأت هذه السلاسل الجبلية عن ظاهرة </a:t>
            </a:r>
            <a:r>
              <a:rPr lang="ar-MA" sz="1400" dirty="0">
                <a:latin typeface="Tahoma" pitchFamily="34" charset="0"/>
                <a:cs typeface="Tahoma" pitchFamily="34" charset="0"/>
              </a:rPr>
              <a:t>زحف الغلاف الصخري المحيطي 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( القشرة المحيطية ) </a:t>
            </a:r>
            <a:r>
              <a:rPr lang="ar-MA" sz="1400" dirty="0">
                <a:latin typeface="Tahoma" pitchFamily="34" charset="0"/>
                <a:cs typeface="Tahoma" pitchFamily="34" charset="0"/>
              </a:rPr>
              <a:t>فوق القارة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ar-MA" sz="1400" dirty="0">
                <a:latin typeface="Tahoma" pitchFamily="34" charset="0"/>
                <a:cs typeface="Tahoma" pitchFamily="34" charset="0"/>
              </a:rPr>
              <a:t>ويحدث الطفو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،لهذا تسمى بسلاسل </a:t>
            </a:r>
            <a:r>
              <a:rPr lang="ar-MA" sz="1400" dirty="0">
                <a:latin typeface="Tahoma" pitchFamily="34" charset="0"/>
                <a:cs typeface="Tahoma" pitchFamily="34" charset="0"/>
              </a:rPr>
              <a:t>الطفو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مثل جبال عمان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371477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14678" y="142852"/>
            <a:ext cx="5143504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4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لاحظ الوثيقة – 4- اشرح كيف تشكلت السلاسل الجبلية الطافية </a:t>
            </a:r>
            <a:endParaRPr lang="ar-DZ" sz="160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7290" y="857232"/>
            <a:ext cx="1035861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الوثيقة – 4-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85778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214942" y="285728"/>
            <a:ext cx="3786214" cy="10618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الوثيقة - 5 - </a:t>
            </a:r>
            <a:r>
              <a:rPr lang="ar-EG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توضح توزيع الجبال في العالم</a:t>
            </a: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التي تغطي </a:t>
            </a:r>
            <a:r>
              <a:rPr lang="fr-FR" sz="1400" dirty="0">
                <a:latin typeface="Tahoma" pitchFamily="34" charset="0"/>
                <a:cs typeface="Tahoma" pitchFamily="34" charset="0"/>
              </a:rPr>
              <a:t>24</a:t>
            </a:r>
            <a:r>
              <a:rPr lang="ar-SA" sz="1400" dirty="0">
                <a:latin typeface="Tahoma" pitchFamily="34" charset="0"/>
                <a:cs typeface="Tahoma" pitchFamily="34" charset="0"/>
              </a:rPr>
              <a:t>٪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من اليابسة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اكبر نسبة توجد في آسيا كما يبينه الجدول الموالي </a:t>
            </a:r>
            <a:endParaRPr lang="fr-FR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7356" y="5500702"/>
            <a:ext cx="1035861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الوثيقة – 5-</a:t>
            </a:r>
            <a:endParaRPr lang="fr-FR" sz="1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715008" y="2000240"/>
          <a:ext cx="2714644" cy="2372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57322"/>
                <a:gridCol w="135732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DZ" sz="1400" dirty="0"/>
                        <a:t>النسبة</a:t>
                      </a:r>
                      <a:endParaRPr lang="fr-FR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1400" dirty="0"/>
                        <a:t>القارة</a:t>
                      </a:r>
                      <a:endParaRPr lang="fr-FR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r-FR" sz="1400" dirty="0"/>
                        <a:t>54</a:t>
                      </a:r>
                      <a:r>
                        <a:rPr lang="ar-SA" sz="1400" dirty="0"/>
                        <a:t>٪</a:t>
                      </a:r>
                      <a:endParaRPr lang="fr-FR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/>
                        <a:t>آسيا</a:t>
                      </a:r>
                      <a:endParaRPr lang="fr-FR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/>
                        <a:t>36٪</a:t>
                      </a:r>
                      <a:endParaRPr lang="ar-DZ" sz="1400" dirty="0"/>
                    </a:p>
                    <a:p>
                      <a:pPr algn="ctr" rtl="1"/>
                      <a:r>
                        <a:rPr lang="ar-SA" sz="1400" dirty="0"/>
                        <a:t>22٪</a:t>
                      </a:r>
                      <a:endParaRPr lang="fr-FR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/>
                        <a:t>أمريكا الشمالية </a:t>
                      </a:r>
                      <a:endParaRPr lang="ar-DZ" sz="1400" dirty="0"/>
                    </a:p>
                    <a:p>
                      <a:pPr algn="r" rtl="1"/>
                      <a:r>
                        <a:rPr lang="ar-SA" sz="1400" dirty="0"/>
                        <a:t>أمريكا الجنوبية</a:t>
                      </a:r>
                      <a:endParaRPr lang="fr-FR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/>
                        <a:t>26٪</a:t>
                      </a:r>
                      <a:endParaRPr lang="fr-FR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/>
                        <a:t>أوروبا</a:t>
                      </a:r>
                      <a:endParaRPr lang="fr-FR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/>
                        <a:t>17٪ </a:t>
                      </a:r>
                      <a:endParaRPr lang="fr-FR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/>
                        <a:t>استراليا</a:t>
                      </a:r>
                      <a:endParaRPr lang="fr-FR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/>
                        <a:t>3٪</a:t>
                      </a:r>
                      <a:endParaRPr lang="fr-FR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/>
                        <a:t>إفريقيا </a:t>
                      </a:r>
                      <a:endParaRPr lang="fr-FR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7686" y="785794"/>
            <a:ext cx="4572032" cy="535531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بعد مل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احظ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ة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ال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خريطة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ل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توزيع السلاسل الجبلية الحديثة في العالم نكتشف أن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ها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تتمركز في مناطق تقارب الصفائح مثل </a:t>
            </a:r>
            <a:r>
              <a:rPr lang="ar-MA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endParaRPr lang="fr-FR" sz="1400" dirty="0">
              <a:latin typeface="Tahoma" pitchFamily="34" charset="0"/>
              <a:cs typeface="Tahoma" pitchFamily="34" charset="0"/>
            </a:endParaRPr>
          </a:p>
          <a:p>
            <a:pPr lvl="0"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ar-MA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*  </a:t>
            </a:r>
            <a:r>
              <a:rPr lang="ar-MA" sz="16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سلسلة جبال </a:t>
            </a:r>
            <a:r>
              <a:rPr lang="ar-DZ" sz="16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الأنديز 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التي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نتجت اثر اصطدام و غوص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صفيحة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نازكا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تحت صفيحة 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أمر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ي</a:t>
            </a:r>
            <a:r>
              <a:rPr lang="ar-MA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كا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الجنوبية</a:t>
            </a:r>
            <a:endParaRPr lang="fr-FR" sz="1400" dirty="0">
              <a:latin typeface="Tahoma" pitchFamily="34" charset="0"/>
              <a:cs typeface="Tahoma" pitchFamily="34" charset="0"/>
            </a:endParaRPr>
          </a:p>
          <a:p>
            <a:pPr lvl="0"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ar-MA" sz="16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* </a:t>
            </a:r>
            <a:r>
              <a:rPr lang="ar-MA" sz="16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سلسلة جبال </a:t>
            </a:r>
            <a:r>
              <a:rPr lang="ar-DZ" sz="16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الهيمالايا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التي نتجت اثر تقارب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ال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صفيحة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الأوروآسيوية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و صفيحة الهند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ثم حدوث ظاهرة الغوص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تصادم القارتين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ar-DZ" sz="1600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ar-MA" sz="16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* </a:t>
            </a:r>
            <a:r>
              <a:rPr lang="ar-MA" sz="16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سلسلة جبال الألب 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التي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نتجت اثر غوص القشرة المحيطية للصفيحة الإفريقية تحت القشرة المحيطية للصفيحة الأوروآسيوية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عند اختفاء المحيط الألبي حدث الاصطدام  ،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بتزايد قوى الانضغاط تشكلت جبال الألب وجبال الأطلس </a:t>
            </a:r>
            <a:endParaRPr lang="fr-FR" sz="1400" dirty="0">
              <a:latin typeface="Tahoma" pitchFamily="34" charset="0"/>
              <a:cs typeface="Tahoma" pitchFamily="34" charset="0"/>
            </a:endParaRPr>
          </a:p>
          <a:p>
            <a:pPr lvl="0"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ar-S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endParaRPr lang="fr-FR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250429" cy="260034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2857521" cy="28288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6143644"/>
            <a:ext cx="3275256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ظهور </a:t>
            </a:r>
            <a:r>
              <a:rPr lang="ar-DZ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الإنثناءات</a:t>
            </a:r>
            <a:r>
              <a:rPr lang="ar-DZ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في جبال الأطلس</a:t>
            </a:r>
            <a:endParaRPr lang="ar-D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15074" y="285728"/>
            <a:ext cx="2518638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cs typeface="Tahoma" pitchFamily="34" charset="0"/>
              </a:rPr>
              <a:t>تعريف الفوالق ( الصدوع 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357686" y="642918"/>
            <a:ext cx="4357718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الفوالق هي كسور عميقة في قشرة الأرض الصلبة يرافقها حركة نسبية للكتل الصخرية على جانبي الكسر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تحت تأثير قوى الانضغاط مما يؤدي إلى ارتفاع بعضها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انخفاض البعض الآخر</a:t>
            </a:r>
            <a:endParaRPr lang="fr-FR" sz="1600" dirty="0"/>
          </a:p>
        </p:txBody>
      </p:sp>
      <p:sp>
        <p:nvSpPr>
          <p:cNvPr id="5" name="Rectangle 4"/>
          <p:cNvSpPr/>
          <p:nvPr/>
        </p:nvSpPr>
        <p:spPr>
          <a:xfrm>
            <a:off x="7072330" y="2928934"/>
            <a:ext cx="142058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cs typeface="Tahoma" pitchFamily="34" charset="0"/>
              </a:rPr>
              <a:t>تعريف الطيات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214942" y="3429000"/>
            <a:ext cx="3500462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الطيات هي انثناءات في صخور القشرة الأرضية الأقل صلابة نتيجة لتأثير قوى ضغط الأفقية ( الجانبية ) لتعطي أشكالا محدبة أو مقعرة</a:t>
            </a:r>
            <a:endParaRPr lang="fr-FR" sz="1600" dirty="0"/>
          </a:p>
        </p:txBody>
      </p:sp>
      <p:pic>
        <p:nvPicPr>
          <p:cNvPr id="26" name="Image 25" descr="http://www.lithotheque.ac-aix-marseille.fr/Affleurements_PACA/plis_failles/images_plis_failles/faille_tahiti_pl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290"/>
            <a:ext cx="1714512" cy="14777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12" name="Connecteur droit avec flèche 11"/>
          <p:cNvCxnSpPr>
            <a:stCxn id="9" idx="3"/>
          </p:cNvCxnSpPr>
          <p:nvPr/>
        </p:nvCxnSpPr>
        <p:spPr>
          <a:xfrm>
            <a:off x="2393080" y="709980"/>
            <a:ext cx="678722" cy="43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57356" y="571480"/>
            <a:ext cx="535724" cy="27699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فالق</a:t>
            </a:r>
            <a:endParaRPr lang="fr-FR" sz="1200" b="1" dirty="0"/>
          </a:p>
        </p:txBody>
      </p:sp>
      <p:pic>
        <p:nvPicPr>
          <p:cNvPr id="19" name="Image 18" descr="E:\AHMED\دروسLMD+منوعات مختارة\COURS      L M D\جيولوجيا+بيتروغرافيا\Géologie  Géomorphologie\Géologie structurale_fichiers\mexifaillenormalo.jpg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214289"/>
            <a:ext cx="1500199" cy="15716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10" name="Connecteur droit avec flèche 9"/>
          <p:cNvCxnSpPr/>
          <p:nvPr/>
        </p:nvCxnSpPr>
        <p:spPr>
          <a:xfrm rot="10800000">
            <a:off x="714348" y="714356"/>
            <a:ext cx="114300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357430"/>
            <a:ext cx="4143404" cy="35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214282" y="6000768"/>
            <a:ext cx="4214842" cy="28575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صور تبين انحناء </a:t>
            </a:r>
            <a:r>
              <a:rPr lang="ar-DZ" sz="12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التواء الصخور اللينة بفعل قوى الانضغاط</a:t>
            </a:r>
            <a:endParaRPr lang="fr-FR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static.intellego.fr/uploads/1/1/1163/media/600_Pile%20d__Assiettes%20_%20St%20Jean%20de%20luz%20%282%20%29%20intelleg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2714644" cy="271464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3" name="Connecteur droit avec flèche 2"/>
          <p:cNvCxnSpPr>
            <a:stCxn id="4" idx="3"/>
          </p:cNvCxnSpPr>
          <p:nvPr/>
        </p:nvCxnSpPr>
        <p:spPr>
          <a:xfrm flipV="1">
            <a:off x="1035758" y="2786058"/>
            <a:ext cx="1393102" cy="4956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00034" y="3143248"/>
            <a:ext cx="535724" cy="27699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فالق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857356" y="2000240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طيات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3429000"/>
            <a:ext cx="2701381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DZ" dirty="0">
                <a:latin typeface="Tahoma" pitchFamily="34" charset="0"/>
                <a:cs typeface="Tahoma" pitchFamily="34" charset="0"/>
              </a:rPr>
              <a:t>صور لصخور رسوبية مطوية</a:t>
            </a:r>
            <a:endParaRPr lang="fr-FR" dirty="0"/>
          </a:p>
        </p:txBody>
      </p:sp>
      <p:pic>
        <p:nvPicPr>
          <p:cNvPr id="8" name="Image 7" descr="http://www.futura-sciences.com/uploads/RTEmagicC_dw_fig-1.13-plis_01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57166"/>
            <a:ext cx="3286148" cy="278608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controls>
      <p:control spid="1026" name="ShockwaveFlash1" r:id="rId2" imgW="4392800" imgH="3168914"/>
    </p:controls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14744" y="214290"/>
            <a:ext cx="3147015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ar-DZ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تأثير قوى الضغط على</a:t>
            </a:r>
            <a:r>
              <a:rPr lang="ar-MA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الصخور </a:t>
            </a:r>
            <a:r>
              <a:rPr lang="ar-DZ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fr-FR" sz="1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282" y="500042"/>
            <a:ext cx="1785918" cy="1428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178591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286388"/>
            <a:ext cx="1785918" cy="13229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00200" y="500042"/>
            <a:ext cx="1285884" cy="28623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Low" rtl="1"/>
            <a:r>
              <a:rPr lang="ar-DZ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يحدث </a:t>
            </a:r>
            <a:r>
              <a:rPr lang="ar-DZ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إنثناء</a:t>
            </a:r>
            <a:r>
              <a:rPr lang="ar-DZ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و </a:t>
            </a:r>
            <a:r>
              <a:rPr lang="ar-DZ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إلتواء</a:t>
            </a:r>
            <a:r>
              <a:rPr lang="ar-DZ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الصخور المرنة  عند تسليط قوى </a:t>
            </a:r>
            <a:r>
              <a:rPr lang="ar-DZ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الإنضغاط</a:t>
            </a:r>
            <a:r>
              <a:rPr lang="ar-DZ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عليها مثل ما حدث على الغصن الطري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000232" y="4000504"/>
            <a:ext cx="1428760" cy="25853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Low" rtl="1"/>
            <a:r>
              <a:rPr lang="ar-DZ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تتكسر الصخور الصلبة عند تسليط قوى </a:t>
            </a:r>
            <a:r>
              <a:rPr lang="ar-DZ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الإنضغاط</a:t>
            </a:r>
            <a:r>
              <a:rPr lang="ar-DZ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عليها مثل ما حدث على الغصن اليابس</a:t>
            </a:r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785794"/>
            <a:ext cx="41434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714876" y="5929330"/>
            <a:ext cx="4143404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تجربة تبين تشكل الطيات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الفوالق نتيجة تأثير قوى الانضغاط الأفقية على الطبقات الرملية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928630" y="500042"/>
            <a:ext cx="285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F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192" y="2000240"/>
            <a:ext cx="285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F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B</a:t>
            </a:r>
            <a:endParaRPr lang="fr-FR" sz="1200" b="1" dirty="0">
              <a:solidFill>
                <a:srgbClr val="FFFF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00504"/>
            <a:ext cx="1785982" cy="12144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877</Words>
  <PresentationFormat>Affichage à l'écran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Ahmed khomidja</cp:lastModifiedBy>
  <cp:revision>817</cp:revision>
  <dcterms:modified xsi:type="dcterms:W3CDTF">2016-01-15T07:51:10Z</dcterms:modified>
</cp:coreProperties>
</file>