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459" r:id="rId2"/>
    <p:sldId id="382" r:id="rId3"/>
    <p:sldId id="383" r:id="rId4"/>
    <p:sldId id="385" r:id="rId5"/>
    <p:sldId id="414" r:id="rId6"/>
    <p:sldId id="388" r:id="rId7"/>
    <p:sldId id="460" r:id="rId8"/>
    <p:sldId id="415" r:id="rId9"/>
    <p:sldId id="411" r:id="rId10"/>
    <p:sldId id="461" r:id="rId11"/>
    <p:sldId id="416" r:id="rId12"/>
    <p:sldId id="413" r:id="rId13"/>
    <p:sldId id="277" r:id="rId14"/>
    <p:sldId id="417" r:id="rId15"/>
    <p:sldId id="418" r:id="rId16"/>
    <p:sldId id="281" r:id="rId17"/>
    <p:sldId id="419" r:id="rId18"/>
    <p:sldId id="420" r:id="rId19"/>
    <p:sldId id="462" r:id="rId20"/>
    <p:sldId id="463" r:id="rId21"/>
    <p:sldId id="464" r:id="rId22"/>
    <p:sldId id="465" r:id="rId23"/>
    <p:sldId id="421" r:id="rId24"/>
    <p:sldId id="291" r:id="rId25"/>
    <p:sldId id="395" r:id="rId26"/>
    <p:sldId id="396" r:id="rId27"/>
    <p:sldId id="422" r:id="rId28"/>
    <p:sldId id="299" r:id="rId29"/>
    <p:sldId id="423" r:id="rId30"/>
    <p:sldId id="424" r:id="rId31"/>
    <p:sldId id="305" r:id="rId32"/>
    <p:sldId id="425" r:id="rId33"/>
    <p:sldId id="426" r:id="rId34"/>
    <p:sldId id="310" r:id="rId35"/>
    <p:sldId id="440" r:id="rId36"/>
    <p:sldId id="398" r:id="rId37"/>
    <p:sldId id="399" r:id="rId38"/>
    <p:sldId id="400" r:id="rId39"/>
    <p:sldId id="401" r:id="rId40"/>
    <p:sldId id="437" r:id="rId41"/>
    <p:sldId id="466" r:id="rId42"/>
    <p:sldId id="444" r:id="rId43"/>
    <p:sldId id="467" r:id="rId44"/>
    <p:sldId id="446" r:id="rId45"/>
    <p:sldId id="362" r:id="rId46"/>
    <p:sldId id="450" r:id="rId47"/>
    <p:sldId id="447" r:id="rId48"/>
    <p:sldId id="407" r:id="rId49"/>
    <p:sldId id="408" r:id="rId50"/>
    <p:sldId id="451" r:id="rId51"/>
    <p:sldId id="452" r:id="rId52"/>
    <p:sldId id="468" r:id="rId53"/>
    <p:sldId id="469" r:id="rId54"/>
    <p:sldId id="449" r:id="rId55"/>
    <p:sldId id="377" r:id="rId56"/>
    <p:sldId id="470" r:id="rId57"/>
    <p:sldId id="378" r:id="rId58"/>
    <p:sldId id="379" r:id="rId59"/>
    <p:sldId id="380" r:id="rId60"/>
    <p:sldId id="456" r:id="rId61"/>
    <p:sldId id="457" r:id="rId62"/>
    <p:sldId id="458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EB2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06" autoAdjust="0"/>
  </p:normalViewPr>
  <p:slideViewPr>
    <p:cSldViewPr>
      <p:cViewPr varScale="1">
        <p:scale>
          <a:sx n="76" d="100"/>
          <a:sy n="76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87FE-0F3E-4A04-A23C-3D4654F67010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3891-557C-4A99-A13D-8B03C753E8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3891-557C-4A99-A13D-8B03C753E80C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FDA02-104D-40C7-AFB1-F62EE64A57A7}" type="datetimeFigureOut">
              <a:rPr lang="fr-FR" smtClean="0"/>
              <a:pPr/>
              <a:t>10/12/2016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BD9E52-BD52-4042-A962-B17B31F5D6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net_11_16_f3f0_5d482b7f4d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195736" y="1484784"/>
            <a:ext cx="4680520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95536" y="2420888"/>
            <a:ext cx="8568952" cy="4437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b="1" dirty="0" smtClean="0">
                <a:solidFill>
                  <a:schemeClr val="bg1"/>
                </a:solidFill>
              </a:rPr>
              <a:t>بطاقات  </a:t>
            </a:r>
            <a:r>
              <a:rPr lang="ar-DZ" sz="3600" b="1" dirty="0" err="1" smtClean="0">
                <a:solidFill>
                  <a:schemeClr val="bg1"/>
                </a:solidFill>
              </a:rPr>
              <a:t>التعلمات</a:t>
            </a:r>
            <a:r>
              <a:rPr lang="ar-DZ" sz="3600" b="1" dirty="0" smtClean="0">
                <a:solidFill>
                  <a:schemeClr val="bg1"/>
                </a:solidFill>
              </a:rPr>
              <a:t> للسنة الاولى متوسط </a:t>
            </a:r>
            <a:endParaRPr lang="fr-FR" sz="3600" b="1" dirty="0" smtClean="0">
              <a:solidFill>
                <a:schemeClr val="bg1"/>
              </a:solidFill>
            </a:endParaRPr>
          </a:p>
          <a:p>
            <a:pPr algn="ctr"/>
            <a:r>
              <a:rPr lang="ar-DZ" sz="3600" b="1" dirty="0" smtClean="0">
                <a:solidFill>
                  <a:schemeClr val="bg1"/>
                </a:solidFill>
              </a:rPr>
              <a:t>ميدان الظواهر الكهربائية </a:t>
            </a:r>
            <a:endParaRPr lang="ar-DZ" sz="3200" b="1" dirty="0" smtClean="0">
              <a:solidFill>
                <a:schemeClr val="bg1"/>
              </a:solidFill>
            </a:endParaRPr>
          </a:p>
          <a:p>
            <a:pPr algn="ctr"/>
            <a:r>
              <a:rPr lang="ar-DZ" sz="3600" b="1" dirty="0" smtClean="0">
                <a:solidFill>
                  <a:schemeClr val="bg1"/>
                </a:solidFill>
              </a:rPr>
              <a:t>المقاطعة </a:t>
            </a:r>
            <a:r>
              <a:rPr lang="ar-DZ" sz="3600" b="1" dirty="0" err="1" smtClean="0">
                <a:solidFill>
                  <a:schemeClr val="bg1"/>
                </a:solidFill>
              </a:rPr>
              <a:t>الشرقية2</a:t>
            </a:r>
            <a:endParaRPr lang="ar-DZ" sz="3600" b="1" dirty="0" smtClean="0">
              <a:solidFill>
                <a:schemeClr val="bg1"/>
              </a:solidFill>
            </a:endParaRPr>
          </a:p>
          <a:p>
            <a:pPr algn="ctr"/>
            <a:r>
              <a:rPr lang="ar-DZ" sz="3600" b="1" dirty="0" smtClean="0">
                <a:solidFill>
                  <a:schemeClr val="bg1"/>
                </a:solidFill>
              </a:rPr>
              <a:t>مفتش العلوم الفيزيائية </a:t>
            </a:r>
          </a:p>
          <a:p>
            <a:pPr algn="ctr"/>
            <a:r>
              <a:rPr lang="ar-DZ" sz="3600" b="1" dirty="0" smtClean="0">
                <a:solidFill>
                  <a:schemeClr val="bg1"/>
                </a:solidFill>
              </a:rPr>
              <a:t>اعداد الاستاذ بوديسة عبد القادر </a:t>
            </a:r>
          </a:p>
          <a:p>
            <a:pPr algn="ctr"/>
            <a:r>
              <a:rPr lang="ar-DZ" sz="3600" b="1" dirty="0" err="1" smtClean="0">
                <a:solidFill>
                  <a:schemeClr val="bg1"/>
                </a:solidFill>
              </a:rPr>
              <a:t>موزاية</a:t>
            </a:r>
            <a:r>
              <a:rPr lang="ar-DZ" sz="3600" b="1" dirty="0" smtClean="0">
                <a:solidFill>
                  <a:schemeClr val="bg1"/>
                </a:solidFill>
              </a:rPr>
              <a:t> </a:t>
            </a:r>
            <a:r>
              <a:rPr lang="ar-DZ" sz="3600" b="1" dirty="0" err="1" smtClean="0">
                <a:solidFill>
                  <a:schemeClr val="bg1"/>
                </a:solidFill>
              </a:rPr>
              <a:t>ماي</a:t>
            </a:r>
            <a:r>
              <a:rPr lang="ar-DZ" sz="3600" b="1" dirty="0" smtClean="0">
                <a:solidFill>
                  <a:schemeClr val="bg1"/>
                </a:solidFill>
              </a:rPr>
              <a:t>  2016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0"/>
            <a:ext cx="5400600" cy="1512168"/>
          </a:xfrm>
          <a:prstGeom prst="roundRect">
            <a:avLst/>
          </a:prstGeom>
          <a:solidFill>
            <a:srgbClr val="1AD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الجمهورية الجزائرية الديمقراطية الشعبية </a:t>
            </a:r>
          </a:p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وزارة التربية الوطنية 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6" name="Image 5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056234" cy="1728192"/>
          </a:xfrm>
          <a:prstGeom prst="rect">
            <a:avLst/>
          </a:prstGeom>
        </p:spPr>
      </p:pic>
      <p:pic>
        <p:nvPicPr>
          <p:cNvPr id="7" name="Image 6" descr="ima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7766" y="0"/>
            <a:ext cx="2056234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64096"/>
          </a:xfrm>
          <a:solidFill>
            <a:srgbClr val="00B050"/>
          </a:solidFill>
        </p:spPr>
        <p:txBody>
          <a:bodyPr/>
          <a:lstStyle/>
          <a:p>
            <a:r>
              <a:rPr lang="ar-DZ" dirty="0" smtClean="0"/>
              <a:t>سير الوضعية التعليمية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397000"/>
          <a:ext cx="8784976" cy="525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4608512"/>
                <a:gridCol w="1296144"/>
              </a:tblGrid>
              <a:tr h="663848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الحجم الزمني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9211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5د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التمهيد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الوضعية الجزئية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92336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228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3363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تقويم الموارد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com_13900471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avec flèche vers le bas 6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4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العوازل و </a:t>
            </a:r>
            <a:r>
              <a:rPr lang="ar-DZ" sz="2000" b="1" dirty="0" err="1" smtClean="0">
                <a:solidFill>
                  <a:schemeClr val="bg1"/>
                </a:solidFill>
              </a:rPr>
              <a:t>النواقل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843808" y="3068960"/>
            <a:ext cx="2664296" cy="1152128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المستهدفة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7544" y="4293096"/>
            <a:ext cx="8208912" cy="2016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4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4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79512" y="260648"/>
            <a:ext cx="74888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1560" y="5013176"/>
            <a:ext cx="6624736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3068960"/>
            <a:ext cx="6336704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/>
              <a:t>                                   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68344" y="692696"/>
            <a:ext cx="1475656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الاهداف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2924944"/>
            <a:ext cx="1763688" cy="1368152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الصعوبات المنتظرة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7452320" y="5013176"/>
            <a:ext cx="1691680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السندات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64096"/>
          </a:xfrm>
          <a:solidFill>
            <a:srgbClr val="00B050"/>
          </a:solidFill>
        </p:spPr>
        <p:txBody>
          <a:bodyPr/>
          <a:lstStyle/>
          <a:p>
            <a:r>
              <a:rPr lang="ar-DZ" dirty="0" smtClean="0"/>
              <a:t>سير الوضعية التعليمية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397000"/>
          <a:ext cx="8784976" cy="5259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4608512"/>
                <a:gridCol w="1296144"/>
              </a:tblGrid>
              <a:tr h="663848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الحجم الزمني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9211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5د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التمهيد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الوضعية الجزئية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92336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7228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33363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تقويم الموارد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net_17_16_0818_832742fb46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5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اشتعال مصباح التوهج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843808" y="3068960"/>
            <a:ext cx="2664296" cy="1152128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المستهدفة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7544" y="4293096"/>
            <a:ext cx="8208912" cy="2016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4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4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79512" y="260648"/>
            <a:ext cx="74888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1560" y="5013176"/>
            <a:ext cx="6624736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3068960"/>
            <a:ext cx="6336704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/>
              <a:t>                       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68344" y="692696"/>
            <a:ext cx="1475656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الاهداف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2924944"/>
            <a:ext cx="1763688" cy="1368152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الصعوبات المنتظرة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7452320" y="5013176"/>
            <a:ext cx="1691680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السندات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64096"/>
          </a:xfrm>
          <a:solidFill>
            <a:srgbClr val="00B050"/>
          </a:solidFill>
        </p:spPr>
        <p:txBody>
          <a:bodyPr/>
          <a:lstStyle/>
          <a:p>
            <a:r>
              <a:rPr lang="ar-DZ" dirty="0" smtClean="0"/>
              <a:t>سير الوضعية التعليمية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196755"/>
          <a:ext cx="8784976" cy="545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4608512"/>
                <a:gridCol w="1296144"/>
              </a:tblGrid>
              <a:tr h="689125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الحجم الزمني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1646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5د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التمهيد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97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الوضعية الجزئية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30121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/>
                        <a:t/>
                      </a:r>
                      <a:br>
                        <a:rPr lang="ar-DZ" dirty="0" smtClean="0"/>
                      </a:b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97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تقويم الموارد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com_13932632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6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843808" y="3068960"/>
            <a:ext cx="2664296" cy="1152128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المستهدفة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7544" y="4293096"/>
            <a:ext cx="8208912" cy="2016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4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4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79512" y="260648"/>
            <a:ext cx="74888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7544" y="5489848"/>
            <a:ext cx="6624736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2780928"/>
            <a:ext cx="7200800" cy="2520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/>
              <a:t>                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r>
              <a:rPr lang="ar-DZ" sz="2400" b="1" dirty="0" smtClean="0"/>
              <a:t>                   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68344" y="692696"/>
            <a:ext cx="1475656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الاهداف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3212976"/>
            <a:ext cx="1763688" cy="1368152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الصعوبات المنتظرة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7452320" y="5013176"/>
            <a:ext cx="1691680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السندات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64096"/>
          </a:xfrm>
          <a:solidFill>
            <a:srgbClr val="00B050"/>
          </a:solidFill>
        </p:spPr>
        <p:txBody>
          <a:bodyPr/>
          <a:lstStyle/>
          <a:p>
            <a:r>
              <a:rPr lang="ar-DZ" dirty="0" smtClean="0"/>
              <a:t>سير الوضعية التعليمية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196755"/>
          <a:ext cx="8784976" cy="545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4608512"/>
                <a:gridCol w="1296144"/>
              </a:tblGrid>
              <a:tr h="689125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الحجم الزمني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1646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5د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التمهيد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97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الوضعية الجزئية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30121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/>
                        <a:t/>
                      </a:r>
                      <a:br>
                        <a:rPr lang="ar-DZ" dirty="0" smtClean="0"/>
                      </a:b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97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تقويم الموارد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88394_1647892958860509_109708214943529947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10" name="Rectangle avec flèche vers le bas 9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avec flèche vers le bas 10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1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700808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وضعية الانطلاق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39552" y="2780928"/>
            <a:ext cx="6696744" cy="1368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32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32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32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0" y="4293096"/>
            <a:ext cx="7164288" cy="2564904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يعرف كيف </a:t>
            </a:r>
            <a:r>
              <a:rPr lang="ar-DZ" sz="2800" b="1" dirty="0" err="1" smtClean="0">
                <a:solidFill>
                  <a:schemeClr val="bg1"/>
                </a:solidFill>
              </a:rPr>
              <a:t>تشتغل</a:t>
            </a:r>
            <a:r>
              <a:rPr lang="ar-DZ" sz="2800" b="1" dirty="0" smtClean="0">
                <a:solidFill>
                  <a:schemeClr val="bg1"/>
                </a:solidFill>
              </a:rPr>
              <a:t> دارة المصباح الكهربائي شائعة الاستعمال وتشغيل الأجهزة المغذاة بالأعمدة الكهربائية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يتمكن من تركيب دارة كهربائية حسب المخطط النظامي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يركب دارة كهربائية ويشغلها مراعيا شروط الأمن الكهربائي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endParaRPr lang="ar-DZ" sz="2800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avec flèche vers la gauche 17"/>
          <p:cNvSpPr/>
          <p:nvPr/>
        </p:nvSpPr>
        <p:spPr>
          <a:xfrm>
            <a:off x="7524328" y="2996952"/>
            <a:ext cx="1619672" cy="93610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avec flèche vers la gauche 18"/>
          <p:cNvSpPr/>
          <p:nvPr/>
        </p:nvSpPr>
        <p:spPr>
          <a:xfrm>
            <a:off x="7524328" y="4581128"/>
            <a:ext cx="1619672" cy="936104"/>
          </a:xfrm>
          <a:prstGeom prst="left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مركبات الكفاءة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com_13932632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7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الدارة ذهاب و اياب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843808" y="3068960"/>
            <a:ext cx="2664296" cy="1152128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المستهدفة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7544" y="4293096"/>
            <a:ext cx="8208912" cy="2016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4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4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79512" y="260648"/>
            <a:ext cx="74888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1560" y="5013176"/>
            <a:ext cx="6624736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3068960"/>
            <a:ext cx="6336704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/>
              <a:t>                       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68344" y="692696"/>
            <a:ext cx="1475656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الاهداف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2924944"/>
            <a:ext cx="1763688" cy="1368152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الصعوبات المنتظرة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7452320" y="5013176"/>
            <a:ext cx="1691680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السندات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64096"/>
          </a:xfrm>
          <a:solidFill>
            <a:srgbClr val="00B050"/>
          </a:solidFill>
        </p:spPr>
        <p:txBody>
          <a:bodyPr/>
          <a:lstStyle/>
          <a:p>
            <a:r>
              <a:rPr lang="ar-DZ" dirty="0" smtClean="0"/>
              <a:t>سير الوضعية التعليمية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196755"/>
          <a:ext cx="8784976" cy="545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4608512"/>
                <a:gridCol w="1296144"/>
              </a:tblGrid>
              <a:tr h="689125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الحجم الزمني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1646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5د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التمهيد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97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الوضعية الجزئية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30121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/>
                        <a:t/>
                      </a:r>
                      <a:br>
                        <a:rPr lang="ar-DZ" dirty="0" smtClean="0"/>
                      </a:b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97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تقويم الموارد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 و تحولاتها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8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وضعية تعلم الادماج حول 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83568" y="2852936"/>
            <a:ext cx="6336704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5" name="Rectangle avec flèche vers la gauche 14"/>
          <p:cNvSpPr/>
          <p:nvPr/>
        </p:nvSpPr>
        <p:spPr>
          <a:xfrm>
            <a:off x="7380312" y="2996952"/>
            <a:ext cx="1584176" cy="79208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avec flèche vers la gauche 15"/>
          <p:cNvSpPr/>
          <p:nvPr/>
        </p:nvSpPr>
        <p:spPr>
          <a:xfrm>
            <a:off x="7559824" y="4941168"/>
            <a:ext cx="1584176" cy="792088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مركبات الكفاءة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51520" y="4149080"/>
            <a:ext cx="7200800" cy="27089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يعرف كيف </a:t>
            </a:r>
            <a:r>
              <a:rPr lang="ar-DZ" sz="2800" b="1" dirty="0" err="1" smtClean="0">
                <a:solidFill>
                  <a:schemeClr val="bg1"/>
                </a:solidFill>
              </a:rPr>
              <a:t>تشتغل</a:t>
            </a:r>
            <a:r>
              <a:rPr lang="ar-DZ" sz="2800" b="1" dirty="0" smtClean="0">
                <a:solidFill>
                  <a:schemeClr val="bg1"/>
                </a:solidFill>
              </a:rPr>
              <a:t> دارة المصباح الكهربائي شائعة الاستعمال وتشغيل</a:t>
            </a:r>
            <a:br>
              <a:rPr lang="ar-DZ" sz="2800" b="1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الأجهزة المغذاة بالأعمدة الكهربائية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يتمكن من تركيب دارة كهربائية حسب المخطط النظامي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يركب دارة كهربائية ويشغلها مراعيا شروط الأمن الكهربائي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endParaRPr lang="ar-DZ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512" y="0"/>
          <a:ext cx="8784976" cy="66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  <a:gridCol w="1440160"/>
              </a:tblGrid>
              <a:tr h="6669360">
                <a:tc>
                  <a:txBody>
                    <a:bodyPr/>
                    <a:lstStyle/>
                    <a:p>
                      <a:pPr algn="r"/>
                      <a:endParaRPr lang="ar-DZ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* تقديم الوضعية: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152128"/>
          </a:xfrm>
          <a:solidFill>
            <a:srgbClr val="92D050"/>
          </a:solidFill>
        </p:spPr>
        <p:txBody>
          <a:bodyPr/>
          <a:lstStyle/>
          <a:p>
            <a:r>
              <a:rPr lang="ar-DZ" dirty="0" smtClean="0"/>
              <a:t>حل وضعية تعلم الادماج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511256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547664" y="188640"/>
            <a:ext cx="6264696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شبكة التقويم 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251520" y="1052736"/>
          <a:ext cx="8496944" cy="524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944216"/>
                <a:gridCol w="4248472"/>
                <a:gridCol w="1152128"/>
              </a:tblGrid>
              <a:tr h="576064"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الملاحظات </a:t>
                      </a:r>
                      <a:endParaRPr lang="fr-FR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المؤشرات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المعايير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 الترجمة السليمة </a:t>
                      </a:r>
                      <a:r>
                        <a:rPr lang="ar-DZ" b="1" dirty="0" err="1" smtClean="0">
                          <a:solidFill>
                            <a:schemeClr val="bg1"/>
                          </a:solidFill>
                        </a:rPr>
                        <a:t>للوضعية </a:t>
                      </a:r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(الوجاهة</a:t>
                      </a:r>
                      <a:r>
                        <a:rPr lang="ar-DZ" b="1" dirty="0" err="1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2-الاستخدام السليم </a:t>
                      </a:r>
                      <a:r>
                        <a:rPr lang="ar-DZ" b="1" dirty="0" err="1" smtClean="0"/>
                        <a:t>لادوات</a:t>
                      </a:r>
                      <a:r>
                        <a:rPr lang="ar-DZ" b="1" dirty="0" smtClean="0"/>
                        <a:t> المادة 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09736"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3-الانسجام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4-التميز و الاتقان </a:t>
                      </a:r>
                      <a:endParaRPr lang="fr-F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800px-Keukenhof-Szmur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2204864"/>
            <a:ext cx="1872208" cy="108012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340768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2060848"/>
            <a:ext cx="2160240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699792" y="1916832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8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844824"/>
            <a:ext cx="223224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تقديم  مشروع </a:t>
            </a:r>
            <a:r>
              <a:rPr lang="ar-DZ" sz="2000" b="1" dirty="0" err="1" smtClean="0">
                <a:solidFill>
                  <a:schemeClr val="bg1"/>
                </a:solidFill>
              </a:rPr>
              <a:t>مواقبة</a:t>
            </a:r>
            <a:r>
              <a:rPr lang="ar-DZ" sz="2000" b="1" dirty="0" smtClean="0">
                <a:solidFill>
                  <a:schemeClr val="bg1"/>
                </a:solidFill>
              </a:rPr>
              <a:t> مستوى الماء في الخزان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236296" y="3717032"/>
            <a:ext cx="1584176" cy="79208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27584" y="3284984"/>
            <a:ext cx="6336704" cy="158417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124744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ar-DZ" dirty="0" smtClean="0"/>
              <a:t>تقديم مشروع تكنولوجي </a:t>
            </a:r>
            <a:br>
              <a:rPr lang="ar-DZ" dirty="0" smtClean="0"/>
            </a:br>
            <a:r>
              <a:rPr lang="ar-DZ" dirty="0" smtClean="0"/>
              <a:t>مراقبة مستوى الماء في الخزان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856984" cy="5472608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الهدف من حصة المشروع التكنولوجي </a:t>
            </a:r>
            <a:br>
              <a:rPr lang="ar-DZ" b="1" dirty="0" smtClean="0">
                <a:solidFill>
                  <a:schemeClr val="bg1"/>
                </a:solidFill>
              </a:rPr>
            </a:br>
            <a:r>
              <a:rPr lang="ar-DZ" b="1" dirty="0" smtClean="0">
                <a:solidFill>
                  <a:schemeClr val="bg1"/>
                </a:solidFill>
              </a:rPr>
              <a:t>انجاز مشروع نموذج بسيط لمراقبة مستوى الماء في الخزان </a:t>
            </a:r>
            <a:br>
              <a:rPr lang="ar-DZ" b="1" dirty="0" smtClean="0">
                <a:solidFill>
                  <a:schemeClr val="bg1"/>
                </a:solidFill>
              </a:rPr>
            </a:br>
            <a:r>
              <a:rPr lang="ar-DZ" b="1" dirty="0" smtClean="0">
                <a:solidFill>
                  <a:schemeClr val="bg1"/>
                </a:solidFill>
              </a:rPr>
              <a:t>2-الوظيفة تقييم ذاتي للمعارف حول الظواهر الكهربائية </a:t>
            </a:r>
            <a:br>
              <a:rPr lang="ar-DZ" b="1" dirty="0" smtClean="0">
                <a:solidFill>
                  <a:schemeClr val="bg1"/>
                </a:solidFill>
              </a:rPr>
            </a:br>
            <a:r>
              <a:rPr lang="ar-DZ" b="1" dirty="0" smtClean="0">
                <a:solidFill>
                  <a:schemeClr val="bg1"/>
                </a:solidFill>
              </a:rPr>
              <a:t>الوضعية الجزئية </a:t>
            </a:r>
            <a:br>
              <a:rPr lang="ar-DZ" b="1" dirty="0" smtClean="0">
                <a:solidFill>
                  <a:schemeClr val="bg1"/>
                </a:solidFill>
              </a:rPr>
            </a:br>
            <a:r>
              <a:rPr lang="ar-DZ" b="1" dirty="0" smtClean="0">
                <a:solidFill>
                  <a:schemeClr val="bg1"/>
                </a:solidFill>
              </a:rPr>
              <a:t>النص </a:t>
            </a:r>
            <a:br>
              <a:rPr lang="ar-DZ" b="1" dirty="0" smtClean="0">
                <a:solidFill>
                  <a:schemeClr val="bg1"/>
                </a:solidFill>
              </a:rPr>
            </a:br>
            <a:r>
              <a:rPr lang="ar-DZ" b="1" dirty="0" smtClean="0">
                <a:solidFill>
                  <a:schemeClr val="bg1"/>
                </a:solidFill>
              </a:rPr>
              <a:t>كان عند رجل خزان ماء موجود في سطح المنزل يستعمله من اجل الشرب و غسل الملابس ولكنه وجد مشكلة مراقبة مستوى الماء في الخزان </a:t>
            </a:r>
            <a:r>
              <a:rPr lang="ar-DZ" b="1" dirty="0" err="1" smtClean="0">
                <a:solidFill>
                  <a:schemeClr val="bg1"/>
                </a:solidFill>
              </a:rPr>
              <a:t>لانه</a:t>
            </a:r>
            <a:r>
              <a:rPr lang="ar-DZ" b="1" dirty="0" smtClean="0">
                <a:solidFill>
                  <a:schemeClr val="bg1"/>
                </a:solidFill>
              </a:rPr>
              <a:t> كان يحدث   له امتلاء و فياضان الماء على سطح المنزل  كلما يملا الخزان بالمضخة فاحتار في حل </a:t>
            </a:r>
            <a:r>
              <a:rPr lang="ar-DZ" b="1" dirty="0" err="1" smtClean="0">
                <a:solidFill>
                  <a:schemeClr val="bg1"/>
                </a:solidFill>
              </a:rPr>
              <a:t>المشكلة </a:t>
            </a:r>
            <a:br>
              <a:rPr lang="ar-DZ" b="1" dirty="0" err="1" smtClean="0">
                <a:solidFill>
                  <a:schemeClr val="bg1"/>
                </a:solidFill>
              </a:rPr>
            </a:br>
            <a:r>
              <a:rPr lang="ar-DZ" b="1" dirty="0" smtClean="0">
                <a:solidFill>
                  <a:schemeClr val="bg1"/>
                </a:solidFill>
              </a:rPr>
              <a:t>*-</a:t>
            </a:r>
            <a:r>
              <a:rPr lang="ar-DZ" b="1" dirty="0" err="1" smtClean="0">
                <a:solidFill>
                  <a:schemeClr val="bg1"/>
                </a:solidFill>
              </a:rPr>
              <a:t>برايك</a:t>
            </a:r>
            <a:r>
              <a:rPr lang="ar-DZ" b="1" dirty="0" smtClean="0">
                <a:solidFill>
                  <a:schemeClr val="bg1"/>
                </a:solidFill>
              </a:rPr>
              <a:t> كيف يمكنه مراقبة مستوى الماء عن بعد وبدون الصعود الى اعلى سطح </a:t>
            </a:r>
            <a:r>
              <a:rPr lang="ar-DZ" b="1" dirty="0" err="1" smtClean="0">
                <a:solidFill>
                  <a:schemeClr val="bg1"/>
                </a:solidFill>
              </a:rPr>
              <a:t>المنزل ؟</a:t>
            </a:r>
            <a:r>
              <a:rPr lang="ar-DZ" b="1" dirty="0" smtClean="0">
                <a:solidFill>
                  <a:schemeClr val="bg1"/>
                </a:solidFill>
              </a:rPr>
              <a:t/>
            </a:r>
            <a:br>
              <a:rPr lang="ar-DZ" b="1" dirty="0" smtClean="0">
                <a:solidFill>
                  <a:schemeClr val="bg1"/>
                </a:solidFill>
              </a:rPr>
            </a:br>
            <a:r>
              <a:rPr lang="ar-DZ" b="1" dirty="0" smtClean="0">
                <a:solidFill>
                  <a:schemeClr val="bg1"/>
                </a:solidFill>
              </a:rPr>
              <a:t>*-اقترح عليه نموذج مصغر لمراقبة مستوى </a:t>
            </a:r>
            <a:r>
              <a:rPr lang="ar-DZ" b="1" dirty="0" err="1" smtClean="0">
                <a:solidFill>
                  <a:schemeClr val="bg1"/>
                </a:solidFill>
              </a:rPr>
              <a:t>الماء </a:t>
            </a:r>
            <a:r>
              <a:rPr lang="ar-DZ" b="1" dirty="0" smtClean="0">
                <a:solidFill>
                  <a:schemeClr val="bg1"/>
                </a:solidFill>
              </a:rPr>
              <a:t>(شرح المراحل مع تمثيل المخططات</a:t>
            </a:r>
            <a:r>
              <a:rPr lang="ar-DZ" b="1" dirty="0" err="1" smtClean="0">
                <a:solidFill>
                  <a:schemeClr val="bg1"/>
                </a:solidFill>
              </a:rPr>
              <a:t>)</a:t>
            </a:r>
            <a:endParaRPr lang="ar-DZ" b="1" dirty="0" smtClean="0">
              <a:solidFill>
                <a:schemeClr val="bg1"/>
              </a:solidFill>
            </a:endParaRPr>
          </a:p>
          <a:p>
            <a:pPr algn="r"/>
            <a:r>
              <a:rPr lang="ar-DZ" sz="3200" b="1" dirty="0" smtClean="0">
                <a:solidFill>
                  <a:schemeClr val="bg1"/>
                </a:solidFill>
              </a:rPr>
              <a:t>3-مراحل انجاز </a:t>
            </a:r>
            <a:r>
              <a:rPr lang="ar-DZ" sz="3200" b="1" dirty="0" err="1" smtClean="0">
                <a:solidFill>
                  <a:schemeClr val="bg1"/>
                </a:solidFill>
              </a:rPr>
              <a:t>المشروع </a:t>
            </a:r>
            <a:br>
              <a:rPr lang="ar-DZ" sz="3200" b="1" dirty="0" err="1" smtClean="0">
                <a:solidFill>
                  <a:schemeClr val="bg1"/>
                </a:solidFill>
              </a:rPr>
            </a:br>
            <a:r>
              <a:rPr lang="ar-DZ" sz="3200" b="1" dirty="0" smtClean="0">
                <a:solidFill>
                  <a:schemeClr val="bg1"/>
                </a:solidFill>
              </a:rPr>
              <a:t>*مرحلة دراسة المشروع نظريا</a:t>
            </a:r>
            <a:br>
              <a:rPr lang="ar-DZ" sz="3200" b="1" dirty="0" smtClean="0">
                <a:solidFill>
                  <a:schemeClr val="bg1"/>
                </a:solidFill>
              </a:rPr>
            </a:br>
            <a:r>
              <a:rPr lang="ar-DZ" sz="3200" b="1" dirty="0" smtClean="0">
                <a:solidFill>
                  <a:schemeClr val="bg1"/>
                </a:solidFill>
              </a:rPr>
              <a:t>*مرحلة </a:t>
            </a:r>
            <a:r>
              <a:rPr lang="ar-DZ" sz="3200" b="1" dirty="0" err="1" smtClean="0">
                <a:solidFill>
                  <a:schemeClr val="bg1"/>
                </a:solidFill>
              </a:rPr>
              <a:t>التخطيط </a:t>
            </a:r>
            <a:br>
              <a:rPr lang="ar-DZ" sz="3200" b="1" dirty="0" err="1" smtClean="0">
                <a:solidFill>
                  <a:schemeClr val="bg1"/>
                </a:solidFill>
              </a:rPr>
            </a:br>
            <a:r>
              <a:rPr lang="ar-DZ" sz="3200" b="1" dirty="0" smtClean="0">
                <a:solidFill>
                  <a:schemeClr val="bg1"/>
                </a:solidFill>
              </a:rPr>
              <a:t>*مرحلة اعداد </a:t>
            </a:r>
            <a:r>
              <a:rPr lang="ar-DZ" sz="3200" b="1" dirty="0" err="1" smtClean="0">
                <a:solidFill>
                  <a:schemeClr val="bg1"/>
                </a:solidFill>
              </a:rPr>
              <a:t>الوسائل </a:t>
            </a:r>
            <a:br>
              <a:rPr lang="ar-DZ" sz="3200" b="1" dirty="0" err="1" smtClean="0">
                <a:solidFill>
                  <a:schemeClr val="bg1"/>
                </a:solidFill>
              </a:rPr>
            </a:br>
            <a:r>
              <a:rPr lang="ar-DZ" sz="3200" b="1" dirty="0" smtClean="0">
                <a:solidFill>
                  <a:schemeClr val="bg1"/>
                </a:solidFill>
              </a:rPr>
              <a:t>*مرحلة </a:t>
            </a:r>
            <a:r>
              <a:rPr lang="ar-DZ" sz="3200" b="1" dirty="0" err="1" smtClean="0">
                <a:solidFill>
                  <a:schemeClr val="bg1"/>
                </a:solidFill>
              </a:rPr>
              <a:t>الانجاز </a:t>
            </a:r>
            <a:br>
              <a:rPr lang="ar-DZ" sz="3200" b="1" dirty="0" err="1" smtClean="0">
                <a:solidFill>
                  <a:schemeClr val="bg1"/>
                </a:solidFill>
              </a:rPr>
            </a:br>
            <a:r>
              <a:rPr lang="ar-DZ" sz="3200" b="1" dirty="0" smtClean="0">
                <a:solidFill>
                  <a:schemeClr val="bg1"/>
                </a:solidFill>
              </a:rPr>
              <a:t>*مرحلة عرض </a:t>
            </a:r>
            <a:r>
              <a:rPr lang="ar-DZ" sz="3200" b="1" dirty="0" err="1" smtClean="0">
                <a:solidFill>
                  <a:schemeClr val="bg1"/>
                </a:solidFill>
              </a:rPr>
              <a:t>المنتوج</a:t>
            </a:r>
            <a:endParaRPr lang="fr-FR" sz="3200" dirty="0" smtClean="0">
              <a:solidFill>
                <a:schemeClr val="bg1"/>
              </a:solidFill>
            </a:endParaRPr>
          </a:p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81128"/>
            <a:ext cx="2502024" cy="1930524"/>
          </a:xfrm>
          <a:prstGeom prst="rect">
            <a:avLst/>
          </a:prstGeom>
        </p:spPr>
      </p:pic>
      <p:pic>
        <p:nvPicPr>
          <p:cNvPr id="6" name="Image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653136"/>
            <a:ext cx="223224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35dreams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2204864"/>
            <a:ext cx="1872208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340768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2060848"/>
            <a:ext cx="2160240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11760" y="2060848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9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844824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err="1" smtClean="0">
                <a:solidFill>
                  <a:schemeClr val="bg1"/>
                </a:solidFill>
              </a:rPr>
              <a:t>ماهي</a:t>
            </a:r>
            <a:r>
              <a:rPr lang="ar-DZ" sz="2000" b="1" dirty="0" smtClean="0">
                <a:solidFill>
                  <a:schemeClr val="bg1"/>
                </a:solidFill>
              </a:rPr>
              <a:t> الدارة </a:t>
            </a:r>
            <a:r>
              <a:rPr lang="ar-DZ" sz="2000" b="1" dirty="0" err="1" smtClean="0">
                <a:solidFill>
                  <a:schemeClr val="bg1"/>
                </a:solidFill>
              </a:rPr>
              <a:t>المستقصرة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r>
              <a:rPr lang="ar-DZ" sz="2000" b="1" dirty="0" err="1" smtClean="0">
                <a:solidFill>
                  <a:schemeClr val="bg1"/>
                </a:solidFill>
              </a:rPr>
              <a:t>؟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08304" y="3933056"/>
            <a:ext cx="1584176" cy="79208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99592" y="3284984"/>
            <a:ext cx="6336704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s-ecran-bahamas-13-768x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سير الوضعية </a:t>
            </a:r>
            <a:r>
              <a:rPr lang="ar-DZ" sz="20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مراحل الدرس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124744"/>
          <a:ext cx="9144000" cy="600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947"/>
                <a:gridCol w="986741"/>
                <a:gridCol w="6480720"/>
                <a:gridCol w="899592"/>
              </a:tblGrid>
              <a:tr h="733517"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 الحجم الزمني 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 انشطة التلميذ 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انشطة الاستاذ      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 المراحل </a:t>
                      </a:r>
                      <a:br>
                        <a:rPr lang="ar-DZ" sz="2000" b="1" dirty="0" smtClean="0">
                          <a:solidFill>
                            <a:schemeClr val="bg1"/>
                          </a:solidFill>
                        </a:rPr>
                      </a:b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99739">
                <a:tc>
                  <a:txBody>
                    <a:bodyPr/>
                    <a:lstStyle/>
                    <a:p>
                      <a:r>
                        <a:rPr lang="ar-DZ" sz="2000" b="1" dirty="0" err="1" smtClean="0"/>
                        <a:t>15د</a:t>
                      </a:r>
                      <a:endParaRPr lang="fr-FR" sz="20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/>
                      </a:r>
                      <a:br>
                        <a:rPr lang="ar-DZ" sz="2000" b="1" dirty="0" smtClean="0"/>
                      </a:br>
                      <a:r>
                        <a:rPr lang="ar-DZ" sz="2000" b="1" dirty="0" smtClean="0"/>
                        <a:t>*</a:t>
                      </a:r>
                      <a:r>
                        <a:rPr lang="ar-DZ" sz="2000" b="1" dirty="0" err="1" smtClean="0"/>
                        <a:t>يقراون</a:t>
                      </a:r>
                      <a:r>
                        <a:rPr lang="ar-DZ" sz="2000" b="1" dirty="0" smtClean="0"/>
                        <a:t> الوضعية </a:t>
                      </a:r>
                      <a:r>
                        <a:rPr lang="ar-DZ" sz="2000" b="1" dirty="0" err="1" smtClean="0"/>
                        <a:t>جيدا </a:t>
                      </a:r>
                      <a:br>
                        <a:rPr lang="ar-DZ" sz="2000" b="1" dirty="0" err="1" smtClean="0"/>
                      </a:br>
                      <a:r>
                        <a:rPr lang="ar-DZ" sz="2000" b="1" dirty="0" smtClean="0"/>
                        <a:t>*يطرحون فرضيات مختلفة بعمل الافواج </a:t>
                      </a:r>
                      <a:br>
                        <a:rPr lang="ar-DZ" sz="2000" b="1" dirty="0" smtClean="0"/>
                      </a:br>
                      <a:endParaRPr lang="fr-FR" sz="20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400" b="1" dirty="0" smtClean="0"/>
                        <a:t>نص الوضعية </a:t>
                      </a:r>
                      <a:br>
                        <a:rPr lang="ar-DZ" sz="2400" b="1" dirty="0" smtClean="0"/>
                      </a:br>
                      <a:r>
                        <a:rPr lang="ar-DZ" sz="2400" b="1" dirty="0" smtClean="0"/>
                        <a:t> نستخدم الكهرباء في كل مكان، وبخاصة في المنزل لتشغيل الأجهزة الكهربائية </a:t>
                      </a:r>
                      <a:r>
                        <a:rPr lang="ar-DZ" sz="2400" b="1" dirty="0" err="1" smtClean="0"/>
                        <a:t>وللإنارة.</a:t>
                      </a:r>
                      <a:r>
                        <a:rPr lang="ar-DZ" sz="2400" b="1" dirty="0" smtClean="0"/>
                        <a:t> يمكن محاكاة كيف </a:t>
                      </a:r>
                      <a:r>
                        <a:rPr lang="ar-DZ" sz="2400" b="1" dirty="0" err="1" smtClean="0"/>
                        <a:t>تشتغل</a:t>
                      </a:r>
                      <a:r>
                        <a:rPr lang="ar-DZ" sz="2400" b="1" dirty="0" smtClean="0"/>
                        <a:t> هذه التجهيزات الكهربائية بوسائل بسيطة مثل بطارية، أعمدة ومصابيح ومحركات وعناصر أخرى تحتاجها لتشكيل دارة </a:t>
                      </a:r>
                      <a:r>
                        <a:rPr lang="ar-DZ" sz="2400" b="1" dirty="0" err="1" smtClean="0"/>
                        <a:t>كهربائية.</a:t>
                      </a:r>
                      <a:r>
                        <a:rPr lang="ar-DZ" sz="2400" b="1" dirty="0" smtClean="0"/>
                        <a:t/>
                      </a:r>
                      <a:br>
                        <a:rPr lang="ar-DZ" sz="2400" b="1" dirty="0" smtClean="0"/>
                      </a:br>
                      <a:r>
                        <a:rPr lang="ar-DZ" sz="2400" b="1" dirty="0" smtClean="0"/>
                        <a:t>المطلوب </a:t>
                      </a:r>
                      <a:br>
                        <a:rPr lang="ar-DZ" sz="2400" b="1" dirty="0" smtClean="0"/>
                      </a:br>
                      <a:r>
                        <a:rPr lang="ar-DZ" sz="2400" b="1" dirty="0" smtClean="0"/>
                        <a:t>1- فكّر في طريقة تجريبية تمكنك من تحقيق الإنارة المنزلية، ممثلا </a:t>
                      </a:r>
                      <a:r>
                        <a:rPr lang="ar-DZ" sz="2400" b="1" dirty="0" err="1" smtClean="0"/>
                        <a:t>للدارات</a:t>
                      </a:r>
                      <a:r>
                        <a:rPr lang="ar-DZ" sz="2400" b="1" dirty="0" smtClean="0"/>
                        <a:t> برسومات تخطيطية قابلة للقراءة وللإنجاز</a:t>
                      </a:r>
                      <a:br>
                        <a:rPr lang="ar-DZ" sz="2400" b="1" dirty="0" smtClean="0"/>
                      </a:br>
                      <a:r>
                        <a:rPr lang="ar-DZ" sz="2400" b="1" dirty="0" smtClean="0"/>
                        <a:t>2- قدّم توضيحات حول كيفية اشتغال </a:t>
                      </a:r>
                      <a:r>
                        <a:rPr lang="ar-DZ" sz="2400" b="1" dirty="0" err="1" smtClean="0"/>
                        <a:t>هىذه</a:t>
                      </a:r>
                      <a:r>
                        <a:rPr lang="ar-DZ" sz="2400" b="1" dirty="0" smtClean="0"/>
                        <a:t> الانارة في شروط آمنة</a:t>
                      </a:r>
                      <a:br>
                        <a:rPr lang="ar-DZ" sz="2400" b="1" dirty="0" smtClean="0"/>
                      </a:br>
                      <a:r>
                        <a:rPr lang="ar-DZ" sz="2400" b="1" dirty="0" smtClean="0"/>
                        <a:t>3- مناقشة وجمع التصورات القبلية </a:t>
                      </a:r>
                      <a:r>
                        <a:rPr lang="ar-DZ" sz="2400" b="1" dirty="0" err="1" smtClean="0"/>
                        <a:t>حول </a:t>
                      </a:r>
                      <a:r>
                        <a:rPr lang="ar-DZ" sz="2400" b="1" dirty="0" smtClean="0"/>
                        <a:t>: مفهوم الدارة </a:t>
                      </a:r>
                      <a:r>
                        <a:rPr lang="ar-DZ" sz="2400" b="1" dirty="0" err="1" smtClean="0"/>
                        <a:t>الكهربائية </a:t>
                      </a:r>
                      <a:r>
                        <a:rPr lang="ar-DZ" sz="2400" b="1" dirty="0" smtClean="0"/>
                        <a:t>– التركيبات </a:t>
                      </a:r>
                      <a:r>
                        <a:rPr lang="ar-DZ" sz="2400" b="1" dirty="0" err="1" smtClean="0"/>
                        <a:t>الكهربائية </a:t>
                      </a:r>
                      <a:r>
                        <a:rPr lang="ar-DZ" sz="2400" b="1" dirty="0" smtClean="0"/>
                        <a:t>، التحكم فيها </a:t>
                      </a:r>
                      <a:r>
                        <a:rPr lang="ar-DZ" sz="2400" b="1" dirty="0" err="1" smtClean="0"/>
                        <a:t>وتمثيلها </a:t>
                      </a:r>
                      <a:r>
                        <a:rPr lang="ar-DZ" sz="2400" b="1" dirty="0" smtClean="0"/>
                        <a:t>–شروط الأمن الكهربائي</a:t>
                      </a:r>
                      <a:endParaRPr lang="fr-FR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نص </a:t>
                      </a:r>
                    </a:p>
                    <a:p>
                      <a:pPr algn="r"/>
                      <a:r>
                        <a:rPr lang="ar-DZ" sz="2000" b="1" dirty="0" smtClean="0"/>
                        <a:t>الوضعية الانطلاقية </a:t>
                      </a:r>
                      <a:br>
                        <a:rPr lang="ar-DZ" sz="2000" b="1" dirty="0" smtClean="0"/>
                      </a:br>
                      <a:endParaRPr lang="fr-FR" sz="2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79512" y="260648"/>
            <a:ext cx="74888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7544" y="5489848"/>
            <a:ext cx="6624736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512" y="2780928"/>
            <a:ext cx="7200800" cy="252028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 smtClean="0"/>
              <a:t>             </a:t>
            </a:r>
            <a:r>
              <a:rPr lang="ar-DZ" sz="2400" b="1" dirty="0" smtClean="0">
                <a:solidFill>
                  <a:schemeClr val="bg1"/>
                </a:solidFill>
              </a:rPr>
              <a:t>  </a:t>
            </a:r>
            <a:r>
              <a:rPr lang="ar-DZ" sz="2400" b="1" dirty="0" smtClean="0"/>
              <a:t>                                                                                                     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r>
              <a:rPr lang="ar-DZ" sz="2400" b="1" dirty="0" smtClean="0"/>
              <a:t>                   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68344" y="692696"/>
            <a:ext cx="1475656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الاهداف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3212976"/>
            <a:ext cx="1763688" cy="1368152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الصعوبات المنتظرة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7452320" y="5013176"/>
            <a:ext cx="1691680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السندات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64096"/>
          </a:xfrm>
          <a:solidFill>
            <a:srgbClr val="00B050"/>
          </a:solidFill>
        </p:spPr>
        <p:txBody>
          <a:bodyPr/>
          <a:lstStyle/>
          <a:p>
            <a:r>
              <a:rPr lang="ar-DZ" dirty="0" smtClean="0"/>
              <a:t>سير الوضعية التعليمية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196755"/>
          <a:ext cx="8784976" cy="539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4608512"/>
                <a:gridCol w="1296144"/>
              </a:tblGrid>
              <a:tr h="689125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الحجم الزمني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35008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5د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التمهيد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15450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الوضعية الجزئية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18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08د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08د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08د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/>
                        <a:t/>
                      </a:r>
                      <a:br>
                        <a:rPr lang="ar-DZ" dirty="0" smtClean="0"/>
                      </a:b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6583">
                <a:tc>
                  <a:txBody>
                    <a:bodyPr/>
                    <a:lstStyle/>
                    <a:p>
                      <a:pPr algn="r"/>
                      <a:endParaRPr lang="ar-DZ" b="1" dirty="0" smtClean="0"/>
                    </a:p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b="1" dirty="0" smtClean="0"/>
                        <a:t>النشاط التعلمي </a:t>
                      </a:r>
                      <a:endParaRPr lang="fr-FR" b="1" dirty="0" smtClean="0"/>
                    </a:p>
                    <a:p>
                      <a:pPr algn="r"/>
                      <a:r>
                        <a:rPr lang="ar-DZ" b="1" dirty="0" smtClean="0"/>
                        <a:t>4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49864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b="1" dirty="0" smtClean="0"/>
                        <a:t>تقويم الموارد </a:t>
                      </a:r>
                      <a:endParaRPr lang="fr-FR" b="1" dirty="0" smtClean="0"/>
                    </a:p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94389_dreambox-sat.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2204864"/>
            <a:ext cx="1872208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340768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avec flèche vers le bas 6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411760" y="2060848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</a:t>
            </a:r>
            <a:r>
              <a:rPr lang="ar-DZ" sz="2000" b="1" dirty="0" err="1" smtClean="0">
                <a:solidFill>
                  <a:schemeClr val="bg1"/>
                </a:solidFill>
              </a:rPr>
              <a:t>الكهلابائية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788024" y="2060848"/>
            <a:ext cx="2160240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10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844824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كيف نتجنب الدارة </a:t>
            </a:r>
            <a:r>
              <a:rPr lang="ar-DZ" sz="2000" b="1" dirty="0" err="1" smtClean="0">
                <a:solidFill>
                  <a:schemeClr val="bg1"/>
                </a:solidFill>
              </a:rPr>
              <a:t>المستقصرة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r>
              <a:rPr lang="ar-DZ" sz="2000" b="1" dirty="0" err="1" smtClean="0">
                <a:solidFill>
                  <a:schemeClr val="bg1"/>
                </a:solidFill>
              </a:rPr>
              <a:t>؟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08304" y="3933056"/>
            <a:ext cx="1584176" cy="79208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99592" y="3284984"/>
            <a:ext cx="6336704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51520" y="188640"/>
            <a:ext cx="74888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DZ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95536" y="4581128"/>
            <a:ext cx="7056784" cy="18722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708920"/>
            <a:ext cx="7200800" cy="1800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68344" y="692696"/>
            <a:ext cx="1475656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الاهداف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3212976"/>
            <a:ext cx="1763688" cy="1368152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الصعوبات المنتظرة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7452320" y="5013176"/>
            <a:ext cx="1691680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السندات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5519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64096"/>
          </a:xfrm>
          <a:solidFill>
            <a:srgbClr val="00B050"/>
          </a:solidFill>
        </p:spPr>
        <p:txBody>
          <a:bodyPr/>
          <a:lstStyle/>
          <a:p>
            <a:r>
              <a:rPr lang="ar-DZ" dirty="0" smtClean="0"/>
              <a:t>سير الوضعية التعليمية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196755"/>
          <a:ext cx="8784976" cy="545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4608512"/>
                <a:gridCol w="1296144"/>
              </a:tblGrid>
              <a:tr h="689125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الحجم الزمني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11646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5د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التمهيد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97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الوضعية الجزئية 7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30121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4452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/>
                        <a:t/>
                      </a:r>
                      <a:br>
                        <a:rPr lang="ar-DZ" dirty="0" smtClean="0"/>
                      </a:b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3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99727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تقويم الموارد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err="1" smtClean="0">
                <a:solidFill>
                  <a:schemeClr val="bg1"/>
                </a:solidFill>
              </a:rPr>
              <a:t>االظواهر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11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223224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وضعية تعلم الادماج حول الدارة </a:t>
            </a:r>
            <a:r>
              <a:rPr lang="ar-DZ" sz="2000" b="1" dirty="0" err="1" smtClean="0">
                <a:solidFill>
                  <a:schemeClr val="bg1"/>
                </a:solidFill>
              </a:rPr>
              <a:t>المستقصرة</a:t>
            </a:r>
            <a:r>
              <a:rPr lang="ar-DZ" sz="2000" b="1" dirty="0" smtClean="0">
                <a:solidFill>
                  <a:schemeClr val="bg1"/>
                </a:solidFill>
              </a:rPr>
              <a:t> وحمايتها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83568" y="2852936"/>
            <a:ext cx="6336704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avec flèche vers la gauche 14"/>
          <p:cNvSpPr/>
          <p:nvPr/>
        </p:nvSpPr>
        <p:spPr>
          <a:xfrm>
            <a:off x="7380312" y="2996952"/>
            <a:ext cx="1584176" cy="79208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avec flèche vers la gauche 15"/>
          <p:cNvSpPr/>
          <p:nvPr/>
        </p:nvSpPr>
        <p:spPr>
          <a:xfrm>
            <a:off x="7559824" y="4941168"/>
            <a:ext cx="1584176" cy="792088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مركبات الكفاءة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51520" y="4149080"/>
            <a:ext cx="7200800" cy="27089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يعرف كيف </a:t>
            </a:r>
            <a:r>
              <a:rPr lang="ar-DZ" sz="2800" b="1" dirty="0" err="1" smtClean="0">
                <a:solidFill>
                  <a:schemeClr val="bg1"/>
                </a:solidFill>
              </a:rPr>
              <a:t>تشتغل</a:t>
            </a:r>
            <a:r>
              <a:rPr lang="ar-DZ" sz="2800" b="1" dirty="0" smtClean="0">
                <a:solidFill>
                  <a:schemeClr val="bg1"/>
                </a:solidFill>
              </a:rPr>
              <a:t> دارة المصباح الكهربائي شائعة الاستعمال وتشغيل</a:t>
            </a:r>
            <a:br>
              <a:rPr lang="ar-DZ" sz="2800" b="1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الأجهزة المغذاة بالأعمدة الكهربائية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يتمكن من تركيب دارة كهربائية حسب المخطط النظامي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يركب دارة كهربائية ويشغلها مراعيا شروط الأمن الكهربائي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endParaRPr lang="ar-DZ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غغغ6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440160"/>
                <a:gridCol w="5832648"/>
                <a:gridCol w="899592"/>
              </a:tblGrid>
              <a:tr h="620688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الزمن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69340">
                <a:tc>
                  <a:txBody>
                    <a:bodyPr/>
                    <a:lstStyle/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b="1" dirty="0" smtClean="0"/>
                    </a:p>
                    <a:p>
                      <a:pPr algn="r"/>
                      <a:r>
                        <a:rPr lang="ar-DZ" b="1" dirty="0" err="1" smtClean="0"/>
                        <a:t>45د</a:t>
                      </a:r>
                      <a:endParaRPr lang="ar-DZ" b="1" dirty="0" smtClean="0"/>
                    </a:p>
                    <a:p>
                      <a:pPr algn="r"/>
                      <a:endParaRPr lang="ar-DZ" b="1" dirty="0" smtClean="0"/>
                    </a:p>
                    <a:p>
                      <a:pPr algn="r"/>
                      <a:endParaRPr lang="ar-DZ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400" b="1" dirty="0" smtClean="0"/>
                        <a:t>يقرؤون الوضعية</a:t>
                      </a:r>
                      <a:r>
                        <a:rPr lang="ar-DZ" sz="2400" b="1" baseline="0" dirty="0" smtClean="0"/>
                        <a:t> </a:t>
                      </a:r>
                    </a:p>
                    <a:p>
                      <a:pPr algn="r"/>
                      <a:r>
                        <a:rPr lang="ar-DZ" sz="2400" b="1" baseline="0" dirty="0" smtClean="0"/>
                        <a:t> يصوغون الفرضيات </a:t>
                      </a:r>
                    </a:p>
                    <a:p>
                      <a:pPr algn="r"/>
                      <a:r>
                        <a:rPr lang="ar-DZ" sz="2400" b="1" baseline="0" dirty="0" smtClean="0"/>
                        <a:t>و </a:t>
                      </a:r>
                      <a:r>
                        <a:rPr lang="ar-DZ" sz="2400" b="1" baseline="0" dirty="0" err="1" smtClean="0"/>
                        <a:t>يكتوبونها</a:t>
                      </a:r>
                      <a:r>
                        <a:rPr lang="ar-DZ" sz="2400" b="1" baseline="0" dirty="0" smtClean="0"/>
                        <a:t> في كراس النشاطات </a:t>
                      </a:r>
                    </a:p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ar-DZ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في حصة الأعمال المخبر </a:t>
                      </a:r>
                      <a:r>
                        <a:rPr kumimoji="0" lang="ar-DZ" sz="20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ية</a:t>
                      </a:r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أنجز التلاميذ التركيبة الكهربائية من مولد وثلاثة مصابيح للتوهج</a:t>
                      </a:r>
                    </a:p>
                    <a:p>
                      <a:pPr algn="r"/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متماثلة ومربوطة على التسلسل.أثناء تشغيلها اشتعلت المصابيح الثلاث بصفة </a:t>
                      </a:r>
                      <a:r>
                        <a:rPr kumimoji="0" lang="ar-DZ" sz="20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عاية</a:t>
                      </a:r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ثم انطفأت  كل المصابيح   فجأة</a:t>
                      </a:r>
                    </a:p>
                    <a:p>
                      <a:pPr algn="r"/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فكر في طر </a:t>
                      </a:r>
                      <a:r>
                        <a:rPr kumimoji="0" lang="ar-DZ" sz="20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يقٌة</a:t>
                      </a:r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لاكتشاف المصباح </a:t>
                      </a:r>
                      <a:r>
                        <a:rPr kumimoji="0" lang="ar-DZ" sz="20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المعطوب </a:t>
                      </a:r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، بدون فك عناصر الدارة أو فك المصابيح وباستخدام سلك توصيل </a:t>
                      </a:r>
                      <a:r>
                        <a:rPr kumimoji="0" lang="ar-DZ" sz="20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فقط.</a:t>
                      </a:r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(مع العلم أن نوع هذه المصابيح  ملونة لا يمكن رؤية ما بداخلها  </a:t>
                      </a:r>
                    </a:p>
                    <a:p>
                      <a:pPr algn="r"/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أذكر العيب في  استخدام هذه الطر </a:t>
                      </a:r>
                      <a:r>
                        <a:rPr kumimoji="0" lang="ar-DZ" sz="20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يقٌة</a:t>
                      </a:r>
                      <a:r>
                        <a:rPr kumimoji="0" lang="ar-D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و المحاذير الواجب اتخاذها</a:t>
                      </a:r>
                      <a:endParaRPr lang="ar-DZ" sz="2000" b="1" dirty="0" smtClean="0">
                        <a:solidFill>
                          <a:schemeClr val="bg1"/>
                        </a:solidFill>
                        <a:cs typeface="+mn-cs"/>
                      </a:endParaRPr>
                    </a:p>
                    <a:p>
                      <a:pPr algn="r"/>
                      <a:endParaRPr kumimoji="0" lang="ar-DZ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ar-D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</a:t>
                      </a:r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r>
                        <a:rPr lang="ar-DZ" sz="2000" b="1" dirty="0" smtClean="0"/>
                        <a:t>نص الوضعية </a:t>
                      </a:r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936104"/>
                <a:gridCol w="5760640"/>
                <a:gridCol w="1475656"/>
              </a:tblGrid>
              <a:tr h="881743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الزمن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76257"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endParaRPr lang="ar-DZ" dirty="0" smtClean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440160"/>
                <a:gridCol w="5256584"/>
                <a:gridCol w="1475656"/>
              </a:tblGrid>
              <a:tr h="620688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الزمن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69340"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pPr algn="ct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يقارنون الحل مع اجابتهم </a:t>
                      </a:r>
                    </a:p>
                    <a:p>
                      <a:pPr algn="r"/>
                      <a:r>
                        <a:rPr lang="ar-DZ" b="1" dirty="0" smtClean="0"/>
                        <a:t>يصححون اخطائهم</a:t>
                      </a:r>
                    </a:p>
                    <a:p>
                      <a:pPr algn="r"/>
                      <a:r>
                        <a:rPr lang="ar-DZ" b="1" dirty="0" smtClean="0"/>
                        <a:t>يكتبون الحل في كراس الدروس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algn="r"/>
                      <a:r>
                        <a:rPr lang="ar-DZ" sz="2000" b="1" dirty="0" smtClean="0"/>
                        <a:t>      </a:t>
                      </a:r>
                    </a:p>
                    <a:p>
                      <a:pPr algn="r"/>
                      <a:r>
                        <a:rPr lang="ar-DZ" sz="2000" b="1" dirty="0" smtClean="0"/>
                        <a:t>                  </a:t>
                      </a:r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r>
                        <a:rPr lang="ar-DZ" sz="2000" b="1" dirty="0" smtClean="0"/>
                        <a:t>حل الوضعية </a:t>
                      </a:r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>
          <a:xfrm flipH="1">
            <a:off x="5868144" y="58052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211960" y="580526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627784" y="0"/>
            <a:ext cx="3384376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شبكة التقويم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853440"/>
          <a:ext cx="889248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544616"/>
                <a:gridCol w="19797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المؤشرات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المعايير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الوجاهة</a:t>
                      </a:r>
                    </a:p>
                    <a:p>
                      <a:pPr algn="r"/>
                      <a:r>
                        <a:rPr lang="ar-DZ" sz="2000" b="1" dirty="0" smtClean="0"/>
                        <a:t>(الترجمة السليمة </a:t>
                      </a:r>
                    </a:p>
                    <a:p>
                      <a:pPr algn="r"/>
                      <a:r>
                        <a:rPr lang="ar-DZ" sz="2000" b="1" dirty="0" smtClean="0"/>
                        <a:t>للوضعية</a:t>
                      </a:r>
                      <a:r>
                        <a:rPr lang="ar-DZ" sz="2000" b="1" dirty="0" err="1" smtClean="0"/>
                        <a:t>)</a:t>
                      </a:r>
                      <a:r>
                        <a:rPr lang="ar-DZ" sz="2000" b="1" dirty="0" smtClean="0"/>
                        <a:t> </a:t>
                      </a:r>
                    </a:p>
                    <a:p>
                      <a:pPr algn="ctr"/>
                      <a:r>
                        <a:rPr lang="ar-DZ" sz="2000" b="1" baseline="0" dirty="0" smtClean="0"/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b="1" baseline="0" dirty="0" smtClean="0"/>
                        <a:t>الاستعمال السليم </a:t>
                      </a:r>
                      <a:r>
                        <a:rPr lang="ar-DZ" sz="2000" b="1" baseline="0" dirty="0" err="1" smtClean="0"/>
                        <a:t>للادوات</a:t>
                      </a:r>
                      <a:r>
                        <a:rPr lang="ar-DZ" sz="2000" b="1" baseline="0" dirty="0" smtClean="0"/>
                        <a:t> </a:t>
                      </a:r>
                      <a:endParaRPr lang="fr-FR" sz="2000" b="1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algn="r"/>
                      <a:r>
                        <a:rPr lang="ar-DZ" sz="2000" b="1" dirty="0" smtClean="0"/>
                        <a:t>الانسجام </a:t>
                      </a:r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التميز و الاتقان </a:t>
                      </a:r>
                    </a:p>
                    <a:p>
                      <a:pPr algn="r"/>
                      <a:endParaRPr lang="ar-DZ" sz="2000" b="1" dirty="0" smtClean="0"/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4034684_1647892392193899_23192025286018078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44625"/>
          <a:ext cx="8892480" cy="681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60"/>
                <a:gridCol w="1512168"/>
                <a:gridCol w="6120680"/>
                <a:gridCol w="648072"/>
              </a:tblGrid>
              <a:tr h="6813376">
                <a:tc>
                  <a:txBody>
                    <a:bodyPr/>
                    <a:lstStyle/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ar-DZ" sz="2000" dirty="0" err="1" smtClean="0">
                          <a:solidFill>
                            <a:schemeClr val="bg1"/>
                          </a:solidFill>
                        </a:rPr>
                        <a:t>15د</a:t>
                      </a:r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*يقومون بجمع الفرضيات و تسجيلها في السبورة لكل </a:t>
                      </a:r>
                      <a:r>
                        <a:rPr lang="ar-DZ" sz="2000" b="1" dirty="0" err="1" smtClean="0">
                          <a:solidFill>
                            <a:schemeClr val="bg1"/>
                          </a:solidFill>
                        </a:rPr>
                        <a:t>فوج </a:t>
                      </a:r>
                      <a:br>
                        <a:rPr lang="ar-DZ" sz="2000" b="1" dirty="0" err="1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*يحاولون تحديد المشاكل المطروحة في </a:t>
                      </a:r>
                      <a:r>
                        <a:rPr lang="ar-DZ" sz="2000" b="1" dirty="0" err="1" smtClean="0">
                          <a:solidFill>
                            <a:schemeClr val="bg1"/>
                          </a:solidFill>
                        </a:rPr>
                        <a:t>الوضعية </a:t>
                      </a:r>
                      <a:br>
                        <a:rPr lang="ar-DZ" sz="2000" b="1" dirty="0" err="1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*تسجيل الفرضيات في كراس النشاطات لحلها في نهاية الميدان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جمع التصورات المطروحة </a:t>
                      </a:r>
                      <a:br>
                        <a:rPr lang="ar-DZ" sz="2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تحديد المشاكل  المطروحة في الوضعية</a:t>
                      </a:r>
                      <a:r>
                        <a:rPr lang="ar-DZ" sz="2000" b="1" dirty="0" smtClean="0"/>
                        <a:t> </a:t>
                      </a:r>
                      <a:br>
                        <a:rPr lang="ar-DZ" sz="2000" b="1" dirty="0" smtClean="0"/>
                      </a:br>
                      <a:endParaRPr lang="ar-DZ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 6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32656"/>
            <a:ext cx="2857500" cy="1600200"/>
          </a:xfrm>
          <a:prstGeom prst="rect">
            <a:avLst/>
          </a:prstGeom>
        </p:spPr>
      </p:pic>
      <p:pic>
        <p:nvPicPr>
          <p:cNvPr id="8" name="Image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04664"/>
            <a:ext cx="2676525" cy="1704975"/>
          </a:xfrm>
          <a:prstGeom prst="rect">
            <a:avLst/>
          </a:prstGeom>
        </p:spPr>
      </p:pic>
      <p:pic>
        <p:nvPicPr>
          <p:cNvPr id="9" name="Image 8" descr="107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348880"/>
            <a:ext cx="1944216" cy="1656184"/>
          </a:xfrm>
          <a:prstGeom prst="rect">
            <a:avLst/>
          </a:prstGeom>
        </p:spPr>
      </p:pic>
      <p:pic>
        <p:nvPicPr>
          <p:cNvPr id="10" name="Image 9" descr="Electric-High-Torque-Small-12v-Brushless-Dc.jpg_220x2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132856"/>
            <a:ext cx="2088232" cy="1872208"/>
          </a:xfrm>
          <a:prstGeom prst="rect">
            <a:avLst/>
          </a:prstGeom>
        </p:spPr>
      </p:pic>
      <p:pic>
        <p:nvPicPr>
          <p:cNvPr id="11" name="Image 10" descr="القلم-الشعلة-المصابيح-الصغيرة-لمبة-صغيرة-2-2v-0-25a-مصباح-كهربائي-صغي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2132856"/>
            <a:ext cx="158417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fec5dda90471c25849c22de4a1e45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2204864"/>
            <a:ext cx="1872208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340768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2060848"/>
            <a:ext cx="2160240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11760" y="2060848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12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844824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دراسة مشروع مراقبة  مستوى الماء في الخزان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43800" y="4437112"/>
            <a:ext cx="1800200" cy="129614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9592" y="4149080"/>
            <a:ext cx="6336704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67544" y="861431"/>
          <a:ext cx="8496944" cy="5996569"/>
        </p:xfrm>
        <a:graphic>
          <a:graphicData uri="http://schemas.openxmlformats.org/drawingml/2006/table">
            <a:tbl>
              <a:tblPr/>
              <a:tblGrid>
                <a:gridCol w="1728192"/>
                <a:gridCol w="3798946"/>
                <a:gridCol w="2969806"/>
              </a:tblGrid>
              <a:tr h="1024240"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الخطوات 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endParaRPr lang="ar-D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الانشطة 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endParaRPr lang="ar-D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الهدف 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endParaRPr lang="ar-D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63992">
                <a:tc>
                  <a:txBody>
                    <a:bodyPr/>
                    <a:lstStyle/>
                    <a:p>
                      <a:pPr algn="r"/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> 1-انجاز لوحة المراقبة</a:t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endParaRPr lang="ar-DZ" sz="2000" b="1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إنجاز لوحة البيانات بدون الدارة الكهربائية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وفق المقاييس المعطاة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endParaRPr lang="ar-D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يتحكم في العمليات المختلفة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endParaRPr lang="ar-D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40192">
                <a:tc>
                  <a:txBody>
                    <a:bodyPr/>
                    <a:lstStyle/>
                    <a:p>
                      <a:pPr algn="r"/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> </a:t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>2-تركيب الدارة الكهربائية </a:t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endParaRPr lang="ar-DZ" sz="2000" b="1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اتباع عمليات </a:t>
                      </a:r>
                      <a:r>
                        <a:rPr lang="ar-DZ" sz="2000" b="1" dirty="0" err="1">
                          <a:solidFill>
                            <a:schemeClr val="bg1"/>
                          </a:solidFill>
                        </a:rPr>
                        <a:t>سيرورة</a:t>
                      </a: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 تركيب الدارة اعتمادا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على </a:t>
                      </a:r>
                      <a:r>
                        <a:rPr lang="ar-DZ" sz="2000" b="1" dirty="0" err="1">
                          <a:solidFill>
                            <a:schemeClr val="bg1"/>
                          </a:solidFill>
                        </a:rPr>
                        <a:t>الوثائق.</a:t>
                      </a: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endParaRPr lang="ar-D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يثبت لوحة البيانات مع القاعدة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endParaRPr lang="ar-DZ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82826">
                <a:tc>
                  <a:txBody>
                    <a:bodyPr/>
                    <a:lstStyle/>
                    <a:p>
                      <a:pPr algn="r"/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> 3-تحضير الخزان </a:t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endParaRPr lang="ar-DZ" sz="2000" b="1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تحضير الخزان  المناسب لكاشف المستوى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- يختار الخزان  </a:t>
                      </a:r>
                      <a:r>
                        <a:rPr lang="ar-DZ" sz="2000" b="1" dirty="0" err="1">
                          <a:solidFill>
                            <a:schemeClr val="bg1"/>
                          </a:solidFill>
                        </a:rPr>
                        <a:t>المناسب.</a:t>
                      </a: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- يقيس أبعاد الخزان 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41503">
                <a:tc>
                  <a:txBody>
                    <a:bodyPr/>
                    <a:lstStyle/>
                    <a:p>
                      <a:pPr algn="r"/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>4- انجاز المسبار </a:t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>
                          <a:solidFill>
                            <a:schemeClr val="bg1"/>
                          </a:solidFill>
                        </a:rPr>
                      </a:br>
                      <a:endParaRPr lang="ar-DZ" sz="2000" b="1">
                        <a:solidFill>
                          <a:schemeClr val="bg1"/>
                        </a:solidFill>
                      </a:endParaRP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استغلال أبعاد الخزان لانجاز 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 err="1">
                          <a:solidFill>
                            <a:schemeClr val="bg1"/>
                          </a:solidFill>
                        </a:rPr>
                        <a:t>المسبارتجزئة</a:t>
                      </a: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DZ" sz="2000" b="1" dirty="0" err="1">
                          <a:solidFill>
                            <a:schemeClr val="bg1"/>
                          </a:solidFill>
                        </a:rPr>
                        <a:t>المسبار</a:t>
                      </a: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 إلى عدد من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المستويات تتوافق مع لوحة المراقبة 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 يربط </a:t>
                      </a:r>
                      <a:r>
                        <a:rPr lang="ar-DZ" sz="2000" b="1" dirty="0" err="1">
                          <a:solidFill>
                            <a:schemeClr val="bg1"/>
                          </a:solidFill>
                        </a:rPr>
                        <a:t>المسبار</a:t>
                      </a: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 في الدارة الكهربائية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بلوحة المراقبة </a:t>
                      </a:r>
                      <a:br>
                        <a:rPr lang="ar-DZ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>
                          <a:solidFill>
                            <a:schemeClr val="bg1"/>
                          </a:solidFill>
                        </a:rPr>
                        <a:t>يتعرف على وظيفة كاشف المستوى</a:t>
                      </a:r>
                    </a:p>
                  </a:txBody>
                  <a:tcPr marL="46182" marR="46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2123728" y="188640"/>
            <a:ext cx="5256584" cy="648072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chemeClr val="bg1"/>
                </a:solidFill>
              </a:rPr>
              <a:t>مراحل المشروع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71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13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223224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عرض مشروع مراقبة مستوى الماء في الخزان 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020272" y="4437112"/>
            <a:ext cx="1800200" cy="129614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11560" y="3645024"/>
            <a:ext cx="6336704" cy="1800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3leem-386-1465068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Image 2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3600400" cy="2492896"/>
          </a:xfrm>
          <a:prstGeom prst="rect">
            <a:avLst/>
          </a:prstGeom>
        </p:spPr>
      </p:pic>
      <p:pic>
        <p:nvPicPr>
          <p:cNvPr id="4" name="Image 3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132856"/>
            <a:ext cx="3419872" cy="293179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843808" y="260648"/>
            <a:ext cx="4176464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مراقبة مستوى الماء في الخزان المائي </a:t>
            </a:r>
            <a:br>
              <a:rPr lang="ar-DZ" sz="2400" b="1" dirty="0" smtClean="0">
                <a:solidFill>
                  <a:schemeClr val="bg1"/>
                </a:solidFill>
              </a:rPr>
            </a:br>
            <a:r>
              <a:rPr lang="ar-DZ" sz="2400" b="1" dirty="0" smtClean="0">
                <a:solidFill>
                  <a:schemeClr val="bg1"/>
                </a:solidFill>
              </a:rPr>
              <a:t>النموذج الاول و الثاني </a:t>
            </a:r>
            <a:endParaRPr lang="fr-FR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420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916832"/>
            <a:ext cx="187220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268760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988840"/>
            <a:ext cx="2160240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7200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 و تحولاتها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14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حل وضعية الانطلاق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3140968"/>
            <a:ext cx="1584176" cy="79208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971600" y="2780928"/>
            <a:ext cx="6336704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avec flèche vers la gauche 13"/>
          <p:cNvSpPr/>
          <p:nvPr/>
        </p:nvSpPr>
        <p:spPr>
          <a:xfrm>
            <a:off x="7559824" y="4725144"/>
            <a:ext cx="1584176" cy="792088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مركبات الكفاءة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4149080"/>
            <a:ext cx="7200800" cy="27089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يعرف كيف </a:t>
            </a:r>
            <a:r>
              <a:rPr lang="ar-DZ" sz="2800" b="1" dirty="0" err="1" smtClean="0">
                <a:solidFill>
                  <a:schemeClr val="bg1"/>
                </a:solidFill>
              </a:rPr>
              <a:t>تشتغل</a:t>
            </a:r>
            <a:r>
              <a:rPr lang="ar-DZ" sz="2800" b="1" dirty="0" smtClean="0">
                <a:solidFill>
                  <a:schemeClr val="bg1"/>
                </a:solidFill>
              </a:rPr>
              <a:t> دارة المصباح الكهربائي شائعة الاستعمال وتشغيل</a:t>
            </a:r>
            <a:br>
              <a:rPr lang="ar-DZ" sz="2800" b="1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الأجهزة المغذاة بالأعمدة الكهربائية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يتمكن من تركيب دارة كهربائية حسب المخطط النظامي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يركب دارة كهربائية ويشغلها مراعيا شروط الأمن الكهربائي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endParaRPr lang="ar-DZ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7346"/>
            <a:ext cx="8856984" cy="230832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ar-DZ" sz="2400" b="1" dirty="0" smtClean="0">
                <a:solidFill>
                  <a:schemeClr val="bg1"/>
                </a:solidFill>
              </a:rPr>
              <a:t>العودة إلى الوضعية الانطلاقية وتقديم عناصر </a:t>
            </a:r>
            <a:r>
              <a:rPr lang="ar-DZ" sz="2400" b="1" dirty="0" err="1" smtClean="0">
                <a:solidFill>
                  <a:schemeClr val="bg1"/>
                </a:solidFill>
              </a:rPr>
              <a:t>الإجابة.</a:t>
            </a:r>
            <a:r>
              <a:rPr lang="ar-DZ" sz="2400" dirty="0" smtClean="0">
                <a:solidFill>
                  <a:schemeClr val="bg1"/>
                </a:solidFill>
              </a:rPr>
              <a:t/>
            </a:r>
            <a:br>
              <a:rPr lang="ar-DZ" sz="2400" dirty="0" smtClean="0">
                <a:solidFill>
                  <a:schemeClr val="bg1"/>
                </a:solidFill>
              </a:rPr>
            </a:br>
            <a:r>
              <a:rPr lang="ar-DZ" sz="2400" b="1" dirty="0" smtClean="0">
                <a:solidFill>
                  <a:schemeClr val="bg1"/>
                </a:solidFill>
              </a:rPr>
              <a:t> يوجه التلاميذ الى الوضعيات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السابقة وتذكيرهم</a:t>
            </a:r>
            <a:r>
              <a:rPr lang="ar-DZ" sz="2400" dirty="0" smtClean="0">
                <a:solidFill>
                  <a:schemeClr val="bg1"/>
                </a:solidFill>
              </a:rPr>
              <a:t/>
            </a:r>
            <a:br>
              <a:rPr lang="ar-DZ" sz="2400" dirty="0" smtClean="0">
                <a:solidFill>
                  <a:schemeClr val="bg1"/>
                </a:solidFill>
              </a:rPr>
            </a:br>
            <a:r>
              <a:rPr lang="ar-DZ" sz="2400" b="1" dirty="0" smtClean="0">
                <a:solidFill>
                  <a:schemeClr val="bg1"/>
                </a:solidFill>
              </a:rPr>
              <a:t>بما تم تعلمه</a:t>
            </a:r>
            <a:r>
              <a:rPr lang="ar-DZ" sz="2400" dirty="0" smtClean="0">
                <a:solidFill>
                  <a:schemeClr val="bg1"/>
                </a:solidFill>
              </a:rPr>
              <a:t/>
            </a:r>
            <a:br>
              <a:rPr lang="ar-DZ" sz="2400" dirty="0" smtClean="0">
                <a:solidFill>
                  <a:schemeClr val="bg1"/>
                </a:solidFill>
              </a:rPr>
            </a:br>
            <a:r>
              <a:rPr lang="ar-DZ" sz="2400" b="1" dirty="0" smtClean="0">
                <a:solidFill>
                  <a:schemeClr val="bg1"/>
                </a:solidFill>
              </a:rPr>
              <a:t>مراحل الحل </a:t>
            </a:r>
            <a:r>
              <a:rPr lang="ar-DZ" sz="2400" dirty="0" smtClean="0">
                <a:solidFill>
                  <a:schemeClr val="bg1"/>
                </a:solidFill>
              </a:rPr>
              <a:t/>
            </a:r>
            <a:br>
              <a:rPr lang="ar-DZ" sz="2400" dirty="0" smtClean="0">
                <a:solidFill>
                  <a:schemeClr val="bg1"/>
                </a:solidFill>
              </a:rPr>
            </a:br>
            <a:r>
              <a:rPr lang="ar-DZ" sz="2400" b="1" dirty="0" smtClean="0">
                <a:solidFill>
                  <a:schemeClr val="bg1"/>
                </a:solidFill>
              </a:rPr>
              <a:t/>
            </a:r>
            <a:br>
              <a:rPr lang="ar-DZ" sz="2400" b="1" dirty="0" smtClean="0">
                <a:solidFill>
                  <a:schemeClr val="bg1"/>
                </a:solidFill>
              </a:rPr>
            </a:b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627784" y="0"/>
            <a:ext cx="3384376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شبكة التقويم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853440"/>
          <a:ext cx="889248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544616"/>
                <a:gridCol w="19797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المؤشرات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المعايير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الوجاهة</a:t>
                      </a:r>
                    </a:p>
                    <a:p>
                      <a:pPr algn="r"/>
                      <a:r>
                        <a:rPr lang="ar-DZ" sz="2000" b="1" dirty="0" smtClean="0"/>
                        <a:t>(الترجمة السليمة </a:t>
                      </a:r>
                    </a:p>
                    <a:p>
                      <a:pPr algn="r"/>
                      <a:r>
                        <a:rPr lang="ar-DZ" sz="2000" b="1" dirty="0" smtClean="0"/>
                        <a:t>للوضعية</a:t>
                      </a:r>
                      <a:r>
                        <a:rPr lang="ar-DZ" sz="2000" b="1" dirty="0" err="1" smtClean="0"/>
                        <a:t>)</a:t>
                      </a:r>
                      <a:r>
                        <a:rPr lang="ar-DZ" sz="2000" b="1" dirty="0" smtClean="0"/>
                        <a:t> </a:t>
                      </a:r>
                    </a:p>
                    <a:p>
                      <a:pPr algn="ctr"/>
                      <a:r>
                        <a:rPr lang="ar-DZ" sz="2000" b="1" baseline="0" dirty="0" smtClean="0"/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b="1" baseline="0" dirty="0" smtClean="0"/>
                        <a:t>الاستعمال السليم </a:t>
                      </a:r>
                      <a:r>
                        <a:rPr lang="ar-DZ" sz="2000" b="1" baseline="0" dirty="0" err="1" smtClean="0"/>
                        <a:t>للادوات</a:t>
                      </a:r>
                      <a:r>
                        <a:rPr lang="ar-DZ" sz="2000" b="1" baseline="0" dirty="0" smtClean="0"/>
                        <a:t> </a:t>
                      </a:r>
                      <a:endParaRPr lang="fr-FR" sz="2000" b="1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algn="r"/>
                      <a:r>
                        <a:rPr lang="ar-DZ" sz="2000" b="1" dirty="0" smtClean="0"/>
                        <a:t>الانسجام </a:t>
                      </a:r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التميز و الاتقان </a:t>
                      </a:r>
                    </a:p>
                    <a:p>
                      <a:pPr algn="r"/>
                      <a:endParaRPr lang="ar-DZ" sz="2000" b="1" dirty="0" smtClean="0"/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420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916832"/>
            <a:ext cx="187220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268760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988840"/>
            <a:ext cx="2160240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7200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15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وضعية  تعلم الموارد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3140968"/>
            <a:ext cx="1584176" cy="79208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971600" y="2780928"/>
            <a:ext cx="6336704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avec flèche vers la gauche 13"/>
          <p:cNvSpPr/>
          <p:nvPr/>
        </p:nvSpPr>
        <p:spPr>
          <a:xfrm>
            <a:off x="7559824" y="4725144"/>
            <a:ext cx="1584176" cy="792088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مركبات الكفاءة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51520" y="4149080"/>
            <a:ext cx="7200800" cy="27089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يعرف كيف </a:t>
            </a:r>
            <a:r>
              <a:rPr lang="ar-DZ" sz="2800" b="1" dirty="0" err="1" smtClean="0">
                <a:solidFill>
                  <a:schemeClr val="bg1"/>
                </a:solidFill>
              </a:rPr>
              <a:t>تشتغل</a:t>
            </a:r>
            <a:r>
              <a:rPr lang="ar-DZ" sz="2800" b="1" dirty="0" smtClean="0">
                <a:solidFill>
                  <a:schemeClr val="bg1"/>
                </a:solidFill>
              </a:rPr>
              <a:t> دارة المصباح الكهربائي شائعة الاستعمال وتشغيل</a:t>
            </a:r>
            <a:br>
              <a:rPr lang="ar-DZ" sz="2800" b="1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الأجهزة المغذاة بالأعمدة الكهربائية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يتمكن من تركيب دارة كهربائية حسب المخطط النظامي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يركب دارة كهربائية ويشغلها مراعيا شروط الأمن الكهربائي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endParaRPr lang="ar-DZ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غغغ6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0"/>
          <a:ext cx="9144000" cy="719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440160"/>
                <a:gridCol w="5832648"/>
                <a:gridCol w="899592"/>
              </a:tblGrid>
              <a:tr h="620688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الزمن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69340">
                <a:tc>
                  <a:txBody>
                    <a:bodyPr/>
                    <a:lstStyle/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b="1" dirty="0" smtClean="0"/>
                    </a:p>
                    <a:p>
                      <a:pPr algn="r"/>
                      <a:r>
                        <a:rPr lang="ar-DZ" b="1" dirty="0" err="1" smtClean="0"/>
                        <a:t>45د</a:t>
                      </a:r>
                      <a:endParaRPr lang="ar-DZ" b="1" dirty="0" smtClean="0"/>
                    </a:p>
                    <a:p>
                      <a:pPr algn="r"/>
                      <a:endParaRPr lang="ar-DZ" b="1" dirty="0" smtClean="0"/>
                    </a:p>
                    <a:p>
                      <a:pPr algn="r"/>
                      <a:endParaRPr lang="ar-DZ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400" b="1" dirty="0" smtClean="0"/>
                        <a:t>يقرؤون الوضعية</a:t>
                      </a:r>
                      <a:r>
                        <a:rPr lang="ar-DZ" sz="2400" b="1" baseline="0" dirty="0" smtClean="0"/>
                        <a:t> </a:t>
                      </a:r>
                    </a:p>
                    <a:p>
                      <a:pPr algn="r"/>
                      <a:r>
                        <a:rPr lang="ar-DZ" sz="2400" b="1" baseline="0" dirty="0" smtClean="0"/>
                        <a:t> يصوغون الفرضيات </a:t>
                      </a:r>
                    </a:p>
                    <a:p>
                      <a:pPr algn="r"/>
                      <a:r>
                        <a:rPr lang="ar-DZ" sz="2400" b="1" baseline="0" dirty="0" smtClean="0"/>
                        <a:t>و </a:t>
                      </a:r>
                      <a:r>
                        <a:rPr lang="ar-DZ" sz="2400" b="1" baseline="0" dirty="0" err="1" smtClean="0"/>
                        <a:t>يكتوبونها</a:t>
                      </a:r>
                      <a:r>
                        <a:rPr lang="ar-DZ" sz="2400" b="1" baseline="0" dirty="0" smtClean="0"/>
                        <a:t> في كراس النشاطات </a:t>
                      </a:r>
                    </a:p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ar-DZ" sz="2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>طلب الأستاذ، في حصة الأعمال </a:t>
                      </a:r>
                      <a:r>
                        <a:rPr lang="ar-DZ" sz="2800" b="1" dirty="0" err="1" smtClean="0">
                          <a:solidFill>
                            <a:schemeClr val="bg1"/>
                          </a:solidFill>
                        </a:rPr>
                        <a:t>المخبرية</a:t>
                      </a:r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>، من فوج التلاميذ تحقيق تركيبات كهربائية تستخدم فيها مجموعة من المصابيح وبطاريات أعمدة وقاطعة وأسلاك التوصيل، وفق الشروط </a:t>
                      </a:r>
                      <a:r>
                        <a:rPr lang="ar-DZ" sz="2800" b="1" dirty="0" err="1" smtClean="0">
                          <a:solidFill>
                            <a:schemeClr val="bg1"/>
                          </a:solidFill>
                        </a:rPr>
                        <a:t>التالية:</a:t>
                      </a:r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>1- تتضمن الدارة مصباحين اثنين يشتعلان بصفة </a:t>
                      </a:r>
                      <a:r>
                        <a:rPr lang="ar-DZ" sz="2800" b="1" dirty="0" err="1" smtClean="0">
                          <a:solidFill>
                            <a:schemeClr val="bg1"/>
                          </a:solidFill>
                        </a:rPr>
                        <a:t>عادية؛</a:t>
                      </a:r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>2- تتضمن الدارة 3 </a:t>
                      </a:r>
                      <a:r>
                        <a:rPr lang="ar-DZ" sz="2800" b="1" dirty="0" err="1" smtClean="0">
                          <a:solidFill>
                            <a:schemeClr val="bg1"/>
                          </a:solidFill>
                        </a:rPr>
                        <a:t>مصابيح </a:t>
                      </a:r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>، لكن إذا وصلنا طرفي أحد المصابيح بسلك من النحاس فإن كل المصابيح تنطفئ</a:t>
                      </a:r>
                      <a:br>
                        <a:rPr lang="ar-DZ" sz="28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>3- تتضمن الدارة 3 </a:t>
                      </a:r>
                      <a:r>
                        <a:rPr lang="ar-DZ" sz="2800" b="1" dirty="0" err="1" smtClean="0">
                          <a:solidFill>
                            <a:schemeClr val="bg1"/>
                          </a:solidFill>
                        </a:rPr>
                        <a:t>مصابيح </a:t>
                      </a:r>
                      <a:r>
                        <a:rPr lang="ar-DZ" sz="2800" b="1" dirty="0" smtClean="0">
                          <a:solidFill>
                            <a:schemeClr val="bg1"/>
                          </a:solidFill>
                        </a:rPr>
                        <a:t>، لكن إذا فتحنا القاطعة فإن 2 من المصابيح تبقى </a:t>
                      </a:r>
                      <a:r>
                        <a:rPr lang="ar-DZ" sz="2800" b="1" dirty="0" err="1" smtClean="0">
                          <a:solidFill>
                            <a:schemeClr val="bg1"/>
                          </a:solidFill>
                        </a:rPr>
                        <a:t>مشتعلة</a:t>
                      </a:r>
                      <a:r>
                        <a:rPr lang="ar-DZ" sz="2000" b="1" dirty="0" err="1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000" b="1" dirty="0" smtClean="0"/>
                        <a:t/>
                      </a:r>
                      <a:br>
                        <a:rPr lang="ar-DZ" sz="2000" b="1" dirty="0" smtClean="0"/>
                      </a:br>
                      <a:endParaRPr kumimoji="0" lang="ar-DZ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kumimoji="0" lang="ar-DZ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ar-D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</a:t>
                      </a:r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r>
                        <a:rPr lang="ar-DZ" sz="2000" b="1" dirty="0" smtClean="0"/>
                        <a:t>نص الوضعية </a:t>
                      </a:r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غغغ6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440160"/>
                <a:gridCol w="5832648"/>
                <a:gridCol w="899592"/>
              </a:tblGrid>
              <a:tr h="620688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الزمن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69340">
                <a:tc>
                  <a:txBody>
                    <a:bodyPr/>
                    <a:lstStyle/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dirty="0" smtClean="0"/>
                    </a:p>
                    <a:p>
                      <a:pPr algn="r"/>
                      <a:endParaRPr lang="ar-DZ" b="1" dirty="0" smtClean="0"/>
                    </a:p>
                    <a:p>
                      <a:pPr algn="r"/>
                      <a:endParaRPr lang="ar-DZ" b="1" dirty="0" smtClean="0"/>
                    </a:p>
                    <a:p>
                      <a:pPr algn="r"/>
                      <a:endParaRPr lang="ar-DZ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ar-DZ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>المطلوب: </a:t>
                      </a:r>
                      <a:br>
                        <a:rPr lang="ar-DZ" sz="2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>مثل لدارة كهربائية واحدة فقط من بين التركيبات الكهربائية التي تحقق الشروط المطلوبة في الحالات </a:t>
                      </a:r>
                      <a:r>
                        <a:rPr lang="ar-DZ" sz="2400" b="1" dirty="0" err="1" smtClean="0">
                          <a:solidFill>
                            <a:schemeClr val="bg1"/>
                          </a:solidFill>
                        </a:rPr>
                        <a:t>الثلاث .</a:t>
                      </a:r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> مستخدما الترميز النظامي ومقدما شرحا لكيفية تشغيل الدارة الكهربائية في كل </a:t>
                      </a:r>
                      <a:r>
                        <a:rPr lang="ar-DZ" sz="2400" b="1" dirty="0" err="1" smtClean="0">
                          <a:solidFill>
                            <a:schemeClr val="bg1"/>
                          </a:solidFill>
                        </a:rPr>
                        <a:t>وضعية.</a:t>
                      </a:r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4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>السندات</a:t>
                      </a:r>
                      <a:r>
                        <a:rPr lang="ar-DZ" sz="2400" b="1" dirty="0" smtClean="0"/>
                        <a:t> </a:t>
                      </a:r>
                      <a:endParaRPr kumimoji="0" lang="ar-DZ" sz="2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kumimoji="0" lang="ar-DZ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ar-DZ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</a:t>
                      </a:r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r>
                        <a:rPr lang="ar-DZ" sz="2000" b="1" dirty="0" smtClean="0"/>
                        <a:t>نص الوضعية </a:t>
                      </a:r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771800" y="3501008"/>
          <a:ext cx="523190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968"/>
                <a:gridCol w="1743968"/>
                <a:gridCol w="1743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العدد      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الدلالة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الادوات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DZ" b="1" dirty="0" smtClean="0"/>
                        <a:t>3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3V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smtClean="0"/>
                        <a:t>بطارية اعمدة </a:t>
                      </a:r>
                      <a:endParaRPr lang="fr-F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DZ" b="1" dirty="0" smtClean="0"/>
                        <a:t>3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3V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smtClean="0"/>
                        <a:t>مصباح </a:t>
                      </a:r>
                      <a:endParaRPr lang="fr-F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DZ" b="1" dirty="0" smtClean="0"/>
                        <a:t>1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/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smtClean="0"/>
                        <a:t>قاطعة </a:t>
                      </a:r>
                      <a:endParaRPr lang="fr-F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DZ" b="1" dirty="0" smtClean="0"/>
                        <a:t>بعدد كاف 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b="1" dirty="0" smtClean="0"/>
                        <a:t>من النحاس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err="1" smtClean="0"/>
                        <a:t>نواقل</a:t>
                      </a:r>
                      <a:r>
                        <a:rPr lang="ar-DZ" sz="2400" b="1" dirty="0" smtClean="0"/>
                        <a:t>  </a:t>
                      </a:r>
                      <a:endParaRPr lang="fr-FR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dlat.net_11_16_f3f0_5d482b7f4d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 و تحولاتها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2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err="1" smtClean="0">
                <a:solidFill>
                  <a:schemeClr val="bg1"/>
                </a:solidFill>
              </a:rPr>
              <a:t>ماهي</a:t>
            </a:r>
            <a:r>
              <a:rPr lang="ar-DZ" sz="2000" b="1" dirty="0" smtClean="0">
                <a:solidFill>
                  <a:schemeClr val="bg1"/>
                </a:solidFill>
              </a:rPr>
              <a:t> الدارة </a:t>
            </a:r>
            <a:r>
              <a:rPr lang="ar-DZ" sz="2000" b="1" dirty="0" err="1" smtClean="0">
                <a:solidFill>
                  <a:schemeClr val="bg1"/>
                </a:solidFill>
              </a:rPr>
              <a:t>الكهربائية ؟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843808" y="3068960"/>
            <a:ext cx="2664296" cy="1152128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المستهدفة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7544" y="4293096"/>
            <a:ext cx="8208912" cy="2016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8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8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8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9144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440160"/>
                <a:gridCol w="5256584"/>
                <a:gridCol w="1475656"/>
              </a:tblGrid>
              <a:tr h="620688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الزمن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69340"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pPr algn="ct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يقارنون الحل مع اجابتهم </a:t>
                      </a:r>
                    </a:p>
                    <a:p>
                      <a:pPr algn="r"/>
                      <a:r>
                        <a:rPr lang="ar-DZ" b="1" dirty="0" smtClean="0"/>
                        <a:t>يصححون اخطائهم</a:t>
                      </a:r>
                    </a:p>
                    <a:p>
                      <a:pPr algn="r"/>
                      <a:r>
                        <a:rPr lang="ar-DZ" b="1" dirty="0" smtClean="0"/>
                        <a:t>يكتبون الحل في كراس الدروس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r>
                        <a:rPr lang="ar-DZ" sz="2000" b="1" dirty="0" smtClean="0"/>
                        <a:t>حل الوضعية </a:t>
                      </a:r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627784" y="0"/>
            <a:ext cx="3384376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شبكة التقويم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853440"/>
          <a:ext cx="914400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850"/>
                <a:gridCol w="5701443"/>
                <a:gridCol w="20357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المؤشرات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المعايير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الوجاهة</a:t>
                      </a:r>
                    </a:p>
                    <a:p>
                      <a:pPr algn="r"/>
                      <a:r>
                        <a:rPr lang="ar-DZ" sz="2000" b="1" dirty="0" smtClean="0"/>
                        <a:t>(الترجمة السليمة </a:t>
                      </a:r>
                    </a:p>
                    <a:p>
                      <a:pPr algn="r"/>
                      <a:r>
                        <a:rPr lang="ar-DZ" sz="2000" b="1" dirty="0" smtClean="0"/>
                        <a:t>للوضعية</a:t>
                      </a:r>
                      <a:r>
                        <a:rPr lang="ar-DZ" sz="2000" b="1" dirty="0" err="1" smtClean="0"/>
                        <a:t>)</a:t>
                      </a:r>
                      <a:r>
                        <a:rPr lang="ar-DZ" sz="2000" b="1" dirty="0" smtClean="0"/>
                        <a:t> </a:t>
                      </a:r>
                    </a:p>
                    <a:p>
                      <a:pPr algn="ctr"/>
                      <a:r>
                        <a:rPr lang="ar-DZ" sz="2000" b="1" baseline="0" dirty="0" smtClean="0"/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baseline="0" dirty="0" smtClean="0"/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b="1" baseline="0" dirty="0" smtClean="0"/>
                        <a:t>الاستعمال السليم </a:t>
                      </a:r>
                      <a:r>
                        <a:rPr lang="ar-DZ" sz="2000" b="1" baseline="0" dirty="0" err="1" smtClean="0"/>
                        <a:t>للادوات</a:t>
                      </a:r>
                      <a:r>
                        <a:rPr lang="ar-DZ" sz="2000" b="1" baseline="0" dirty="0" smtClean="0"/>
                        <a:t> </a:t>
                      </a:r>
                      <a:endParaRPr lang="fr-FR" sz="2000" b="1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-تسلسل</a:t>
                      </a:r>
                      <a:r>
                        <a:rPr lang="ar-DZ" sz="2000" b="1" baseline="0" dirty="0" smtClean="0"/>
                        <a:t> </a:t>
                      </a:r>
                      <a:r>
                        <a:rPr lang="ar-DZ" sz="2000" b="1" baseline="0" dirty="0" err="1" smtClean="0"/>
                        <a:t>الافكار </a:t>
                      </a:r>
                      <a:r>
                        <a:rPr lang="ar-DZ" sz="2000" b="1" baseline="0" dirty="0" smtClean="0"/>
                        <a:t>–انسجام العبارات-دقة الاجابة 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algn="r"/>
                      <a:r>
                        <a:rPr lang="ar-DZ" sz="2000" b="1" dirty="0" smtClean="0"/>
                        <a:t>الانسجام </a:t>
                      </a:r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افكار جديدة مبدعة-تنظيم </a:t>
                      </a:r>
                      <a:r>
                        <a:rPr lang="ar-DZ" sz="2000" b="1" dirty="0" err="1" smtClean="0"/>
                        <a:t>الفقرات </a:t>
                      </a:r>
                      <a:r>
                        <a:rPr lang="ar-DZ" sz="2000" b="1" dirty="0" smtClean="0"/>
                        <a:t>–نظافة الورقة    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التميز و الاتقان </a:t>
                      </a:r>
                    </a:p>
                    <a:p>
                      <a:pPr algn="r"/>
                      <a:endParaRPr lang="ar-DZ" sz="2000" b="1" dirty="0" smtClean="0"/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512" y="44625"/>
          <a:ext cx="8784976" cy="662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  <a:gridCol w="1440160"/>
              </a:tblGrid>
              <a:tr h="6624736"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 dirty="0" smtClean="0">
                          <a:solidFill>
                            <a:schemeClr val="bg1"/>
                          </a:solidFill>
                        </a:rPr>
                      </a:b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/>
                      </a:r>
                      <a:br>
                        <a:rPr lang="ar-DZ" sz="2000" b="1" dirty="0" smtClean="0"/>
                      </a:br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كيف</a:t>
                      </a:r>
                      <a:endParaRPr lang="fr-FR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DZ" sz="2000" b="1" dirty="0" err="1" smtClean="0">
                          <a:solidFill>
                            <a:schemeClr val="bg1"/>
                          </a:solidFill>
                        </a:rPr>
                        <a:t>ندمج ؟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2" y="116632"/>
          <a:ext cx="7920880" cy="87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904656"/>
                <a:gridCol w="864096"/>
              </a:tblGrid>
              <a:tr h="576064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الملاحظات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المؤشرات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المعايير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20480">
                <a:tc rowSpan="2"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 – تقبل تركيبة واحدة من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بين التركيبات الممكنة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– تقبل حالات عدم التلاؤم بين المصابيح والمولد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– تقبل مختلف الرموز الخاصة بالمصابيح أو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المولد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1- يختار العدد الصحيح للمصابيح والمولد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 2- يقدم التركيبات الكهربائية المطلوبة والتي تحقق الشروط المعطاة في </a:t>
                      </a:r>
                      <a:r>
                        <a:rPr lang="ar-DZ" b="1" dirty="0" err="1" smtClean="0"/>
                        <a:t>التعليمة: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*</a:t>
                      </a:r>
                      <a:r>
                        <a:rPr lang="ar-DZ" b="1" dirty="0" err="1" smtClean="0"/>
                        <a:t>الحالة1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fr-FR" b="1" dirty="0" smtClean="0"/>
                        <a:t> </a:t>
                      </a:r>
                      <a:r>
                        <a:rPr lang="ar-DZ" b="1" dirty="0" smtClean="0"/>
                        <a:t>مصباحان على </a:t>
                      </a:r>
                      <a:r>
                        <a:rPr lang="ar-DZ" b="1" dirty="0" err="1" smtClean="0"/>
                        <a:t>التسلسل </a:t>
                      </a:r>
                      <a:r>
                        <a:rPr lang="ar-DZ" b="1" dirty="0" smtClean="0"/>
                        <a:t>(الشكل  </a:t>
                      </a:r>
                      <a:r>
                        <a:rPr lang="ar-DZ" b="1" dirty="0" err="1" smtClean="0"/>
                        <a:t>1 )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fr-FR" b="1" dirty="0" smtClean="0"/>
                        <a:t> </a:t>
                      </a:r>
                      <a:r>
                        <a:rPr lang="ar-DZ" b="1" dirty="0" smtClean="0"/>
                        <a:t>مصباحان على </a:t>
                      </a:r>
                      <a:r>
                        <a:rPr lang="ar-DZ" b="1" dirty="0" err="1" smtClean="0"/>
                        <a:t>التفرع </a:t>
                      </a:r>
                      <a:r>
                        <a:rPr lang="ar-DZ" b="1" dirty="0" smtClean="0"/>
                        <a:t>(الشكل </a:t>
                      </a:r>
                      <a:r>
                        <a:rPr lang="ar-DZ" b="1" dirty="0" err="1" smtClean="0"/>
                        <a:t>2 )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*</a:t>
                      </a:r>
                      <a:r>
                        <a:rPr lang="ar-DZ" b="1" dirty="0" err="1" smtClean="0"/>
                        <a:t>الحالة2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-</a:t>
                      </a:r>
                      <a:r>
                        <a:rPr lang="ar-DZ" b="1" dirty="0" err="1" smtClean="0"/>
                        <a:t>ثا</a:t>
                      </a:r>
                      <a:r>
                        <a:rPr lang="ar-DZ" b="1" i="1" dirty="0" err="1" smtClean="0"/>
                        <a:t>لاثة</a:t>
                      </a:r>
                      <a:r>
                        <a:rPr lang="ar-DZ" b="1" dirty="0" smtClean="0"/>
                        <a:t> مصابيح على التفرع مع رسم استقصار أحد </a:t>
                      </a:r>
                      <a:r>
                        <a:rPr lang="ar-DZ" b="1" dirty="0" err="1" smtClean="0"/>
                        <a:t>المصابيح </a:t>
                      </a:r>
                      <a:r>
                        <a:rPr lang="ar-DZ" b="1" dirty="0" smtClean="0"/>
                        <a:t>(الشكل  </a:t>
                      </a:r>
                      <a:r>
                        <a:rPr lang="ar-DZ" b="1" dirty="0" err="1" smtClean="0"/>
                        <a:t>3 )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ثلاثة مصابيح في ربط مختلط مع رسم استقصار المصباح الوحيد في </a:t>
                      </a:r>
                      <a:r>
                        <a:rPr lang="ar-DZ" b="1" dirty="0" err="1" smtClean="0"/>
                        <a:t>الفرع </a:t>
                      </a:r>
                      <a:r>
                        <a:rPr lang="ar-DZ" b="1" dirty="0" smtClean="0"/>
                        <a:t>(الشكل  </a:t>
                      </a:r>
                      <a:r>
                        <a:rPr lang="ar-DZ" b="1" dirty="0" err="1" smtClean="0"/>
                        <a:t>4 )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*</a:t>
                      </a:r>
                      <a:r>
                        <a:rPr lang="ar-DZ" b="1" dirty="0" err="1" smtClean="0"/>
                        <a:t>الحالة3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fr-FR" b="1" dirty="0" smtClean="0"/>
                        <a:t>  </a:t>
                      </a:r>
                      <a:r>
                        <a:rPr lang="ar-DZ" b="1" dirty="0" smtClean="0"/>
                        <a:t>ثلاثة مصابيح على التفرع والقاطعة في أحد الفروع الشكل  5 </a:t>
                      </a:r>
                      <a:br>
                        <a:rPr lang="ar-DZ" b="1" dirty="0" smtClean="0"/>
                      </a:br>
                      <a:r>
                        <a:rPr lang="fr-FR" b="1" dirty="0" smtClean="0"/>
                        <a:t> 3 </a:t>
                      </a:r>
                      <a:r>
                        <a:rPr lang="ar-DZ" b="1" dirty="0" smtClean="0"/>
                        <a:t>مصابيح في ربط مختلط والقاطعة في الفرع الذي يتضمن مصباح وحيد  شكل  6  وشكل </a:t>
                      </a:r>
                      <a:r>
                        <a:rPr lang="ar-DZ" b="1" dirty="0" err="1" smtClean="0"/>
                        <a:t>7 ]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ar-DZ" b="1" dirty="0" err="1" smtClean="0"/>
                        <a:t>3.1 </a:t>
                      </a:r>
                      <a:r>
                        <a:rPr lang="ar-DZ" b="1" dirty="0" smtClean="0"/>
                        <a:t>- يقدم التعليل الصحيح لتشغيل الدارة الكهربائية وفق  الشروط المطلوبة</a:t>
                      </a:r>
                      <a:br>
                        <a:rPr lang="ar-DZ" b="1" dirty="0" smtClean="0"/>
                      </a:b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 الترجمة السليمة </a:t>
                      </a:r>
                      <a:r>
                        <a:rPr lang="ar-DZ" b="1" dirty="0" err="1" smtClean="0">
                          <a:solidFill>
                            <a:schemeClr val="bg1"/>
                          </a:solidFill>
                        </a:rPr>
                        <a:t>للوضعية </a:t>
                      </a:r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(الوجاهة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63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b="1" dirty="0" smtClean="0"/>
                        <a:t> </a:t>
                      </a:r>
                      <a:r>
                        <a:rPr lang="ar-DZ" b="1" dirty="0" err="1" smtClean="0"/>
                        <a:t>1 </a:t>
                      </a:r>
                      <a:r>
                        <a:rPr lang="ar-DZ" b="1" dirty="0" smtClean="0"/>
                        <a:t>- يمثل تمثيلا صحيحا لعناصر الدارة الكهربائية بالرموز النظامية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2- ربط صحيح لعناصر الدارة الكهربائية بما </a:t>
                      </a:r>
                      <a:r>
                        <a:rPr lang="ar-DZ" b="1" dirty="0" err="1" smtClean="0"/>
                        <a:t>فييها</a:t>
                      </a:r>
                      <a:r>
                        <a:rPr lang="ar-DZ" b="1" dirty="0" smtClean="0"/>
                        <a:t> وضعية القاطعة</a:t>
                      </a:r>
                      <a:br>
                        <a:rPr lang="ar-DZ" b="1" dirty="0" smtClean="0"/>
                      </a:br>
                      <a:r>
                        <a:rPr lang="ar-DZ" b="1" dirty="0" err="1" smtClean="0"/>
                        <a:t>3 </a:t>
                      </a:r>
                      <a:r>
                        <a:rPr lang="ar-DZ" b="1" dirty="0" smtClean="0"/>
                        <a:t>- الاستخدام الصحيح للعمود الملائم مع المصابيح الملائمة لتشغيل الدارة الكهربائية بصفة </a:t>
                      </a:r>
                      <a:r>
                        <a:rPr lang="ar-DZ" b="1" dirty="0" err="1" smtClean="0"/>
                        <a:t>عادية </a:t>
                      </a:r>
                      <a:r>
                        <a:rPr lang="ar-DZ" b="1" dirty="0" smtClean="0"/>
                        <a:t>(إضاءة عادية</a:t>
                      </a:r>
                      <a:r>
                        <a:rPr lang="ar-DZ" b="1" dirty="0" err="1" smtClean="0"/>
                        <a:t>)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r>
                        <a:rPr lang="ar-DZ" b="1" dirty="0" err="1" smtClean="0"/>
                        <a:t>4 </a:t>
                      </a:r>
                      <a:r>
                        <a:rPr lang="ar-DZ" b="1" dirty="0" smtClean="0"/>
                        <a:t>- استخدام الاصطلاح المناسب للتعبير عن تشغيل الد ا </a:t>
                      </a:r>
                      <a:r>
                        <a:rPr lang="ar-DZ" b="1" dirty="0" err="1" smtClean="0"/>
                        <a:t>رة</a:t>
                      </a:r>
                      <a:r>
                        <a:rPr lang="ar-DZ" b="1" dirty="0" smtClean="0"/>
                        <a:t> الكهربائية</a:t>
                      </a:r>
                      <a:endParaRPr lang="fr-FR" dirty="0" smtClean="0"/>
                    </a:p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2-الاستخدام السليم </a:t>
                      </a:r>
                      <a:r>
                        <a:rPr lang="ar-DZ" b="1" dirty="0" err="1" smtClean="0"/>
                        <a:t>لادوات</a:t>
                      </a:r>
                      <a:r>
                        <a:rPr lang="ar-DZ" b="1" dirty="0" smtClean="0"/>
                        <a:t> المادة </a:t>
                      </a:r>
                      <a:br>
                        <a:rPr lang="ar-DZ" b="1" dirty="0" smtClean="0"/>
                      </a:b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b="1" dirty="0" smtClean="0"/>
                        <a:t>نقبل كل التشكيلات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التي يتوافق </a:t>
                      </a:r>
                      <a:r>
                        <a:rPr lang="ar-DZ" b="1" dirty="0" err="1" smtClean="0"/>
                        <a:t>فييا</a:t>
                      </a:r>
                      <a:r>
                        <a:rPr lang="ar-DZ" b="1" dirty="0" smtClean="0"/>
                        <a:t> دلالة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المولد مع دلالات</a:t>
                      </a:r>
                      <a:endParaRPr lang="fr-FR" dirty="0" smtClean="0"/>
                    </a:p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79512" y="44625"/>
          <a:ext cx="8784976" cy="741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  <a:gridCol w="1440160"/>
              </a:tblGrid>
              <a:tr h="4104456"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sz="2000" b="1" dirty="0" smtClean="0">
                          <a:solidFill>
                            <a:schemeClr val="bg1"/>
                          </a:solidFill>
                        </a:rPr>
                      </a:b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/>
                      </a:r>
                      <a:br>
                        <a:rPr lang="ar-DZ" sz="2000" b="1" dirty="0" smtClean="0"/>
                      </a:br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كيف </a:t>
                      </a:r>
                      <a:r>
                        <a:rPr lang="ar-DZ" sz="2000" b="1" dirty="0" err="1" smtClean="0">
                          <a:solidFill>
                            <a:schemeClr val="bg1"/>
                          </a:solidFill>
                        </a:rPr>
                        <a:t>ندمج ؟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3123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dirty="0" smtClean="0">
                          <a:solidFill>
                            <a:schemeClr val="bg1"/>
                          </a:solidFill>
                        </a:rPr>
                        <a:t>ا</a:t>
                      </a:r>
                      <a:r>
                        <a:rPr lang="ar-DZ" sz="2000" b="1" dirty="0" smtClean="0">
                          <a:solidFill>
                            <a:schemeClr val="bg1"/>
                          </a:solidFill>
                        </a:rPr>
                        <a:t>لمخططات</a:t>
                      </a:r>
                      <a:r>
                        <a:rPr lang="ar-DZ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528" y="188640"/>
          <a:ext cx="7032105" cy="37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608513"/>
                <a:gridCol w="1055440"/>
              </a:tblGrid>
              <a:tr h="576064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الملاحظات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المؤشرات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المعايير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14400">
                <a:tc rowSpan="2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 </a:t>
                      </a:r>
                      <a:r>
                        <a:rPr lang="ar-DZ" b="1" dirty="0" smtClean="0"/>
                        <a:t>- انسجام التفسير المقدم مع رسم التركيبة الموافقة لها</a:t>
                      </a:r>
                      <a:br>
                        <a:rPr lang="ar-DZ" b="1" dirty="0" smtClean="0"/>
                      </a:br>
                      <a:r>
                        <a:rPr lang="ar-DZ" b="1" dirty="0" err="1" smtClean="0"/>
                        <a:t>2 </a:t>
                      </a:r>
                      <a:r>
                        <a:rPr lang="ar-DZ" b="1" dirty="0" smtClean="0"/>
                        <a:t>- لا يخلط بين تركيبتين متعارضتين في الشروط </a:t>
                      </a:r>
                      <a:r>
                        <a:rPr lang="ar-DZ" b="1" dirty="0" err="1" smtClean="0"/>
                        <a:t>المطموبة</a:t>
                      </a:r>
                      <a:r>
                        <a:rPr lang="ar-DZ" b="1" dirty="0" smtClean="0"/>
                        <a:t/>
                      </a:r>
                      <a:br>
                        <a:rPr lang="ar-DZ" b="1" dirty="0" smtClean="0"/>
                      </a:b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3 </a:t>
                      </a:r>
                      <a:r>
                        <a:rPr lang="ar-DZ" b="1" dirty="0" smtClean="0"/>
                        <a:t>- الانسجام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338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 </a:t>
                      </a:r>
                      <a:r>
                        <a:rPr lang="ar-DZ" b="1" dirty="0" err="1" smtClean="0"/>
                        <a:t>1 </a:t>
                      </a:r>
                      <a:r>
                        <a:rPr lang="ar-DZ" b="1" dirty="0" smtClean="0"/>
                        <a:t>- إضافة التركيبات المستبعدة والتي لا تحقق الشروط وتعليل هذا الاستبعاد</a:t>
                      </a:r>
                      <a:br>
                        <a:rPr lang="ar-DZ" b="1" dirty="0" smtClean="0"/>
                      </a:br>
                      <a:r>
                        <a:rPr lang="ar-DZ" b="1" dirty="0" err="1" smtClean="0"/>
                        <a:t>2 </a:t>
                      </a:r>
                      <a:r>
                        <a:rPr lang="ar-DZ" b="1" dirty="0" smtClean="0"/>
                        <a:t>- استخدام ربط الأعمدة على التسلسل لحصول على التوتر المناسب لتشغيل الدارة</a:t>
                      </a:r>
                      <a:br>
                        <a:rPr lang="ar-DZ" b="1" dirty="0" smtClean="0"/>
                      </a:br>
                      <a:r>
                        <a:rPr lang="ar-DZ" b="1" dirty="0" err="1" smtClean="0"/>
                        <a:t>3 </a:t>
                      </a:r>
                      <a:r>
                        <a:rPr lang="ar-DZ" b="1" dirty="0" smtClean="0"/>
                        <a:t>- الاشارة إلى حالة الاضاءة في كل حالة مقدمة خاصة زيادة شدة الاضاءة أو انخفاضها</a:t>
                      </a:r>
                      <a:br>
                        <a:rPr lang="ar-DZ" b="1" dirty="0" smtClean="0"/>
                      </a:br>
                      <a:r>
                        <a:rPr lang="ar-DZ" b="1" dirty="0" err="1" smtClean="0"/>
                        <a:t>4 </a:t>
                      </a:r>
                      <a:r>
                        <a:rPr lang="ar-DZ" b="1" dirty="0" smtClean="0"/>
                        <a:t>- تنظيم </a:t>
                      </a:r>
                      <a:r>
                        <a:rPr lang="ar-DZ" b="1" dirty="0" err="1" smtClean="0"/>
                        <a:t>المنتوج</a:t>
                      </a:r>
                      <a:r>
                        <a:rPr lang="ar-DZ" b="1" dirty="0" smtClean="0"/>
                        <a:t> </a:t>
                      </a:r>
                      <a:r>
                        <a:rPr lang="ar-DZ" b="1" dirty="0" err="1" smtClean="0"/>
                        <a:t>واضافة</a:t>
                      </a:r>
                      <a:r>
                        <a:rPr lang="ar-DZ" b="1" dirty="0" smtClean="0"/>
                        <a:t> عناصر للتوضيح مثل: تسمية العقد، إعطاء رموز لعناصر </a:t>
                      </a:r>
                      <a:r>
                        <a:rPr lang="ar-DZ" b="1" dirty="0" err="1" smtClean="0"/>
                        <a:t>الدارة، </a:t>
                      </a:r>
                      <a:r>
                        <a:rPr lang="ar-DZ" b="1" dirty="0" smtClean="0"/>
                        <a:t>...الخ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4 </a:t>
                      </a:r>
                      <a:r>
                        <a:rPr lang="ar-DZ" b="1" dirty="0" smtClean="0"/>
                        <a:t>- التميز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والراتقان</a:t>
                      </a:r>
                      <a:endParaRPr lang="fr-FR" b="1" dirty="0" smtClean="0"/>
                    </a:p>
                    <a:p>
                      <a:pPr algn="r"/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 3" descr="cir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365104"/>
            <a:ext cx="3024336" cy="1628775"/>
          </a:xfrm>
          <a:prstGeom prst="rect">
            <a:avLst/>
          </a:prstGeom>
        </p:spPr>
      </p:pic>
      <p:pic>
        <p:nvPicPr>
          <p:cNvPr id="5" name="Image 4" descr="cir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293096"/>
            <a:ext cx="3024336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7420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uban courbé vers le bas 2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avec flèche vers le bas 3"/>
          <p:cNvSpPr/>
          <p:nvPr/>
        </p:nvSpPr>
        <p:spPr>
          <a:xfrm>
            <a:off x="7127776" y="1052736"/>
            <a:ext cx="2016224" cy="720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271792" y="1700808"/>
            <a:ext cx="1872208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4716016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860032" y="1988840"/>
            <a:ext cx="2160240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483768" y="1844824"/>
            <a:ext cx="1872208" cy="64807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16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1700808"/>
            <a:ext cx="187220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المعالجة </a:t>
            </a:r>
            <a:r>
              <a:rPr lang="ar-DZ" sz="2000" b="1" dirty="0" err="1" smtClean="0">
                <a:solidFill>
                  <a:schemeClr val="bg1"/>
                </a:solidFill>
              </a:rPr>
              <a:t>البيداغوجية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3140968"/>
            <a:ext cx="1584176" cy="79208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971600" y="2636912"/>
            <a:ext cx="6336704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0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0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avec flèche vers la gauche 13"/>
          <p:cNvSpPr/>
          <p:nvPr/>
        </p:nvSpPr>
        <p:spPr>
          <a:xfrm>
            <a:off x="7559824" y="4725144"/>
            <a:ext cx="1584176" cy="792088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مركبات الكفاءة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95536" y="3789040"/>
            <a:ext cx="7200800" cy="27089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>
                <a:solidFill>
                  <a:schemeClr val="bg1"/>
                </a:solidFill>
              </a:rPr>
              <a:t>يعرف كيف </a:t>
            </a:r>
            <a:r>
              <a:rPr lang="ar-DZ" sz="2800" b="1" dirty="0" err="1" smtClean="0">
                <a:solidFill>
                  <a:schemeClr val="bg1"/>
                </a:solidFill>
              </a:rPr>
              <a:t>تشتغل</a:t>
            </a:r>
            <a:r>
              <a:rPr lang="ar-DZ" sz="2800" b="1" dirty="0" smtClean="0">
                <a:solidFill>
                  <a:schemeClr val="bg1"/>
                </a:solidFill>
              </a:rPr>
              <a:t> دارة المصباح الكهربائي شائعة الاستعمال وتشغيل</a:t>
            </a:r>
            <a:br>
              <a:rPr lang="ar-DZ" sz="2800" b="1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الأجهزة المغذاة بالأعمدة الكهربائية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يتمكن من تركيب دارة كهربائية حسب المخطط النظامي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يركب دارة كهربائية ويشغلها مراعيا شروط الأمن الكهربائي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endParaRPr lang="ar-DZ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963488"/>
            <a:ext cx="9144000" cy="304698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/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b="1" dirty="0" smtClean="0"/>
              <a:t>       </a:t>
            </a:r>
            <a:r>
              <a:rPr lang="ar-DZ" sz="2000" b="1" u="sng" dirty="0" smtClean="0">
                <a:solidFill>
                  <a:schemeClr val="bg1"/>
                </a:solidFill>
              </a:rPr>
              <a:t>عناصر الاجابة الصحيحة </a:t>
            </a:r>
            <a:r>
              <a:rPr lang="ar-DZ" sz="2000" dirty="0" smtClean="0">
                <a:solidFill>
                  <a:schemeClr val="bg1"/>
                </a:solidFill>
              </a:rPr>
              <a:t/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b="1" dirty="0" smtClean="0">
                <a:solidFill>
                  <a:schemeClr val="bg1"/>
                </a:solidFill>
              </a:rPr>
              <a:t>         </a:t>
            </a:r>
            <a:r>
              <a:rPr lang="ar-DZ" sz="2000" b="1" u="sng" dirty="0" err="1" smtClean="0">
                <a:solidFill>
                  <a:schemeClr val="bg1"/>
                </a:solidFill>
              </a:rPr>
              <a:t>التعليمة</a:t>
            </a:r>
            <a:r>
              <a:rPr lang="ar-DZ" sz="2000" b="1" dirty="0" err="1" smtClean="0">
                <a:solidFill>
                  <a:schemeClr val="bg1"/>
                </a:solidFill>
              </a:rPr>
              <a:t>1</a:t>
            </a:r>
            <a:r>
              <a:rPr lang="ar-DZ" sz="2000" b="1" dirty="0" smtClean="0">
                <a:solidFill>
                  <a:schemeClr val="bg1"/>
                </a:solidFill>
              </a:rPr>
              <a:t>:  </a:t>
            </a:r>
            <a:br>
              <a:rPr lang="ar-DZ" sz="2000" b="1" dirty="0" smtClean="0">
                <a:solidFill>
                  <a:schemeClr val="bg1"/>
                </a:solidFill>
              </a:rPr>
            </a:br>
            <a:r>
              <a:rPr lang="ar-DZ" sz="2000" b="1" dirty="0" smtClean="0">
                <a:solidFill>
                  <a:schemeClr val="bg1"/>
                </a:solidFill>
              </a:rPr>
              <a:t>       </a:t>
            </a:r>
            <a:r>
              <a:rPr lang="ar-DZ" sz="2000" b="1" dirty="0" err="1" smtClean="0">
                <a:solidFill>
                  <a:schemeClr val="bg1"/>
                </a:solidFill>
              </a:rPr>
              <a:t>ا</a:t>
            </a:r>
            <a:r>
              <a:rPr lang="ar-DZ" sz="2000" b="1" u="sng" dirty="0" err="1" smtClean="0">
                <a:solidFill>
                  <a:schemeClr val="bg1"/>
                </a:solidFill>
              </a:rPr>
              <a:t>لتعليمة2</a:t>
            </a:r>
            <a:r>
              <a:rPr lang="ar-DZ" sz="2000" b="1" dirty="0" smtClean="0">
                <a:solidFill>
                  <a:schemeClr val="bg1"/>
                </a:solidFill>
              </a:rPr>
              <a:t>: </a:t>
            </a:r>
            <a:br>
              <a:rPr lang="ar-DZ" sz="2000" b="1" dirty="0" smtClean="0">
                <a:solidFill>
                  <a:schemeClr val="bg1"/>
                </a:solidFill>
              </a:rPr>
            </a:br>
            <a:r>
              <a:rPr lang="ar-DZ" sz="2000" b="1" dirty="0" smtClean="0">
                <a:solidFill>
                  <a:schemeClr val="bg1"/>
                </a:solidFill>
              </a:rPr>
              <a:t>      </a:t>
            </a:r>
            <a:r>
              <a:rPr lang="ar-DZ" sz="2000" b="1" u="sng" dirty="0" smtClean="0">
                <a:solidFill>
                  <a:schemeClr val="bg1"/>
                </a:solidFill>
              </a:rPr>
              <a:t>شبكة التقييم بالمعايير والمؤشرات</a:t>
            </a:r>
            <a:br>
              <a:rPr lang="ar-DZ" sz="2000" b="1" u="sng" dirty="0" smtClean="0">
                <a:solidFill>
                  <a:schemeClr val="bg1"/>
                </a:solidFill>
              </a:rPr>
            </a:br>
            <a:r>
              <a:rPr lang="ar-DZ" sz="2000" b="1" u="sng" dirty="0" smtClean="0">
                <a:solidFill>
                  <a:schemeClr val="bg1"/>
                </a:solidFill>
              </a:rPr>
              <a:t>شبكة التقييم بالمعايير والمؤشرات</a:t>
            </a:r>
            <a:br>
              <a:rPr lang="ar-DZ" sz="2000" b="1" u="sng" dirty="0" smtClean="0">
                <a:solidFill>
                  <a:schemeClr val="bg1"/>
                </a:solidFill>
              </a:rPr>
            </a:br>
            <a:endParaRPr lang="fr-F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876832"/>
          <a:ext cx="8712966" cy="4981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/>
                <a:gridCol w="708079"/>
                <a:gridCol w="504056"/>
                <a:gridCol w="504056"/>
                <a:gridCol w="2160240"/>
                <a:gridCol w="3384374"/>
              </a:tblGrid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العلامة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الحكم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المؤشرات</a:t>
                      </a:r>
                      <a:r>
                        <a:rPr lang="ar-DZ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المعيار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920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DZ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DZ" b="1" dirty="0" smtClean="0"/>
                        <a:t>1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DZ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63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مع1</a:t>
                      </a:r>
                      <a:r>
                        <a:rPr lang="ar-DZ" b="1" dirty="0" smtClean="0"/>
                        <a:t>: 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التحكم في الموارد </a:t>
                      </a:r>
                      <a:endParaRPr lang="ar-DZ" dirty="0" smtClean="0"/>
                    </a:p>
                    <a:p>
                      <a:pPr algn="r"/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400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مع2:</a:t>
                      </a:r>
                      <a:endParaRPr lang="ar-DZ" dirty="0" smtClean="0"/>
                    </a:p>
                    <a:p>
                      <a:pPr algn="r"/>
                      <a:r>
                        <a:rPr lang="ar-DZ" b="1" dirty="0" smtClean="0"/>
                        <a:t>توظيف الموارد والكفاءات العرضية</a:t>
                      </a:r>
                      <a:endParaRPr lang="ar-DZ" dirty="0" smtClean="0"/>
                    </a:p>
                    <a:p>
                      <a:pPr algn="r"/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مع3</a:t>
                      </a:r>
                      <a:r>
                        <a:rPr lang="ar-DZ" b="1" dirty="0" smtClean="0"/>
                        <a:t>: 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القيم </a:t>
                      </a:r>
                      <a:r>
                        <a:rPr lang="ar-DZ" b="1" dirty="0" err="1" smtClean="0"/>
                        <a:t>والمواقف </a:t>
                      </a:r>
                      <a:r>
                        <a:rPr lang="ar-DZ" b="1" dirty="0" smtClean="0"/>
                        <a:t>(السلوك</a:t>
                      </a:r>
                      <a:r>
                        <a:rPr lang="ar-DZ" b="1" dirty="0" err="1" smtClean="0"/>
                        <a:t>)</a:t>
                      </a:r>
                      <a:r>
                        <a:rPr lang="ar-DZ" b="1" dirty="0" smtClean="0"/>
                        <a:t> </a:t>
                      </a:r>
                      <a:endParaRPr lang="ar-DZ" dirty="0" smtClean="0"/>
                    </a:p>
                    <a:p>
                      <a:pPr algn="r"/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8052">
                <a:tc gridSpan="5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العلامة النهائية</a:t>
                      </a:r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68052">
                <a:tc gridSpan="5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حكم عام حول التحكم في الكفاءة الختامية:</a:t>
                      </a:r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8052">
                <a:tc gridSpan="5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الاجراءات المتخذة: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000" b="1" dirty="0" smtClean="0"/>
              <a:t/>
            </a:r>
            <a:br>
              <a:rPr lang="ar-DZ" sz="2000" b="1" dirty="0" smtClean="0"/>
            </a:b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476672"/>
            <a:ext cx="8568952" cy="64325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ar-DZ" sz="2800" b="1" u="sng" dirty="0" smtClean="0">
                <a:solidFill>
                  <a:schemeClr val="bg1"/>
                </a:solidFill>
              </a:rPr>
              <a:t>نص الوضعية </a:t>
            </a:r>
            <a:r>
              <a:rPr lang="ar-DZ" sz="2800" b="1" u="sng" dirty="0" err="1" smtClean="0">
                <a:solidFill>
                  <a:schemeClr val="bg1"/>
                </a:solidFill>
              </a:rPr>
              <a:t>الإدماجية </a:t>
            </a:r>
            <a:r>
              <a:rPr lang="ar-DZ" sz="2800" b="1" u="sng" dirty="0" smtClean="0">
                <a:solidFill>
                  <a:schemeClr val="bg1"/>
                </a:solidFill>
              </a:rPr>
              <a:t>(1</a:t>
            </a:r>
            <a:r>
              <a:rPr lang="ar-DZ" sz="2800" b="1" u="sng" dirty="0" err="1" smtClean="0">
                <a:solidFill>
                  <a:schemeClr val="bg1"/>
                </a:solidFill>
              </a:rPr>
              <a:t>):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أنجز التلاميذ، في حصة الأعمال </a:t>
            </a:r>
            <a:r>
              <a:rPr lang="ar-DZ" sz="2800" b="1" dirty="0" err="1" smtClean="0">
                <a:solidFill>
                  <a:schemeClr val="bg1"/>
                </a:solidFill>
              </a:rPr>
              <a:t>المخبرية</a:t>
            </a:r>
            <a:r>
              <a:rPr lang="ar-DZ" sz="2800" b="1" dirty="0" smtClean="0">
                <a:solidFill>
                  <a:schemeClr val="bg1"/>
                </a:solidFill>
              </a:rPr>
              <a:t>، التركيبة الكهربائية التي تتألف من مولد وثلاثة مصابيح للتوهج متماثلة ومربوطة على </a:t>
            </a:r>
            <a:r>
              <a:rPr lang="ar-DZ" sz="2800" b="1" dirty="0" err="1" smtClean="0">
                <a:solidFill>
                  <a:schemeClr val="bg1"/>
                </a:solidFill>
              </a:rPr>
              <a:t>التسلسل.</a:t>
            </a:r>
            <a:r>
              <a:rPr lang="ar-DZ" sz="2800" b="1" dirty="0" smtClean="0">
                <a:solidFill>
                  <a:schemeClr val="bg1"/>
                </a:solidFill>
              </a:rPr>
              <a:t> عند تشغيلها انطفأت كل المصابيح </a:t>
            </a:r>
            <a:r>
              <a:rPr lang="ar-DZ" sz="2800" b="1" dirty="0" err="1" smtClean="0">
                <a:solidFill>
                  <a:schemeClr val="bg1"/>
                </a:solidFill>
              </a:rPr>
              <a:t>فجأة.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1-    فكر في طريقة لاكتشاف المصباح  </a:t>
            </a:r>
            <a:r>
              <a:rPr lang="ar-DZ" sz="2800" b="1" dirty="0" err="1" smtClean="0">
                <a:solidFill>
                  <a:schemeClr val="bg1"/>
                </a:solidFill>
              </a:rPr>
              <a:t>المعطوب </a:t>
            </a:r>
            <a:r>
              <a:rPr lang="ar-DZ" sz="2800" b="1" dirty="0" smtClean="0">
                <a:solidFill>
                  <a:schemeClr val="bg1"/>
                </a:solidFill>
              </a:rPr>
              <a:t>، بدون فك عناصر الدارة أو فك المصابيح وباستخدام سلك توصيل </a:t>
            </a:r>
            <a:r>
              <a:rPr lang="ar-DZ" sz="2800" b="1" dirty="0" err="1" smtClean="0">
                <a:solidFill>
                  <a:schemeClr val="bg1"/>
                </a:solidFill>
              </a:rPr>
              <a:t>فقط.</a:t>
            </a:r>
            <a:r>
              <a:rPr lang="ar-DZ" sz="2800" b="1" dirty="0" smtClean="0">
                <a:solidFill>
                  <a:schemeClr val="bg1"/>
                </a:solidFill>
              </a:rPr>
              <a:t> (مع العلم أن نوع هذه المصابيح لا يمكن رؤية ما </a:t>
            </a:r>
            <a:r>
              <a:rPr lang="ar-DZ" sz="2800" b="1" dirty="0" err="1" smtClean="0">
                <a:solidFill>
                  <a:schemeClr val="bg1"/>
                </a:solidFill>
              </a:rPr>
              <a:t>بداخلها!)</a:t>
            </a:r>
            <a:r>
              <a:rPr lang="ar-DZ" sz="2800" dirty="0" smtClean="0">
                <a:solidFill>
                  <a:schemeClr val="bg1"/>
                </a:solidFill>
              </a:rPr>
              <a:t/>
            </a:r>
            <a:br>
              <a:rPr lang="ar-DZ" sz="2800" dirty="0" smtClean="0">
                <a:solidFill>
                  <a:schemeClr val="bg1"/>
                </a:solidFill>
              </a:rPr>
            </a:br>
            <a:r>
              <a:rPr lang="ar-DZ" sz="2800" b="1" dirty="0" smtClean="0">
                <a:solidFill>
                  <a:schemeClr val="bg1"/>
                </a:solidFill>
              </a:rPr>
              <a:t>2-      أذكر العيب في استخدام هذه الطريقة والمحاذير الواجب اتخاذها</a:t>
            </a:r>
          </a:p>
          <a:p>
            <a:pPr algn="r"/>
            <a:endParaRPr lang="ar-DZ" sz="2800" b="1" dirty="0" smtClean="0">
              <a:solidFill>
                <a:schemeClr val="bg1"/>
              </a:solidFill>
            </a:endParaRPr>
          </a:p>
          <a:p>
            <a:pPr algn="r"/>
            <a:endParaRPr lang="ar-DZ" sz="2800" b="1" dirty="0" smtClean="0">
              <a:solidFill>
                <a:schemeClr val="bg1"/>
              </a:solidFill>
            </a:endParaRPr>
          </a:p>
          <a:p>
            <a:pPr algn="r"/>
            <a:endParaRPr lang="ar-DZ" sz="2800" b="1" dirty="0" smtClean="0">
              <a:solidFill>
                <a:schemeClr val="bg1"/>
              </a:solidFill>
            </a:endParaRPr>
          </a:p>
          <a:p>
            <a:pPr algn="r"/>
            <a:endParaRPr lang="ar-DZ" sz="2800" b="1" dirty="0" smtClean="0">
              <a:solidFill>
                <a:schemeClr val="bg1"/>
              </a:solidFill>
            </a:endParaRPr>
          </a:p>
          <a:p>
            <a:pPr algn="r"/>
            <a:r>
              <a:rPr lang="ar-DZ" sz="2800" b="1" dirty="0" err="1" smtClean="0">
                <a:solidFill>
                  <a:schemeClr val="bg1"/>
                </a:solidFill>
              </a:rPr>
              <a:t>.</a:t>
            </a:r>
            <a:r>
              <a:rPr lang="ar-DZ" sz="2400" b="1" dirty="0" smtClean="0"/>
              <a:t/>
            </a:r>
            <a:br>
              <a:rPr lang="ar-DZ" sz="2400" b="1" dirty="0" smtClean="0"/>
            </a:br>
            <a:r>
              <a:rPr lang="ar-DZ" sz="2400" b="1" dirty="0" smtClean="0"/>
              <a:t/>
            </a:r>
            <a:br>
              <a:rPr lang="ar-DZ" sz="2400" b="1" dirty="0" smtClean="0"/>
            </a:b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4" name="Image 3" descr="b6345fa2d92cc99_2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5184576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01824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خلاصة بطاقة التقييم التكويني لفوج التلاميذ لميدان الظواهر الكهربائية يسجل فيها قائمة اسماء التلاميذ الذين واجهتهم صعوبات اثناء اداء الدروس من خلال التقييم التكويني المستمر لكل حصة </a:t>
            </a:r>
            <a:r>
              <a:rPr lang="ar-DZ" sz="2000" b="1" dirty="0" err="1" smtClean="0">
                <a:solidFill>
                  <a:schemeClr val="bg1"/>
                </a:solidFill>
              </a:rPr>
              <a:t>تعلمية</a:t>
            </a:r>
            <a:r>
              <a:rPr lang="ar-DZ" sz="2000" b="1" dirty="0" smtClean="0">
                <a:solidFill>
                  <a:schemeClr val="bg1"/>
                </a:solidFill>
              </a:rPr>
              <a:t> </a:t>
            </a:r>
            <a:r>
              <a:rPr lang="ar-DZ" sz="2000" b="1" dirty="0" smtClean="0"/>
              <a:t/>
            </a:r>
            <a:br>
              <a:rPr lang="ar-DZ" sz="2000" b="1" dirty="0" smtClean="0"/>
            </a:br>
            <a:endParaRPr lang="fr-FR" sz="2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397000"/>
          <a:ext cx="8820472" cy="540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559"/>
                <a:gridCol w="661129"/>
                <a:gridCol w="648072"/>
                <a:gridCol w="576064"/>
                <a:gridCol w="720080"/>
                <a:gridCol w="864096"/>
                <a:gridCol w="864096"/>
                <a:gridCol w="3384376"/>
              </a:tblGrid>
              <a:tr h="641043">
                <a:tc gridSpan="7"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 معايير و مؤشرات التقويم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641043"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 القيم و الواقف</a:t>
                      </a:r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dirty="0" smtClean="0">
                          <a:solidFill>
                            <a:schemeClr val="bg1"/>
                          </a:solidFill>
                        </a:rPr>
                      </a:b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ar-DZ" b="1" dirty="0" err="1" smtClean="0">
                          <a:solidFill>
                            <a:schemeClr val="bg1"/>
                          </a:solidFill>
                        </a:rPr>
                        <a:t>توضيف</a:t>
                      </a:r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 الموارد و الكفاءات العرضية 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 التحكم في الموارد المعرفية </a:t>
                      </a:r>
                      <a:br>
                        <a:rPr lang="ar-DZ" b="1" dirty="0" smtClean="0">
                          <a:solidFill>
                            <a:schemeClr val="bg1"/>
                          </a:solidFill>
                        </a:rPr>
                      </a:b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الاسم و اللقب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0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err="1" smtClean="0"/>
                        <a:t>1................................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err="1" smtClean="0"/>
                        <a:t>2..................................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err="1" smtClean="0"/>
                        <a:t>3............................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err="1" smtClean="0"/>
                        <a:t>4..........................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41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err="1" smtClean="0"/>
                        <a:t>5..............................</a:t>
                      </a:r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964488" cy="9848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ar-DZ" sz="2000" b="1" dirty="0" smtClean="0">
                <a:solidFill>
                  <a:schemeClr val="bg1"/>
                </a:solidFill>
              </a:rPr>
              <a:t>بطاقة تحليل النتائج الخاصة بميدان المادة وتحولاتها </a:t>
            </a:r>
            <a:br>
              <a:rPr lang="ar-DZ" sz="2000" b="1" dirty="0" smtClean="0">
                <a:solidFill>
                  <a:schemeClr val="bg1"/>
                </a:solidFill>
              </a:rPr>
            </a:br>
            <a:r>
              <a:rPr lang="ar-DZ" sz="2000" b="1" dirty="0" smtClean="0">
                <a:solidFill>
                  <a:schemeClr val="bg1"/>
                </a:solidFill>
              </a:rPr>
              <a:t>يسجل الاستاذ جميع الصعوبات التي واجهها  التلاميذ</a:t>
            </a:r>
            <a:r>
              <a:rPr lang="ar-DZ" b="1" dirty="0" smtClean="0">
                <a:solidFill>
                  <a:schemeClr val="bg1"/>
                </a:solidFill>
              </a:rPr>
              <a:t/>
            </a:r>
            <a:br>
              <a:rPr lang="ar-DZ" b="1" dirty="0" smtClean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79510" y="1291850"/>
          <a:ext cx="8712970" cy="516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1035133"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التعليل   المفترض</a:t>
                      </a:r>
                      <a:r>
                        <a:rPr lang="ar-DZ" b="1" dirty="0" smtClean="0"/>
                        <a:t>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 الصعوبات </a:t>
                      </a:r>
                      <a:br>
                        <a:rPr lang="ar-DZ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السائدة </a:t>
                      </a:r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ar-DZ" dirty="0" smtClean="0">
                          <a:solidFill>
                            <a:schemeClr val="bg1"/>
                          </a:solidFill>
                        </a:rPr>
                      </a:b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35133">
                <a:tc>
                  <a:txBody>
                    <a:bodyPr/>
                    <a:lstStyle/>
                    <a:p>
                      <a:pPr algn="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 القيم والمواقف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>
                          <a:solidFill>
                            <a:schemeClr val="bg1"/>
                          </a:solidFill>
                        </a:rPr>
                        <a:t>توضيف</a:t>
                      </a:r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 الموارد و الكفاءات العرضية </a:t>
                      </a:r>
                      <a:br>
                        <a:rPr lang="ar-DZ" b="1" dirty="0" smtClean="0">
                          <a:solidFill>
                            <a:schemeClr val="bg1"/>
                          </a:solidFill>
                        </a:rPr>
                      </a:b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>
                          <a:solidFill>
                            <a:schemeClr val="bg1"/>
                          </a:solidFill>
                        </a:rPr>
                        <a:t>التحكم في الموارد المعرفية </a:t>
                      </a:r>
                      <a:br>
                        <a:rPr lang="ar-DZ" b="1" dirty="0" smtClean="0">
                          <a:solidFill>
                            <a:schemeClr val="bg1"/>
                          </a:solidFill>
                        </a:rPr>
                      </a:b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3513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DZ" dirty="0" err="1" smtClean="0"/>
                        <a:t>...................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3513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DZ" dirty="0" err="1" smtClean="0"/>
                        <a:t>.......................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209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DZ" dirty="0" err="1" smtClean="0"/>
                        <a:t>.......................</a:t>
                      </a:r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18747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الخطة العلاجية</a:t>
            </a:r>
            <a:endParaRPr lang="fr-FR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683568" y="1397000"/>
          <a:ext cx="8208912" cy="461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758713">
                <a:tc>
                  <a:txBody>
                    <a:bodyPr/>
                    <a:lstStyle/>
                    <a:p>
                      <a:pPr algn="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>التنظيم و الملاحظات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>الوضعية العلاجية </a:t>
                      </a:r>
                    </a:p>
                    <a:p>
                      <a:pPr algn="r"/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>و سير الانشطة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400" b="1" dirty="0" smtClean="0">
                          <a:solidFill>
                            <a:schemeClr val="bg1"/>
                          </a:solidFill>
                        </a:rPr>
                        <a:t>عناصر المعالجة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587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587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587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587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587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79512" y="260648"/>
            <a:ext cx="74888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solidFill>
                  <a:schemeClr val="bg1"/>
                </a:solidFill>
              </a:rPr>
              <a:t> </a:t>
            </a:r>
            <a:r>
              <a:rPr lang="ar-DZ" b="1" dirty="0" err="1" smtClean="0">
                <a:solidFill>
                  <a:schemeClr val="bg1"/>
                </a:solidFill>
              </a:rPr>
              <a:t>-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1560" y="5013176"/>
            <a:ext cx="6624736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 err="1" smtClean="0">
                <a:solidFill>
                  <a:schemeClr val="bg1"/>
                </a:solidFill>
              </a:rPr>
              <a:t>-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3068960"/>
            <a:ext cx="6336704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68344" y="692696"/>
            <a:ext cx="1475656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الاهداف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2924944"/>
            <a:ext cx="1763688" cy="1368152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الصعوبات المنتظرة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7452320" y="5013176"/>
            <a:ext cx="1691680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السندات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9144000" cy="97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1440160"/>
                <a:gridCol w="5256584"/>
                <a:gridCol w="1475656"/>
              </a:tblGrid>
              <a:tr h="620688"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الزمن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69340"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pPr algn="ct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يقارنون الحل مع اجابتهم </a:t>
                      </a:r>
                    </a:p>
                    <a:p>
                      <a:pPr algn="r"/>
                      <a:r>
                        <a:rPr lang="ar-DZ" b="1" dirty="0" smtClean="0"/>
                        <a:t>يصححون اخطائهم</a:t>
                      </a:r>
                    </a:p>
                    <a:p>
                      <a:pPr algn="r"/>
                      <a:r>
                        <a:rPr lang="ar-DZ" b="1" dirty="0" smtClean="0"/>
                        <a:t>يكتبون الحل في كراس الدروس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DZ" dirty="0" smtClean="0"/>
                    </a:p>
                    <a:p>
                      <a:r>
                        <a:rPr lang="ar-DZ" sz="2000" b="1" dirty="0" smtClean="0"/>
                        <a:t>حل </a:t>
                      </a:r>
                      <a:r>
                        <a:rPr lang="ar-DZ" sz="2000" b="1" dirty="0" err="1" smtClean="0"/>
                        <a:t>الوضعية1</a:t>
                      </a:r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endParaRPr lang="ar-DZ" sz="2000" b="1" dirty="0" smtClean="0"/>
                    </a:p>
                    <a:p>
                      <a:r>
                        <a:rPr lang="ar-DZ" sz="2000" b="1" dirty="0" smtClean="0"/>
                        <a:t>حل وضعية 2 </a:t>
                      </a:r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ar-DZ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627784" y="0"/>
            <a:ext cx="3384376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شبكة التقويم وضعية 1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853440"/>
          <a:ext cx="889248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544616"/>
                <a:gridCol w="19797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المؤشرات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المعايير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الوجاهة</a:t>
                      </a:r>
                    </a:p>
                    <a:p>
                      <a:pPr algn="r"/>
                      <a:r>
                        <a:rPr lang="ar-DZ" sz="2000" b="1" dirty="0" smtClean="0"/>
                        <a:t>(الترجمة السليمة </a:t>
                      </a:r>
                    </a:p>
                    <a:p>
                      <a:pPr algn="r"/>
                      <a:r>
                        <a:rPr lang="ar-DZ" sz="2000" b="1" dirty="0" smtClean="0"/>
                        <a:t>للوضعية</a:t>
                      </a:r>
                      <a:r>
                        <a:rPr lang="ar-DZ" sz="2000" b="1" dirty="0" err="1" smtClean="0"/>
                        <a:t>)</a:t>
                      </a:r>
                      <a:r>
                        <a:rPr lang="ar-DZ" sz="2000" b="1" dirty="0" smtClean="0"/>
                        <a:t> </a:t>
                      </a:r>
                    </a:p>
                    <a:p>
                      <a:pPr algn="ctr"/>
                      <a:r>
                        <a:rPr lang="ar-DZ" sz="2000" b="1" baseline="0" dirty="0" smtClean="0"/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baseline="0" dirty="0" smtClean="0"/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b="1" baseline="0" dirty="0" smtClean="0"/>
                        <a:t>الاستعمال السليم </a:t>
                      </a:r>
                      <a:r>
                        <a:rPr lang="ar-DZ" sz="2000" b="1" baseline="0" dirty="0" err="1" smtClean="0"/>
                        <a:t>للادوات</a:t>
                      </a:r>
                      <a:r>
                        <a:rPr lang="ar-DZ" sz="2000" b="1" baseline="0" dirty="0" smtClean="0"/>
                        <a:t> </a:t>
                      </a:r>
                      <a:endParaRPr lang="fr-FR" sz="2000" b="1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-تسلسل</a:t>
                      </a:r>
                      <a:r>
                        <a:rPr lang="ar-DZ" sz="2000" b="1" baseline="0" dirty="0" smtClean="0"/>
                        <a:t> </a:t>
                      </a:r>
                      <a:r>
                        <a:rPr lang="ar-DZ" sz="2000" b="1" baseline="0" dirty="0" err="1" smtClean="0"/>
                        <a:t>الافكار </a:t>
                      </a:r>
                      <a:r>
                        <a:rPr lang="ar-DZ" sz="2000" b="1" baseline="0" dirty="0" smtClean="0"/>
                        <a:t>–انسجام العبارات-دقة الاجابة 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algn="r"/>
                      <a:r>
                        <a:rPr lang="ar-DZ" sz="2000" b="1" dirty="0" smtClean="0"/>
                        <a:t>الانسجام </a:t>
                      </a:r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افكار جديدة مبدعة-تنظيم </a:t>
                      </a:r>
                      <a:r>
                        <a:rPr lang="ar-DZ" sz="2000" b="1" dirty="0" err="1" smtClean="0"/>
                        <a:t>الفقرات </a:t>
                      </a:r>
                      <a:r>
                        <a:rPr lang="ar-DZ" sz="2000" b="1" dirty="0" smtClean="0"/>
                        <a:t>–نظافة الورقة    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التميز و الاتقان </a:t>
                      </a:r>
                    </a:p>
                    <a:p>
                      <a:pPr algn="r"/>
                      <a:endParaRPr lang="ar-DZ" sz="2000" b="1" dirty="0" smtClean="0"/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627784" y="0"/>
            <a:ext cx="3384376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شبكة التقويم وضعية 2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0" y="853440"/>
          <a:ext cx="8892480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5544616"/>
                <a:gridCol w="19797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المؤشرات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المعايير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الوجاهة</a:t>
                      </a:r>
                    </a:p>
                    <a:p>
                      <a:pPr algn="r"/>
                      <a:r>
                        <a:rPr lang="ar-DZ" sz="2000" b="1" dirty="0" smtClean="0"/>
                        <a:t>(الترجمة السليمة </a:t>
                      </a:r>
                    </a:p>
                    <a:p>
                      <a:pPr algn="r"/>
                      <a:r>
                        <a:rPr lang="ar-DZ" sz="2000" b="1" dirty="0" smtClean="0"/>
                        <a:t>للوضعية</a:t>
                      </a:r>
                      <a:r>
                        <a:rPr lang="ar-DZ" sz="2000" b="1" dirty="0" err="1" smtClean="0"/>
                        <a:t>)</a:t>
                      </a:r>
                      <a:r>
                        <a:rPr lang="ar-DZ" sz="2000" b="1" dirty="0" smtClean="0"/>
                        <a:t> </a:t>
                      </a:r>
                    </a:p>
                    <a:p>
                      <a:pPr algn="ctr"/>
                      <a:r>
                        <a:rPr lang="ar-DZ" sz="2000" b="1" baseline="0" dirty="0" smtClean="0"/>
                        <a:t>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baseline="0" dirty="0" smtClean="0"/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b="1" baseline="0" dirty="0" smtClean="0"/>
                        <a:t>الاستعمال السليم </a:t>
                      </a:r>
                      <a:r>
                        <a:rPr lang="ar-DZ" sz="2000" b="1" baseline="0" dirty="0" err="1" smtClean="0"/>
                        <a:t>للادوات</a:t>
                      </a:r>
                      <a:r>
                        <a:rPr lang="ar-DZ" sz="2000" b="1" baseline="0" dirty="0" smtClean="0"/>
                        <a:t> </a:t>
                      </a:r>
                      <a:endParaRPr lang="fr-FR" sz="2000" b="1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ar-DZ" sz="2000" dirty="0" smtClean="0"/>
                    </a:p>
                    <a:p>
                      <a:endParaRPr lang="fr-F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-تسلسل</a:t>
                      </a:r>
                      <a:r>
                        <a:rPr lang="ar-DZ" sz="2000" b="1" baseline="0" dirty="0" smtClean="0"/>
                        <a:t> </a:t>
                      </a:r>
                      <a:r>
                        <a:rPr lang="ar-DZ" sz="2000" b="1" baseline="0" dirty="0" err="1" smtClean="0"/>
                        <a:t>الافكار </a:t>
                      </a:r>
                      <a:r>
                        <a:rPr lang="ar-DZ" sz="2000" b="1" baseline="0" dirty="0" smtClean="0"/>
                        <a:t>–انسجام العبارات-دقة الاجابة 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ar-DZ" sz="2000" b="1" dirty="0" smtClean="0"/>
                    </a:p>
                    <a:p>
                      <a:pPr algn="r"/>
                      <a:r>
                        <a:rPr lang="ar-DZ" sz="2000" b="1" dirty="0" smtClean="0"/>
                        <a:t>الانسجام </a:t>
                      </a:r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افكار جديدة مبدعة-تنظيم </a:t>
                      </a:r>
                      <a:r>
                        <a:rPr lang="ar-DZ" sz="2000" b="1" dirty="0" err="1" smtClean="0"/>
                        <a:t>الفقرات </a:t>
                      </a:r>
                      <a:r>
                        <a:rPr lang="ar-DZ" sz="2000" b="1" dirty="0" smtClean="0"/>
                        <a:t>–نظافة الورقة    </a:t>
                      </a:r>
                      <a:endParaRPr lang="fr-FR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sz="2000" b="1" dirty="0" smtClean="0"/>
                        <a:t>التميز و الاتقان </a:t>
                      </a:r>
                    </a:p>
                    <a:p>
                      <a:pPr algn="r"/>
                      <a:endParaRPr lang="ar-DZ" sz="2000" b="1" dirty="0" smtClean="0"/>
                    </a:p>
                    <a:p>
                      <a:pPr algn="r"/>
                      <a:endParaRPr lang="fr-FR" sz="20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864096"/>
          </a:xfrm>
          <a:solidFill>
            <a:srgbClr val="92D050"/>
          </a:solidFill>
        </p:spPr>
        <p:txBody>
          <a:bodyPr/>
          <a:lstStyle/>
          <a:p>
            <a:r>
              <a:rPr lang="ar-DZ" dirty="0" smtClean="0"/>
              <a:t>سير الوضعية التعليمية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5472608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1397000"/>
          <a:ext cx="8784976" cy="552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944216"/>
                <a:gridCol w="4608512"/>
                <a:gridCol w="1296144"/>
              </a:tblGrid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الحجم الزمني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التلميذ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انشطة الاستاذ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المراحل 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5د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التمهيد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  حول </a:t>
                      </a:r>
                      <a:r>
                        <a:rPr lang="ar-DZ" b="1" dirty="0" err="1" smtClean="0"/>
                        <a:t>حجوم</a:t>
                      </a:r>
                      <a:r>
                        <a:rPr lang="ar-DZ" b="1" dirty="0" smtClean="0"/>
                        <a:t> الاجسام الصلبة المنتظمة</a:t>
                      </a:r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الوضعية الجزئية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15د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مفهوم الحجم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وحدات الحجم </a:t>
                      </a:r>
                      <a:br>
                        <a:rPr lang="ar-DZ" b="1" dirty="0" smtClean="0"/>
                      </a:br>
                      <a:r>
                        <a:rPr lang="ar-DZ" b="1" dirty="0" smtClean="0"/>
                        <a:t>تحويل الوحدات </a:t>
                      </a:r>
                      <a:br>
                        <a:rPr lang="ar-DZ" b="1" dirty="0" smtClean="0"/>
                      </a:br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20د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طريقة قياس </a:t>
                      </a:r>
                      <a:r>
                        <a:rPr lang="ar-DZ" b="1" dirty="0" err="1" smtClean="0"/>
                        <a:t>حجوم</a:t>
                      </a:r>
                      <a:r>
                        <a:rPr lang="ar-DZ" b="1" dirty="0" smtClean="0"/>
                        <a:t> منتظمة و تحديد العلاقات </a:t>
                      </a:r>
                      <a:r>
                        <a:rPr lang="ar-DZ" b="1" dirty="0" err="1" smtClean="0"/>
                        <a:t>الحسابية </a:t>
                      </a:r>
                      <a:r>
                        <a:rPr lang="ar-DZ" b="1" dirty="0" smtClean="0"/>
                        <a:t>(مكعب-متوازي مستطيلات-اسطوانة-كرة</a:t>
                      </a:r>
                      <a:r>
                        <a:rPr lang="ar-DZ" b="1" dirty="0" err="1" smtClean="0"/>
                        <a:t>)</a:t>
                      </a:r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النشاط التعلمي 2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66725">
                <a:tc>
                  <a:txBody>
                    <a:bodyPr/>
                    <a:lstStyle/>
                    <a:p>
                      <a:pPr algn="r"/>
                      <a:r>
                        <a:rPr lang="ar-DZ" b="1" dirty="0" err="1" smtClean="0"/>
                        <a:t>10د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b="1" dirty="0" smtClean="0"/>
                        <a:t>تقويم الموارد 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7" name="Ruban courbé vers le bas 6"/>
          <p:cNvSpPr/>
          <p:nvPr/>
        </p:nvSpPr>
        <p:spPr>
          <a:xfrm>
            <a:off x="395536" y="0"/>
            <a:ext cx="8568952" cy="1124744"/>
          </a:xfrm>
          <a:prstGeom prst="ellipse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وزارة التربية الوطنية</a:t>
            </a:r>
          </a:p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مديرية التربية لولاية البليدة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7127776" y="1124744"/>
            <a:ext cx="2016224" cy="720080"/>
          </a:xfrm>
          <a:prstGeom prst="downArrow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المادة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271792" y="1844824"/>
            <a:ext cx="1872208" cy="86409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علوم فيزيائية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avec flèche vers le bas 9"/>
          <p:cNvSpPr/>
          <p:nvPr/>
        </p:nvSpPr>
        <p:spPr>
          <a:xfrm>
            <a:off x="4644008" y="1124744"/>
            <a:ext cx="2016224" cy="72008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المستوى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788024" y="1844824"/>
            <a:ext cx="1872208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السنة الاولى متوسط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e bas 11"/>
          <p:cNvSpPr/>
          <p:nvPr/>
        </p:nvSpPr>
        <p:spPr>
          <a:xfrm>
            <a:off x="2483768" y="1124744"/>
            <a:ext cx="2016224" cy="72008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r>
              <a:rPr lang="ar-DZ" sz="2000" b="1" dirty="0" smtClean="0">
                <a:solidFill>
                  <a:schemeClr val="bg1"/>
                </a:solidFill>
              </a:rPr>
              <a:t>لميدان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483768" y="1844824"/>
            <a:ext cx="187220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الظواهر الكهربائية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avec flèche vers le bas 13"/>
          <p:cNvSpPr/>
          <p:nvPr/>
        </p:nvSpPr>
        <p:spPr>
          <a:xfrm>
            <a:off x="0" y="1052736"/>
            <a:ext cx="2016224" cy="7200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الوحدة 3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700808"/>
            <a:ext cx="1872208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الرموز النظامية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avec flèche vers le bas 15"/>
          <p:cNvSpPr/>
          <p:nvPr/>
        </p:nvSpPr>
        <p:spPr>
          <a:xfrm>
            <a:off x="2843808" y="3068960"/>
            <a:ext cx="2664296" cy="1152128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الكفاءة الختامية المستهدفة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7544" y="4293096"/>
            <a:ext cx="8208912" cy="20162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b="1" dirty="0" smtClean="0">
                <a:solidFill>
                  <a:schemeClr val="bg1"/>
                </a:solidFill>
              </a:rPr>
              <a:t>يحل مشكلات تتعلق بتركيب </a:t>
            </a:r>
            <a:r>
              <a:rPr lang="ar-DZ" sz="2400" b="1" dirty="0" err="1" smtClean="0">
                <a:solidFill>
                  <a:schemeClr val="bg1"/>
                </a:solidFill>
              </a:rPr>
              <a:t>الدارات</a:t>
            </a:r>
            <a:r>
              <a:rPr lang="ar-DZ" sz="2400" b="1" dirty="0" smtClean="0">
                <a:solidFill>
                  <a:schemeClr val="bg1"/>
                </a:solidFill>
              </a:rPr>
              <a:t> الكهربائية البسيطة محترما قواعد الأمن الكهربائي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179512" y="260648"/>
            <a:ext cx="7488832" cy="24482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611560" y="5013176"/>
            <a:ext cx="6624736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43608" y="3068960"/>
            <a:ext cx="6336704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68344" y="692696"/>
            <a:ext cx="1475656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الاهداف </a:t>
            </a:r>
            <a:r>
              <a:rPr lang="ar-DZ" sz="2400" b="1" dirty="0" err="1" smtClean="0">
                <a:solidFill>
                  <a:schemeClr val="bg1"/>
                </a:solidFill>
              </a:rPr>
              <a:t>التعلمية</a:t>
            </a:r>
            <a:r>
              <a:rPr lang="ar-DZ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7380312" y="2924944"/>
            <a:ext cx="1763688" cy="1368152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>
                <a:solidFill>
                  <a:schemeClr val="bg1"/>
                </a:solidFill>
              </a:rPr>
              <a:t>الصعوبات المنتظرة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7452320" y="5013176"/>
            <a:ext cx="1691680" cy="1368152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solidFill>
                  <a:schemeClr val="bg1"/>
                </a:solidFill>
              </a:rPr>
              <a:t>السندات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1155</TotalTime>
  <Words>1628</Words>
  <Application>Microsoft Office PowerPoint</Application>
  <PresentationFormat>Affichage à l'écran (4:3)</PresentationFormat>
  <Paragraphs>880</Paragraphs>
  <Slides>62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  <vt:lpstr>سير الوضعية التعليمية </vt:lpstr>
      <vt:lpstr>Diapositive 8</vt:lpstr>
      <vt:lpstr>Diapositive 9</vt:lpstr>
      <vt:lpstr>سير الوضعية التعليمية </vt:lpstr>
      <vt:lpstr>Diapositive 11</vt:lpstr>
      <vt:lpstr>Diapositive 12</vt:lpstr>
      <vt:lpstr>سير الوضعية التعليمية </vt:lpstr>
      <vt:lpstr>Diapositive 14</vt:lpstr>
      <vt:lpstr>Diapositive 15</vt:lpstr>
      <vt:lpstr>سير الوضعية التعليمية </vt:lpstr>
      <vt:lpstr>Diapositive 17</vt:lpstr>
      <vt:lpstr>Diapositive 18</vt:lpstr>
      <vt:lpstr>سير الوضعية التعليمية </vt:lpstr>
      <vt:lpstr>Diapositive 20</vt:lpstr>
      <vt:lpstr>Diapositive 21</vt:lpstr>
      <vt:lpstr>سير الوضعية التعليمية </vt:lpstr>
      <vt:lpstr>Diapositive 23</vt:lpstr>
      <vt:lpstr>Diapositive 24</vt:lpstr>
      <vt:lpstr>حل وضعية تعلم الادماج </vt:lpstr>
      <vt:lpstr>Diapositive 26</vt:lpstr>
      <vt:lpstr>Diapositive 27</vt:lpstr>
      <vt:lpstr>تقديم مشروع تكنولوجي  مراقبة مستوى الماء في الخزان </vt:lpstr>
      <vt:lpstr>Diapositive 29</vt:lpstr>
      <vt:lpstr>Diapositive 30</vt:lpstr>
      <vt:lpstr>سير الوضعية التعليمية </vt:lpstr>
      <vt:lpstr>Diapositive 32</vt:lpstr>
      <vt:lpstr>Diapositive 33</vt:lpstr>
      <vt:lpstr>سير الوضعية التعليمية 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الجمهورية الجزائرية الديمقراطية الشعبية  وزارة التربية الوظنية   </dc:title>
  <dc:creator>HMI</dc:creator>
  <cp:lastModifiedBy>HMI</cp:lastModifiedBy>
  <cp:revision>730</cp:revision>
  <dcterms:created xsi:type="dcterms:W3CDTF">2016-05-13T17:44:12Z</dcterms:created>
  <dcterms:modified xsi:type="dcterms:W3CDTF">2016-12-10T20:26:26Z</dcterms:modified>
</cp:coreProperties>
</file>