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459" r:id="rId2"/>
    <p:sldId id="382" r:id="rId3"/>
    <p:sldId id="383" r:id="rId4"/>
    <p:sldId id="385" r:id="rId5"/>
    <p:sldId id="414" r:id="rId6"/>
    <p:sldId id="388" r:id="rId7"/>
    <p:sldId id="389" r:id="rId8"/>
    <p:sldId id="390" r:id="rId9"/>
    <p:sldId id="391" r:id="rId10"/>
    <p:sldId id="392" r:id="rId11"/>
    <p:sldId id="268" r:id="rId12"/>
    <p:sldId id="269" r:id="rId13"/>
    <p:sldId id="270" r:id="rId14"/>
    <p:sldId id="415" r:id="rId15"/>
    <p:sldId id="411" r:id="rId16"/>
    <p:sldId id="273" r:id="rId17"/>
    <p:sldId id="274" r:id="rId18"/>
    <p:sldId id="416" r:id="rId19"/>
    <p:sldId id="413" r:id="rId20"/>
    <p:sldId id="277" r:id="rId21"/>
    <p:sldId id="278" r:id="rId22"/>
    <p:sldId id="417" r:id="rId23"/>
    <p:sldId id="418" r:id="rId24"/>
    <p:sldId id="281" r:id="rId25"/>
    <p:sldId id="282" r:id="rId26"/>
    <p:sldId id="419" r:id="rId27"/>
    <p:sldId id="420" r:id="rId28"/>
    <p:sldId id="285" r:id="rId29"/>
    <p:sldId id="286" r:id="rId30"/>
    <p:sldId id="287" r:id="rId31"/>
    <p:sldId id="288" r:id="rId32"/>
    <p:sldId id="421" r:id="rId33"/>
    <p:sldId id="291" r:id="rId34"/>
    <p:sldId id="395" r:id="rId35"/>
    <p:sldId id="396" r:id="rId36"/>
    <p:sldId id="298" r:id="rId37"/>
    <p:sldId id="422" r:id="rId38"/>
    <p:sldId id="299" r:id="rId39"/>
    <p:sldId id="300" r:id="rId40"/>
    <p:sldId id="423" r:id="rId41"/>
    <p:sldId id="424" r:id="rId42"/>
    <p:sldId id="305" r:id="rId43"/>
    <p:sldId id="306" r:id="rId44"/>
    <p:sldId id="425" r:id="rId45"/>
    <p:sldId id="426" r:id="rId46"/>
    <p:sldId id="310" r:id="rId47"/>
    <p:sldId id="311" r:id="rId48"/>
    <p:sldId id="427" r:id="rId49"/>
    <p:sldId id="428" r:id="rId50"/>
    <p:sldId id="314" r:id="rId51"/>
    <p:sldId id="315" r:id="rId52"/>
    <p:sldId id="429" r:id="rId53"/>
    <p:sldId id="430" r:id="rId54"/>
    <p:sldId id="318" r:id="rId55"/>
    <p:sldId id="319" r:id="rId56"/>
    <p:sldId id="431" r:id="rId57"/>
    <p:sldId id="432" r:id="rId58"/>
    <p:sldId id="322" r:id="rId59"/>
    <p:sldId id="323" r:id="rId60"/>
    <p:sldId id="433" r:id="rId61"/>
    <p:sldId id="434" r:id="rId62"/>
    <p:sldId id="326" r:id="rId63"/>
    <p:sldId id="327" r:id="rId64"/>
    <p:sldId id="435" r:id="rId65"/>
    <p:sldId id="436" r:id="rId66"/>
    <p:sldId id="330" r:id="rId67"/>
    <p:sldId id="331" r:id="rId68"/>
    <p:sldId id="440" r:id="rId69"/>
    <p:sldId id="398" r:id="rId70"/>
    <p:sldId id="399" r:id="rId71"/>
    <p:sldId id="400" r:id="rId72"/>
    <p:sldId id="401" r:id="rId73"/>
    <p:sldId id="338" r:id="rId74"/>
    <p:sldId id="437" r:id="rId75"/>
    <p:sldId id="340" r:id="rId76"/>
    <p:sldId id="341" r:id="rId77"/>
    <p:sldId id="342" r:id="rId78"/>
    <p:sldId id="438" r:id="rId79"/>
    <p:sldId id="439" r:id="rId80"/>
    <p:sldId id="345" r:id="rId81"/>
    <p:sldId id="346" r:id="rId82"/>
    <p:sldId id="441" r:id="rId83"/>
    <p:sldId id="442" r:id="rId84"/>
    <p:sldId id="349" r:id="rId85"/>
    <p:sldId id="350" r:id="rId86"/>
    <p:sldId id="443" r:id="rId87"/>
    <p:sldId id="403" r:id="rId88"/>
    <p:sldId id="405" r:id="rId89"/>
    <p:sldId id="406" r:id="rId90"/>
    <p:sldId id="356" r:id="rId91"/>
    <p:sldId id="444" r:id="rId92"/>
    <p:sldId id="445" r:id="rId93"/>
    <p:sldId id="446" r:id="rId94"/>
    <p:sldId id="362" r:id="rId95"/>
    <p:sldId id="363" r:id="rId96"/>
    <p:sldId id="364" r:id="rId97"/>
    <p:sldId id="450" r:id="rId98"/>
    <p:sldId id="447" r:id="rId99"/>
    <p:sldId id="407" r:id="rId100"/>
    <p:sldId id="408" r:id="rId101"/>
    <p:sldId id="451" r:id="rId102"/>
    <p:sldId id="452" r:id="rId103"/>
    <p:sldId id="370" r:id="rId104"/>
    <p:sldId id="448" r:id="rId105"/>
    <p:sldId id="373" r:id="rId106"/>
    <p:sldId id="453" r:id="rId107"/>
    <p:sldId id="454" r:id="rId108"/>
    <p:sldId id="455" r:id="rId109"/>
    <p:sldId id="449" r:id="rId110"/>
    <p:sldId id="377" r:id="rId111"/>
    <p:sldId id="376" r:id="rId112"/>
    <p:sldId id="409" r:id="rId113"/>
    <p:sldId id="378" r:id="rId114"/>
    <p:sldId id="379" r:id="rId115"/>
    <p:sldId id="380" r:id="rId116"/>
    <p:sldId id="456" r:id="rId117"/>
    <p:sldId id="457" r:id="rId118"/>
    <p:sldId id="458" r:id="rId1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BE12"/>
    <a:srgbClr val="1EB22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06" autoAdjust="0"/>
  </p:normalViewPr>
  <p:slideViewPr>
    <p:cSldViewPr>
      <p:cViewPr varScale="1">
        <p:scale>
          <a:sx n="76" d="100"/>
          <a:sy n="76"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F87FE-0F3E-4A04-A23C-3D4654F67010}" type="datetimeFigureOut">
              <a:rPr lang="fr-FR" smtClean="0"/>
              <a:pPr/>
              <a:t>10/12/2016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83891-557C-4A99-A13D-8B03C753E80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583891-557C-4A99-A13D-8B03C753E80C}" type="slidenum">
              <a:rPr lang="fr-FR" smtClean="0"/>
              <a:pPr/>
              <a:t>87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583891-557C-4A99-A13D-8B03C753E80C}" type="slidenum">
              <a:rPr lang="fr-FR" smtClean="0"/>
              <a:pPr/>
              <a:t>100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F2BD9E52-BD52-4042-A962-B17B31F5D615}"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F2BD9E52-BD52-4042-A962-B17B31F5D61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F4FDA02-104D-40C7-AFB1-F62EE64A57A7}" type="datetimeFigureOut">
              <a:rPr lang="fr-FR" smtClean="0"/>
              <a:pPr/>
              <a:t>10/12/2016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BD9E52-BD52-4042-A962-B17B31F5D61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F4FDA02-104D-40C7-AFB1-F62EE64A57A7}" type="datetimeFigureOut">
              <a:rPr lang="fr-FR" smtClean="0"/>
              <a:pPr/>
              <a:t>10/12/2016</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BD9E52-BD52-4042-A962-B17B31F5D61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vb.3dlat.com/" TargetMode="Externa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9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dlat.net_11_16_f3f0_5d482b7f4d78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à coins arrondis 2"/>
          <p:cNvSpPr/>
          <p:nvPr/>
        </p:nvSpPr>
        <p:spPr>
          <a:xfrm>
            <a:off x="2195736" y="1484784"/>
            <a:ext cx="468052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مديرية التربية لولاية البليدة </a:t>
            </a:r>
            <a:endParaRPr lang="fr-FR" sz="2800" b="1" dirty="0">
              <a:solidFill>
                <a:schemeClr val="bg1"/>
              </a:solidFill>
            </a:endParaRPr>
          </a:p>
        </p:txBody>
      </p:sp>
      <p:sp>
        <p:nvSpPr>
          <p:cNvPr id="4" name="Rectangle à coins arrondis 3"/>
          <p:cNvSpPr/>
          <p:nvPr/>
        </p:nvSpPr>
        <p:spPr>
          <a:xfrm>
            <a:off x="395536" y="2420888"/>
            <a:ext cx="8568952" cy="4437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chemeClr val="bg1"/>
                </a:solidFill>
              </a:rPr>
              <a:t>بطاقات  </a:t>
            </a:r>
            <a:r>
              <a:rPr lang="ar-DZ" sz="3600" b="1" dirty="0" err="1" smtClean="0">
                <a:solidFill>
                  <a:schemeClr val="bg1"/>
                </a:solidFill>
              </a:rPr>
              <a:t>التعلمات</a:t>
            </a:r>
            <a:r>
              <a:rPr lang="ar-DZ" sz="3600" b="1" dirty="0" smtClean="0">
                <a:solidFill>
                  <a:schemeClr val="bg1"/>
                </a:solidFill>
              </a:rPr>
              <a:t> للسنة الاولى متوسط </a:t>
            </a:r>
            <a:endParaRPr lang="fr-FR" sz="3600" b="1" dirty="0" smtClean="0">
              <a:solidFill>
                <a:schemeClr val="bg1"/>
              </a:solidFill>
            </a:endParaRPr>
          </a:p>
          <a:p>
            <a:pPr algn="ctr"/>
            <a:r>
              <a:rPr lang="ar-DZ" sz="3600" b="1" dirty="0" smtClean="0">
                <a:solidFill>
                  <a:schemeClr val="bg1"/>
                </a:solidFill>
              </a:rPr>
              <a:t>ميدان المادة وتحولاتها  </a:t>
            </a:r>
            <a:endParaRPr lang="ar-DZ" sz="3200" b="1" dirty="0" smtClean="0">
              <a:solidFill>
                <a:schemeClr val="bg1"/>
              </a:solidFill>
            </a:endParaRPr>
          </a:p>
          <a:p>
            <a:pPr algn="ctr"/>
            <a:r>
              <a:rPr lang="ar-DZ" sz="3600" b="1" dirty="0" smtClean="0">
                <a:solidFill>
                  <a:schemeClr val="bg1"/>
                </a:solidFill>
              </a:rPr>
              <a:t>المقاطعة </a:t>
            </a:r>
            <a:r>
              <a:rPr lang="ar-DZ" sz="3600" b="1" dirty="0" err="1" smtClean="0">
                <a:solidFill>
                  <a:schemeClr val="bg1"/>
                </a:solidFill>
              </a:rPr>
              <a:t>الشرقية2</a:t>
            </a:r>
            <a:endParaRPr lang="ar-DZ" sz="3600" b="1" dirty="0" smtClean="0">
              <a:solidFill>
                <a:schemeClr val="bg1"/>
              </a:solidFill>
            </a:endParaRPr>
          </a:p>
          <a:p>
            <a:pPr algn="ctr"/>
            <a:r>
              <a:rPr lang="ar-DZ" sz="3600" b="1" dirty="0" smtClean="0">
                <a:solidFill>
                  <a:schemeClr val="bg1"/>
                </a:solidFill>
              </a:rPr>
              <a:t>مفتش العلوم الفيزيائية </a:t>
            </a:r>
          </a:p>
          <a:p>
            <a:pPr algn="ctr"/>
            <a:r>
              <a:rPr lang="ar-DZ" sz="3600" b="1" dirty="0" smtClean="0">
                <a:solidFill>
                  <a:schemeClr val="bg1"/>
                </a:solidFill>
              </a:rPr>
              <a:t>اعداد الاستاذ بوديسة عبد القادر </a:t>
            </a:r>
          </a:p>
          <a:p>
            <a:pPr algn="ctr"/>
            <a:r>
              <a:rPr lang="ar-DZ" sz="3600" b="1" dirty="0" err="1" smtClean="0">
                <a:solidFill>
                  <a:schemeClr val="bg1"/>
                </a:solidFill>
              </a:rPr>
              <a:t>موزاية</a:t>
            </a:r>
            <a:r>
              <a:rPr lang="ar-DZ" sz="3600" b="1" dirty="0" smtClean="0">
                <a:solidFill>
                  <a:schemeClr val="bg1"/>
                </a:solidFill>
              </a:rPr>
              <a:t> </a:t>
            </a:r>
            <a:r>
              <a:rPr lang="ar-DZ" sz="3600" b="1" dirty="0" err="1" smtClean="0">
                <a:solidFill>
                  <a:schemeClr val="bg1"/>
                </a:solidFill>
              </a:rPr>
              <a:t>ماي</a:t>
            </a:r>
            <a:r>
              <a:rPr lang="ar-DZ" sz="3600" b="1" dirty="0" smtClean="0">
                <a:solidFill>
                  <a:schemeClr val="bg1"/>
                </a:solidFill>
              </a:rPr>
              <a:t>  2016</a:t>
            </a:r>
            <a:endParaRPr lang="fr-FR" sz="3600" b="1" dirty="0">
              <a:solidFill>
                <a:schemeClr val="bg1"/>
              </a:solidFill>
            </a:endParaRPr>
          </a:p>
        </p:txBody>
      </p:sp>
      <p:sp>
        <p:nvSpPr>
          <p:cNvPr id="5" name="Rectangle à coins arrondis 4"/>
          <p:cNvSpPr/>
          <p:nvPr/>
        </p:nvSpPr>
        <p:spPr>
          <a:xfrm>
            <a:off x="1835696" y="0"/>
            <a:ext cx="5400600" cy="1512168"/>
          </a:xfrm>
          <a:prstGeom prst="roundRect">
            <a:avLst/>
          </a:prstGeom>
          <a:solidFill>
            <a:srgbClr val="1AD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الجمهورية الجزائرية الديمقراطية الشعبية </a:t>
            </a:r>
          </a:p>
          <a:p>
            <a:pPr algn="ctr"/>
            <a:r>
              <a:rPr lang="ar-DZ" sz="2800" b="1" dirty="0" smtClean="0">
                <a:solidFill>
                  <a:schemeClr val="bg1"/>
                </a:solidFill>
              </a:rPr>
              <a:t>وزارة التربية الوطنية </a:t>
            </a:r>
            <a:endParaRPr lang="fr-FR" sz="2800" b="1" dirty="0">
              <a:solidFill>
                <a:schemeClr val="bg1"/>
              </a:solidFill>
            </a:endParaRPr>
          </a:p>
        </p:txBody>
      </p:sp>
      <p:pic>
        <p:nvPicPr>
          <p:cNvPr id="6" name="Image 5" descr="image.gif"/>
          <p:cNvPicPr>
            <a:picLocks noChangeAspect="1"/>
          </p:cNvPicPr>
          <p:nvPr/>
        </p:nvPicPr>
        <p:blipFill>
          <a:blip r:embed="rId3" cstate="print"/>
          <a:stretch>
            <a:fillRect/>
          </a:stretch>
        </p:blipFill>
        <p:spPr>
          <a:xfrm>
            <a:off x="179512" y="260648"/>
            <a:ext cx="2056234" cy="1728192"/>
          </a:xfrm>
          <a:prstGeom prst="rect">
            <a:avLst/>
          </a:prstGeom>
        </p:spPr>
      </p:pic>
      <p:pic>
        <p:nvPicPr>
          <p:cNvPr id="7" name="Image 6" descr="image.gif"/>
          <p:cNvPicPr>
            <a:picLocks noChangeAspect="1"/>
          </p:cNvPicPr>
          <p:nvPr/>
        </p:nvPicPr>
        <p:blipFill>
          <a:blip r:embed="rId3" cstate="print"/>
          <a:stretch>
            <a:fillRect/>
          </a:stretch>
        </p:blipFill>
        <p:spPr>
          <a:xfrm>
            <a:off x="7087766" y="0"/>
            <a:ext cx="2056234" cy="1728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s-ecran-bahamas-13-768x576.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7" name="Tableau 6"/>
          <p:cNvGraphicFramePr>
            <a:graphicFrameLocks noGrp="1"/>
          </p:cNvGraphicFramePr>
          <p:nvPr/>
        </p:nvGraphicFramePr>
        <p:xfrm>
          <a:off x="251520" y="116632"/>
          <a:ext cx="8784976" cy="7486913"/>
        </p:xfrm>
        <a:graphic>
          <a:graphicData uri="http://schemas.openxmlformats.org/drawingml/2006/table">
            <a:tbl>
              <a:tblPr firstRow="1" bandRow="1">
                <a:tableStyleId>{5C22544A-7EE6-4342-B048-85BDC9FD1C3A}</a:tableStyleId>
              </a:tblPr>
              <a:tblGrid>
                <a:gridCol w="792088"/>
                <a:gridCol w="2304256"/>
                <a:gridCol w="4680520"/>
                <a:gridCol w="1008112"/>
              </a:tblGrid>
              <a:tr h="5400600">
                <a:tc>
                  <a:txBody>
                    <a:bodyPr/>
                    <a:lstStyle/>
                    <a:p>
                      <a:pPr algn="r"/>
                      <a:r>
                        <a:rPr lang="ar-DZ" dirty="0" err="1" smtClean="0">
                          <a:solidFill>
                            <a:schemeClr val="bg1"/>
                          </a:solidFill>
                        </a:rPr>
                        <a:t>10د</a:t>
                      </a:r>
                      <a:endParaRPr lang="fr-FR" dirty="0">
                        <a:solidFill>
                          <a:schemeClr val="bg1"/>
                        </a:solidFill>
                      </a:endParaRPr>
                    </a:p>
                  </a:txBody>
                  <a:tcPr>
                    <a:solidFill>
                      <a:srgbClr val="92D050"/>
                    </a:solidFill>
                  </a:tcPr>
                </a:tc>
                <a:tc>
                  <a:txBody>
                    <a:bodyPr/>
                    <a:lstStyle/>
                    <a:p>
                      <a:pPr algn="r"/>
                      <a:r>
                        <a:rPr lang="ar-DZ" b="1" dirty="0" smtClean="0">
                          <a:solidFill>
                            <a:schemeClr val="bg1"/>
                          </a:solidFill>
                        </a:rPr>
                        <a:t>-يقومون بتعيين درجة حرارة كل سائل بواسطة </a:t>
                      </a:r>
                      <a:r>
                        <a:rPr lang="ar-DZ" b="1" dirty="0" err="1" smtClean="0">
                          <a:solidFill>
                            <a:schemeClr val="bg1"/>
                          </a:solidFill>
                        </a:rPr>
                        <a:t>المحرار</a:t>
                      </a:r>
                      <a:r>
                        <a:rPr lang="ar-DZ" b="1" dirty="0" smtClean="0">
                          <a:solidFill>
                            <a:schemeClr val="bg1"/>
                          </a:solidFill>
                        </a:rPr>
                        <a:t> </a:t>
                      </a:r>
                      <a:br>
                        <a:rPr lang="ar-DZ" b="1" dirty="0" smtClean="0">
                          <a:solidFill>
                            <a:schemeClr val="bg1"/>
                          </a:solidFill>
                        </a:rPr>
                      </a:br>
                      <a:r>
                        <a:rPr lang="ar-DZ" b="1" dirty="0" smtClean="0">
                          <a:solidFill>
                            <a:schemeClr val="bg1"/>
                          </a:solidFill>
                        </a:rPr>
                        <a:t>-يسجلون النتائج في كراس </a:t>
                      </a:r>
                      <a:r>
                        <a:rPr lang="ar-DZ" b="1" dirty="0" err="1" smtClean="0">
                          <a:solidFill>
                            <a:schemeClr val="bg1"/>
                          </a:solidFill>
                        </a:rPr>
                        <a:t>النشاطات </a:t>
                      </a:r>
                      <a:br>
                        <a:rPr lang="ar-DZ" b="1" dirty="0" err="1" smtClean="0">
                          <a:solidFill>
                            <a:schemeClr val="bg1"/>
                          </a:solidFill>
                        </a:rPr>
                      </a:br>
                      <a:r>
                        <a:rPr lang="ar-DZ" b="1" dirty="0" smtClean="0">
                          <a:solidFill>
                            <a:schemeClr val="bg1"/>
                          </a:solidFill>
                        </a:rPr>
                        <a:t>-المقارنة بين درجات الحرارة و تحديد الماء الساخن و الماء البارد والماء الدافئ</a:t>
                      </a:r>
                      <a:endParaRPr lang="fr-FR" dirty="0">
                        <a:solidFill>
                          <a:schemeClr val="bg1"/>
                        </a:solidFill>
                      </a:endParaRPr>
                    </a:p>
                  </a:txBody>
                  <a:tcPr>
                    <a:solidFill>
                      <a:srgbClr val="00B0F0"/>
                    </a:solidFill>
                  </a:tcPr>
                </a:tc>
                <a:tc>
                  <a:txBody>
                    <a:bodyPr/>
                    <a:lstStyle/>
                    <a:p>
                      <a:pPr algn="r"/>
                      <a:r>
                        <a:rPr lang="ar-DZ" b="1" dirty="0" smtClean="0">
                          <a:solidFill>
                            <a:schemeClr val="bg1"/>
                          </a:solidFill>
                        </a:rPr>
                        <a:t>النشاط التجريبي الثالث  </a:t>
                      </a:r>
                      <a:br>
                        <a:rPr lang="ar-DZ" b="1" dirty="0" smtClean="0">
                          <a:solidFill>
                            <a:schemeClr val="bg1"/>
                          </a:solidFill>
                        </a:rPr>
                      </a:br>
                      <a:endParaRPr lang="ar-DZ" b="1" dirty="0" smtClean="0">
                        <a:solidFill>
                          <a:schemeClr val="bg1"/>
                        </a:solidFill>
                      </a:endParaRPr>
                    </a:p>
                    <a:p>
                      <a:pPr algn="r"/>
                      <a:endParaRPr lang="ar-DZ" b="1" dirty="0" smtClean="0">
                        <a:solidFill>
                          <a:schemeClr val="bg1"/>
                        </a:solidFill>
                      </a:endParaRPr>
                    </a:p>
                    <a:p>
                      <a:pPr algn="r"/>
                      <a:endParaRPr lang="ar-DZ" b="1" dirty="0" smtClean="0">
                        <a:solidFill>
                          <a:schemeClr val="bg1"/>
                        </a:solidFill>
                      </a:endParaRPr>
                    </a:p>
                    <a:p>
                      <a:pPr algn="r"/>
                      <a:endParaRPr lang="ar-DZ" b="1" dirty="0" smtClean="0">
                        <a:solidFill>
                          <a:schemeClr val="bg1"/>
                        </a:solidFill>
                      </a:endParaRPr>
                    </a:p>
                    <a:p>
                      <a:pPr algn="r"/>
                      <a:endParaRPr lang="ar-DZ" b="1" dirty="0" smtClean="0">
                        <a:solidFill>
                          <a:schemeClr val="bg1"/>
                        </a:solidFill>
                      </a:endParaRPr>
                    </a:p>
                    <a:p>
                      <a:pPr algn="r"/>
                      <a:endParaRPr lang="ar-DZ" b="1" dirty="0" smtClean="0">
                        <a:solidFill>
                          <a:schemeClr val="bg1"/>
                        </a:solidFill>
                      </a:endParaRPr>
                    </a:p>
                    <a:p>
                      <a:pPr algn="r"/>
                      <a:r>
                        <a:rPr lang="ar-DZ" b="1" dirty="0" smtClean="0">
                          <a:solidFill>
                            <a:schemeClr val="bg1"/>
                          </a:solidFill>
                        </a:rPr>
                        <a:t>تعيين درجة حرارة </a:t>
                      </a:r>
                      <a:r>
                        <a:rPr lang="ar-DZ" b="1" dirty="0" err="1" smtClean="0">
                          <a:solidFill>
                            <a:schemeClr val="bg1"/>
                          </a:solidFill>
                        </a:rPr>
                        <a:t>السوائل </a:t>
                      </a:r>
                      <a:br>
                        <a:rPr lang="ar-DZ" b="1" dirty="0" err="1" smtClean="0">
                          <a:solidFill>
                            <a:schemeClr val="bg1"/>
                          </a:solidFill>
                        </a:rPr>
                      </a:br>
                      <a:r>
                        <a:rPr lang="ar-DZ" b="1" dirty="0" smtClean="0">
                          <a:solidFill>
                            <a:schemeClr val="bg1"/>
                          </a:solidFill>
                        </a:rPr>
                        <a:t>*التجريب </a:t>
                      </a:r>
                      <a:br>
                        <a:rPr lang="ar-DZ" b="1" dirty="0" smtClean="0">
                          <a:solidFill>
                            <a:schemeClr val="bg1"/>
                          </a:solidFill>
                        </a:rPr>
                      </a:br>
                      <a:r>
                        <a:rPr lang="ar-DZ" b="1" dirty="0" err="1" smtClean="0">
                          <a:solidFill>
                            <a:schemeClr val="bg1"/>
                          </a:solidFill>
                        </a:rPr>
                        <a:t>الوسائل </a:t>
                      </a:r>
                      <a:br>
                        <a:rPr lang="ar-DZ" b="1" dirty="0" err="1" smtClean="0">
                          <a:solidFill>
                            <a:schemeClr val="bg1"/>
                          </a:solidFill>
                        </a:rPr>
                      </a:br>
                      <a:r>
                        <a:rPr lang="ar-DZ" b="1" dirty="0" smtClean="0">
                          <a:solidFill>
                            <a:schemeClr val="bg1"/>
                          </a:solidFill>
                        </a:rPr>
                        <a:t>-</a:t>
                      </a:r>
                      <a:r>
                        <a:rPr lang="ar-DZ" b="1" dirty="0" err="1" smtClean="0">
                          <a:solidFill>
                            <a:schemeClr val="bg1"/>
                          </a:solidFill>
                        </a:rPr>
                        <a:t>محرارمئوي</a:t>
                      </a:r>
                      <a:r>
                        <a:rPr lang="ar-DZ" b="1" dirty="0" smtClean="0">
                          <a:solidFill>
                            <a:schemeClr val="bg1"/>
                          </a:solidFill>
                        </a:rPr>
                        <a:t> </a:t>
                      </a:r>
                      <a:br>
                        <a:rPr lang="ar-DZ" b="1" dirty="0" smtClean="0">
                          <a:solidFill>
                            <a:schemeClr val="bg1"/>
                          </a:solidFill>
                        </a:rPr>
                      </a:br>
                      <a:r>
                        <a:rPr lang="ar-DZ" b="1" dirty="0" smtClean="0">
                          <a:solidFill>
                            <a:schemeClr val="bg1"/>
                          </a:solidFill>
                        </a:rPr>
                        <a:t>-</a:t>
                      </a:r>
                      <a:r>
                        <a:rPr lang="ar-DZ" b="1" dirty="0" err="1" smtClean="0">
                          <a:solidFill>
                            <a:schemeClr val="bg1"/>
                          </a:solidFill>
                        </a:rPr>
                        <a:t>محرار</a:t>
                      </a:r>
                      <a:r>
                        <a:rPr lang="ar-DZ" b="1" dirty="0" smtClean="0">
                          <a:solidFill>
                            <a:schemeClr val="bg1"/>
                          </a:solidFill>
                        </a:rPr>
                        <a:t> </a:t>
                      </a:r>
                      <a:r>
                        <a:rPr lang="ar-DZ" b="1" dirty="0" err="1" smtClean="0">
                          <a:solidFill>
                            <a:schemeClr val="bg1"/>
                          </a:solidFill>
                        </a:rPr>
                        <a:t>طبي </a:t>
                      </a:r>
                      <a:br>
                        <a:rPr lang="ar-DZ" b="1" dirty="0" err="1" smtClean="0">
                          <a:solidFill>
                            <a:schemeClr val="bg1"/>
                          </a:solidFill>
                        </a:rPr>
                      </a:br>
                      <a:r>
                        <a:rPr lang="ar-DZ" b="1" dirty="0" smtClean="0">
                          <a:solidFill>
                            <a:schemeClr val="bg1"/>
                          </a:solidFill>
                        </a:rPr>
                        <a:t>*تسجيل </a:t>
                      </a:r>
                      <a:r>
                        <a:rPr lang="ar-DZ" b="1" dirty="0" err="1" smtClean="0">
                          <a:solidFill>
                            <a:schemeClr val="bg1"/>
                          </a:solidFill>
                        </a:rPr>
                        <a:t>النتائج </a:t>
                      </a:r>
                      <a:br>
                        <a:rPr lang="ar-DZ" b="1" dirty="0" err="1" smtClean="0">
                          <a:solidFill>
                            <a:schemeClr val="bg1"/>
                          </a:solidFill>
                        </a:rPr>
                      </a:br>
                      <a:r>
                        <a:rPr lang="ar-DZ" b="1" dirty="0" smtClean="0">
                          <a:solidFill>
                            <a:schemeClr val="bg1"/>
                          </a:solidFill>
                        </a:rPr>
                        <a:t>*المقارنة بين درجات </a:t>
                      </a:r>
                      <a:r>
                        <a:rPr lang="ar-DZ" b="1" dirty="0" err="1" smtClean="0">
                          <a:solidFill>
                            <a:schemeClr val="bg1"/>
                          </a:solidFill>
                        </a:rPr>
                        <a:t>الحرارة </a:t>
                      </a:r>
                      <a:br>
                        <a:rPr lang="ar-DZ" b="1" dirty="0" err="1" smtClean="0">
                          <a:solidFill>
                            <a:schemeClr val="bg1"/>
                          </a:solidFill>
                        </a:rPr>
                      </a:br>
                      <a:r>
                        <a:rPr lang="ar-DZ" b="1" dirty="0" smtClean="0">
                          <a:solidFill>
                            <a:schemeClr val="bg1"/>
                          </a:solidFill>
                        </a:rPr>
                        <a:t>*ارساء الموارد </a:t>
                      </a:r>
                      <a:br>
                        <a:rPr lang="ar-DZ" b="1" dirty="0" smtClean="0">
                          <a:solidFill>
                            <a:schemeClr val="bg1"/>
                          </a:solidFill>
                        </a:rPr>
                      </a:br>
                      <a:r>
                        <a:rPr lang="ar-DZ" b="1" dirty="0" smtClean="0">
                          <a:solidFill>
                            <a:schemeClr val="bg1"/>
                          </a:solidFill>
                        </a:rPr>
                        <a:t>لتعيين درجة حرارة اي جسم نستعمل جهاز خاص يسمى </a:t>
                      </a:r>
                      <a:r>
                        <a:rPr lang="ar-DZ" b="1" dirty="0" err="1" smtClean="0">
                          <a:solidFill>
                            <a:schemeClr val="bg1"/>
                          </a:solidFill>
                        </a:rPr>
                        <a:t>المحرار</a:t>
                      </a:r>
                      <a:r>
                        <a:rPr lang="ar-DZ" b="1" dirty="0" smtClean="0">
                          <a:solidFill>
                            <a:schemeClr val="bg1"/>
                          </a:solidFill>
                        </a:rPr>
                        <a:t> ويكون بوحدة خاصة تسمى درجة الحرارة المئوية </a:t>
                      </a:r>
                      <a:r>
                        <a:rPr lang="ar-DZ" b="1" dirty="0" err="1" smtClean="0">
                          <a:solidFill>
                            <a:schemeClr val="bg1"/>
                          </a:solidFill>
                        </a:rPr>
                        <a:t>ورمزها (</a:t>
                      </a:r>
                      <a:r>
                        <a:rPr lang="fr-FR" b="1" dirty="0" smtClean="0">
                          <a:solidFill>
                            <a:schemeClr val="bg1"/>
                          </a:solidFill>
                        </a:rPr>
                        <a:t>c)</a:t>
                      </a:r>
                      <a:br>
                        <a:rPr lang="fr-FR" b="1" dirty="0" smtClean="0">
                          <a:solidFill>
                            <a:schemeClr val="bg1"/>
                          </a:solidFill>
                        </a:rPr>
                      </a:br>
                      <a:r>
                        <a:rPr lang="fr-FR" b="1" dirty="0" smtClean="0">
                          <a:solidFill>
                            <a:schemeClr val="bg1"/>
                          </a:solidFill>
                        </a:rPr>
                        <a:t>-</a:t>
                      </a:r>
                      <a:r>
                        <a:rPr lang="ar-DZ" b="1" dirty="0" smtClean="0">
                          <a:solidFill>
                            <a:schemeClr val="bg1"/>
                          </a:solidFill>
                        </a:rPr>
                        <a:t>يجب توضيح ان درجة الحرارة تعين ولا تقاس</a:t>
                      </a:r>
                      <a:endParaRPr lang="fr-FR" dirty="0">
                        <a:solidFill>
                          <a:schemeClr val="bg1"/>
                        </a:solidFill>
                      </a:endParaRPr>
                    </a:p>
                  </a:txBody>
                  <a:tcPr>
                    <a:solidFill>
                      <a:srgbClr val="FFC000"/>
                    </a:solidFill>
                  </a:tcPr>
                </a:tc>
                <a:tc>
                  <a:txBody>
                    <a:bodyPr/>
                    <a:lstStyle/>
                    <a:p>
                      <a:pPr algn="r"/>
                      <a:r>
                        <a:rPr lang="ar-DZ" b="1" dirty="0" smtClean="0">
                          <a:solidFill>
                            <a:schemeClr val="bg1"/>
                          </a:solidFill>
                        </a:rPr>
                        <a:t>النشاطات </a:t>
                      </a:r>
                      <a:r>
                        <a:rPr lang="ar-DZ" b="1" dirty="0" err="1" smtClean="0">
                          <a:solidFill>
                            <a:schemeClr val="bg1"/>
                          </a:solidFill>
                        </a:rPr>
                        <a:t>التعلمية3</a:t>
                      </a:r>
                      <a:endParaRPr lang="fr-FR" dirty="0">
                        <a:solidFill>
                          <a:schemeClr val="bg1"/>
                        </a:solidFill>
                      </a:endParaRPr>
                    </a:p>
                  </a:txBody>
                  <a:tcPr>
                    <a:solidFill>
                      <a:srgbClr val="92D050"/>
                    </a:solidFill>
                  </a:tcPr>
                </a:tc>
              </a:tr>
              <a:tr h="2086313">
                <a:tc>
                  <a:txBody>
                    <a:bodyPr/>
                    <a:lstStyle/>
                    <a:p>
                      <a:pPr algn="r"/>
                      <a:r>
                        <a:rPr lang="ar-DZ" b="1" dirty="0" err="1" smtClean="0"/>
                        <a:t>10د</a:t>
                      </a:r>
                      <a:endParaRPr lang="fr-FR" b="1" dirty="0"/>
                    </a:p>
                  </a:txBody>
                  <a:tcPr>
                    <a:solidFill>
                      <a:srgbClr val="92D050"/>
                    </a:solidFill>
                  </a:tcPr>
                </a:tc>
                <a:tc>
                  <a:txBody>
                    <a:bodyPr/>
                    <a:lstStyle/>
                    <a:p>
                      <a:pPr algn="r"/>
                      <a:r>
                        <a:rPr lang="ar-DZ" b="1" dirty="0" smtClean="0"/>
                        <a:t> الاجابة بشكل صحيح حول التساؤل المطروح و بدون اخطاء كثيرة اي الاجابة بنسبة بين 80 و 90 بالمائة</a:t>
                      </a:r>
                      <a:endParaRPr lang="fr-FR" dirty="0"/>
                    </a:p>
                  </a:txBody>
                  <a:tcPr>
                    <a:solidFill>
                      <a:srgbClr val="00B0F0"/>
                    </a:solidFill>
                  </a:tcPr>
                </a:tc>
                <a:tc>
                  <a:txBody>
                    <a:bodyPr/>
                    <a:lstStyle/>
                    <a:p>
                      <a:pPr algn="r"/>
                      <a:r>
                        <a:rPr lang="ar-DZ" b="1" dirty="0" smtClean="0"/>
                        <a:t> اسئلة حول كيفية تحديد المسافات بين المدن و ابعاد قطع غيار السيارات و كيفية معرفة درجة حرارة المريض عند اصابته بالحمى و </a:t>
                      </a:r>
                      <a:r>
                        <a:rPr lang="ar-DZ" b="1" dirty="0" err="1" smtClean="0"/>
                        <a:t>حدات</a:t>
                      </a:r>
                      <a:r>
                        <a:rPr lang="ar-DZ" b="1" dirty="0" smtClean="0"/>
                        <a:t> القياس المناسبة في كل حالة</a:t>
                      </a:r>
                      <a:endParaRPr lang="fr-FR" dirty="0"/>
                    </a:p>
                  </a:txBody>
                  <a:tcPr>
                    <a:solidFill>
                      <a:srgbClr val="FFC000"/>
                    </a:solidFill>
                  </a:tcPr>
                </a:tc>
                <a:tc>
                  <a:txBody>
                    <a:bodyPr/>
                    <a:lstStyle/>
                    <a:p>
                      <a:pPr algn="r"/>
                      <a:r>
                        <a:rPr lang="ar-DZ" b="1" dirty="0" smtClean="0"/>
                        <a:t>تقويم الموارد المعرفية</a:t>
                      </a:r>
                      <a:endParaRPr lang="fr-FR" dirty="0"/>
                    </a:p>
                  </a:txBody>
                  <a:tcPr>
                    <a:solidFill>
                      <a:srgbClr val="92D050"/>
                    </a:solidFill>
                  </a:tcPr>
                </a:tc>
              </a:tr>
            </a:tbl>
          </a:graphicData>
        </a:graphic>
      </p:graphicFrame>
      <p:pic>
        <p:nvPicPr>
          <p:cNvPr id="8" name="Image 7" descr="www.ward2u.com-thermometer-1.JPG"/>
          <p:cNvPicPr>
            <a:picLocks noChangeAspect="1"/>
          </p:cNvPicPr>
          <p:nvPr/>
        </p:nvPicPr>
        <p:blipFill>
          <a:blip r:embed="rId3" cstate="print"/>
          <a:stretch>
            <a:fillRect/>
          </a:stretch>
        </p:blipFill>
        <p:spPr>
          <a:xfrm>
            <a:off x="3275856" y="332656"/>
            <a:ext cx="2813298" cy="1679873"/>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غغغ6غ.jpg"/>
          <p:cNvPicPr>
            <a:picLocks noChangeAspect="1"/>
          </p:cNvPicPr>
          <p:nvPr/>
        </p:nvPicPr>
        <p:blipFill>
          <a:blip r:embed="rId3" cstate="print"/>
          <a:stretch>
            <a:fillRect/>
          </a:stretch>
        </p:blipFill>
        <p:spPr>
          <a:xfrm>
            <a:off x="0" y="0"/>
            <a:ext cx="9144000" cy="6857999"/>
          </a:xfrm>
          <a:prstGeom prst="rect">
            <a:avLst/>
          </a:prstGeom>
        </p:spPr>
      </p:pic>
      <p:graphicFrame>
        <p:nvGraphicFramePr>
          <p:cNvPr id="3" name="Tableau 2"/>
          <p:cNvGraphicFramePr>
            <a:graphicFrameLocks noGrp="1"/>
          </p:cNvGraphicFramePr>
          <p:nvPr/>
        </p:nvGraphicFramePr>
        <p:xfrm>
          <a:off x="0" y="0"/>
          <a:ext cx="9144000" cy="7010400"/>
        </p:xfrm>
        <a:graphic>
          <a:graphicData uri="http://schemas.openxmlformats.org/drawingml/2006/table">
            <a:tbl>
              <a:tblPr firstRow="1" bandRow="1">
                <a:tableStyleId>{5C22544A-7EE6-4342-B048-85BDC9FD1C3A}</a:tableStyleId>
              </a:tblPr>
              <a:tblGrid>
                <a:gridCol w="971600"/>
                <a:gridCol w="1440160"/>
                <a:gridCol w="5832648"/>
                <a:gridCol w="899592"/>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pPr algn="r"/>
                      <a:endParaRPr lang="ar-DZ" dirty="0" smtClean="0"/>
                    </a:p>
                    <a:p>
                      <a:pPr algn="r"/>
                      <a:endParaRPr lang="ar-DZ" dirty="0" smtClean="0"/>
                    </a:p>
                    <a:p>
                      <a:pPr algn="r"/>
                      <a:endParaRPr lang="ar-DZ" dirty="0" smtClean="0"/>
                    </a:p>
                    <a:p>
                      <a:pPr algn="r"/>
                      <a:endParaRPr lang="ar-DZ" dirty="0" smtClean="0"/>
                    </a:p>
                    <a:p>
                      <a:pPr algn="r"/>
                      <a:endParaRPr lang="ar-DZ" dirty="0" smtClean="0"/>
                    </a:p>
                    <a:p>
                      <a:pPr algn="r"/>
                      <a:endParaRPr lang="ar-DZ" b="1" dirty="0" smtClean="0"/>
                    </a:p>
                    <a:p>
                      <a:pPr algn="r"/>
                      <a:endParaRPr lang="ar-DZ" b="1" dirty="0" smtClean="0"/>
                    </a:p>
                    <a:p>
                      <a:pPr algn="r"/>
                      <a:endParaRPr lang="ar-DZ" b="1" dirty="0" smtClean="0"/>
                    </a:p>
                  </a:txBody>
                  <a:tcPr>
                    <a:solidFill>
                      <a:srgbClr val="92D050"/>
                    </a:solidFill>
                  </a:tcPr>
                </a:tc>
                <a:tc>
                  <a:txBody>
                    <a:bodyPr/>
                    <a:lstStyle/>
                    <a:p>
                      <a:pPr algn="r"/>
                      <a:endParaRPr lang="fr-FR" b="1" dirty="0"/>
                    </a:p>
                  </a:txBody>
                  <a:tcPr>
                    <a:solidFill>
                      <a:srgbClr val="FFC000"/>
                    </a:solidFill>
                  </a:tcPr>
                </a:tc>
                <a:tc>
                  <a:txBody>
                    <a:bodyPr/>
                    <a:lstStyle/>
                    <a:p>
                      <a:pPr algn="r"/>
                      <a:endParaRPr kumimoji="0" lang="ar-DZ" sz="1800" b="1" kern="1200" baseline="0" dirty="0" smtClean="0">
                        <a:solidFill>
                          <a:schemeClr val="dk1"/>
                        </a:solidFill>
                        <a:latin typeface="+mn-lt"/>
                        <a:ea typeface="+mn-ea"/>
                        <a:cs typeface="+mn-cs"/>
                      </a:endParaRPr>
                    </a:p>
                    <a:p>
                      <a:pPr algn="r"/>
                      <a:r>
                        <a:rPr kumimoji="0" lang="ar-DZ" sz="2400" b="1" kern="1200" baseline="0" dirty="0" smtClean="0">
                          <a:solidFill>
                            <a:schemeClr val="dk1"/>
                          </a:solidFill>
                          <a:latin typeface="+mn-lt"/>
                          <a:ea typeface="+mn-ea"/>
                          <a:cs typeface="+mn-cs"/>
                        </a:rPr>
                        <a:t>المطلوب</a:t>
                      </a:r>
                      <a:r>
                        <a:rPr kumimoji="0" lang="ar-DZ" sz="1800" b="1" kern="1200" baseline="0" dirty="0" smtClean="0">
                          <a:solidFill>
                            <a:schemeClr val="dk1"/>
                          </a:solidFill>
                          <a:latin typeface="+mn-lt"/>
                          <a:ea typeface="+mn-ea"/>
                          <a:cs typeface="+mn-cs"/>
                        </a:rPr>
                        <a:t> </a:t>
                      </a:r>
                    </a:p>
                    <a:p>
                      <a:pPr algn="r"/>
                      <a:r>
                        <a:rPr kumimoji="0" lang="ar-DZ" sz="2400" b="1" kern="1200" dirty="0" smtClean="0">
                          <a:solidFill>
                            <a:schemeClr val="dk1"/>
                          </a:solidFill>
                          <a:latin typeface="+mn-lt"/>
                          <a:ea typeface="+mn-ea"/>
                          <a:cs typeface="+mn-cs"/>
                        </a:rPr>
                        <a:t>1-ا</a:t>
                      </a:r>
                      <a:r>
                        <a:rPr kumimoji="0" lang="ar-SA" sz="2400" b="1" kern="1200" dirty="0" err="1" smtClean="0">
                          <a:solidFill>
                            <a:schemeClr val="dk1"/>
                          </a:solidFill>
                          <a:latin typeface="+mn-lt"/>
                          <a:ea typeface="+mn-ea"/>
                          <a:cs typeface="+mn-cs"/>
                        </a:rPr>
                        <a:t>قترح</a:t>
                      </a:r>
                      <a:r>
                        <a:rPr kumimoji="0" lang="ar-SA" sz="2400" b="1" kern="1200" dirty="0" smtClean="0">
                          <a:solidFill>
                            <a:schemeClr val="dk1"/>
                          </a:solidFill>
                          <a:latin typeface="+mn-lt"/>
                          <a:ea typeface="+mn-ea"/>
                          <a:cs typeface="+mn-cs"/>
                        </a:rPr>
                        <a:t> عليهم برتوكول تجريبي للحصول على ماء </a:t>
                      </a:r>
                      <a:r>
                        <a:rPr kumimoji="0" lang="ar-SA" sz="2400" b="1" kern="1200" dirty="0" err="1" smtClean="0">
                          <a:solidFill>
                            <a:schemeClr val="dk1"/>
                          </a:solidFill>
                          <a:latin typeface="+mn-lt"/>
                          <a:ea typeface="+mn-ea"/>
                          <a:cs typeface="+mn-cs"/>
                        </a:rPr>
                        <a:t>شروب</a:t>
                      </a:r>
                      <a:r>
                        <a:rPr kumimoji="0" lang="ar-SA" sz="2400" b="1" kern="1200" dirty="0" smtClean="0">
                          <a:solidFill>
                            <a:schemeClr val="dk1"/>
                          </a:solidFill>
                          <a:latin typeface="+mn-lt"/>
                          <a:ea typeface="+mn-ea"/>
                          <a:cs typeface="+mn-cs"/>
                        </a:rPr>
                        <a:t> صافي بوسائل بسيط</a:t>
                      </a:r>
                      <a:r>
                        <a:rPr kumimoji="0" lang="ar-DZ" sz="2400" b="1" kern="1200" dirty="0" smtClean="0">
                          <a:solidFill>
                            <a:schemeClr val="dk1"/>
                          </a:solidFill>
                          <a:latin typeface="+mn-lt"/>
                          <a:ea typeface="+mn-ea"/>
                          <a:cs typeface="+mn-cs"/>
                        </a:rPr>
                        <a:t>ة </a:t>
                      </a:r>
                      <a:r>
                        <a:rPr kumimoji="0" lang="ar-SA" sz="2400" b="1" kern="1200" dirty="0" smtClean="0">
                          <a:solidFill>
                            <a:schemeClr val="dk1"/>
                          </a:solidFill>
                          <a:latin typeface="+mn-lt"/>
                          <a:ea typeface="+mn-ea"/>
                          <a:cs typeface="+mn-cs"/>
                        </a:rPr>
                        <a:t>يمكنهم استعمالها يدويا مع ذكر كل المراحل و شرحها و تمثيل المخططات المناسبة </a:t>
                      </a:r>
                      <a:r>
                        <a:rPr kumimoji="0" lang="fr-FR" sz="2400" b="1" kern="1200" dirty="0" smtClean="0">
                          <a:solidFill>
                            <a:schemeClr val="dk1"/>
                          </a:solidFill>
                          <a:latin typeface="+mn-lt"/>
                          <a:ea typeface="+mn-ea"/>
                          <a:cs typeface="+mn-cs"/>
                        </a:rPr>
                        <a:t/>
                      </a:r>
                      <a:br>
                        <a:rPr kumimoji="0" lang="fr-FR" sz="2400" b="1" kern="1200" dirty="0" smtClean="0">
                          <a:solidFill>
                            <a:schemeClr val="dk1"/>
                          </a:solidFill>
                          <a:latin typeface="+mn-lt"/>
                          <a:ea typeface="+mn-ea"/>
                          <a:cs typeface="+mn-cs"/>
                        </a:rPr>
                      </a:br>
                      <a:r>
                        <a:rPr kumimoji="0" lang="ar-DZ" sz="2400" b="1" kern="1200" dirty="0" smtClean="0">
                          <a:solidFill>
                            <a:schemeClr val="dk1"/>
                          </a:solidFill>
                          <a:latin typeface="+mn-lt"/>
                          <a:ea typeface="+mn-ea"/>
                          <a:cs typeface="+mn-cs"/>
                        </a:rPr>
                        <a:t> 2-</a:t>
                      </a:r>
                      <a:r>
                        <a:rPr kumimoji="0" lang="ar-SA" sz="2400" b="1" kern="1200" dirty="0" err="1" smtClean="0">
                          <a:solidFill>
                            <a:schemeClr val="dk1"/>
                          </a:solidFill>
                          <a:latin typeface="+mn-lt"/>
                          <a:ea typeface="+mn-ea"/>
                          <a:cs typeface="+mn-cs"/>
                        </a:rPr>
                        <a:t>ماهي</a:t>
                      </a:r>
                      <a:r>
                        <a:rPr kumimoji="0" lang="ar-SA" sz="2400" b="1" kern="1200" dirty="0" smtClean="0">
                          <a:solidFill>
                            <a:schemeClr val="dk1"/>
                          </a:solidFill>
                          <a:latin typeface="+mn-lt"/>
                          <a:ea typeface="+mn-ea"/>
                          <a:cs typeface="+mn-cs"/>
                        </a:rPr>
                        <a:t> النصائح التي تقدمها و </a:t>
                      </a:r>
                      <a:r>
                        <a:rPr kumimoji="0" lang="ar-SA" sz="2400" b="1" kern="1200" dirty="0" err="1" smtClean="0">
                          <a:solidFill>
                            <a:schemeClr val="dk1"/>
                          </a:solidFill>
                          <a:latin typeface="+mn-lt"/>
                          <a:ea typeface="+mn-ea"/>
                          <a:cs typeface="+mn-cs"/>
                        </a:rPr>
                        <a:t>الاحتياطات</a:t>
                      </a:r>
                      <a:r>
                        <a:rPr kumimoji="0" lang="ar-SA" sz="2400" b="1" kern="1200" dirty="0" smtClean="0">
                          <a:solidFill>
                            <a:schemeClr val="dk1"/>
                          </a:solidFill>
                          <a:latin typeface="+mn-lt"/>
                          <a:ea typeface="+mn-ea"/>
                          <a:cs typeface="+mn-cs"/>
                        </a:rPr>
                        <a:t> الواجب اتخاذها لحماية البيئة من </a:t>
                      </a:r>
                      <a:r>
                        <a:rPr kumimoji="0" lang="ar-SA" sz="2400" b="1" kern="1200" dirty="0" err="1" smtClean="0">
                          <a:solidFill>
                            <a:schemeClr val="dk1"/>
                          </a:solidFill>
                          <a:latin typeface="+mn-lt"/>
                          <a:ea typeface="+mn-ea"/>
                          <a:cs typeface="+mn-cs"/>
                        </a:rPr>
                        <a:t>التلوث ؟</a:t>
                      </a:r>
                      <a:r>
                        <a:rPr kumimoji="0" lang="ar-DZ" sz="2400" b="1" kern="1200" baseline="0" dirty="0" smtClean="0">
                          <a:solidFill>
                            <a:schemeClr val="dk1"/>
                          </a:solidFill>
                          <a:latin typeface="+mn-lt"/>
                          <a:ea typeface="+mn-ea"/>
                          <a:cs typeface="+mn-cs"/>
                        </a:rPr>
                        <a:t> </a:t>
                      </a:r>
                    </a:p>
                    <a:p>
                      <a:pPr algn="r"/>
                      <a:endParaRPr kumimoji="0" lang="ar-DZ" sz="2000" b="1" kern="1200" baseline="0" dirty="0" smtClean="0">
                        <a:solidFill>
                          <a:schemeClr val="dk1"/>
                        </a:solidFill>
                        <a:latin typeface="+mn-lt"/>
                        <a:ea typeface="+mn-ea"/>
                        <a:cs typeface="+mn-cs"/>
                      </a:endParaRPr>
                    </a:p>
                    <a:p>
                      <a:pPr algn="r"/>
                      <a:endParaRPr kumimoji="0" lang="ar-DZ" sz="2000" b="1" kern="1200" baseline="0" dirty="0" smtClean="0">
                        <a:solidFill>
                          <a:schemeClr val="dk1"/>
                        </a:solidFill>
                        <a:latin typeface="+mn-lt"/>
                        <a:ea typeface="+mn-ea"/>
                        <a:cs typeface="+mn-cs"/>
                      </a:endParaRPr>
                    </a:p>
                    <a:p>
                      <a:pPr algn="r"/>
                      <a:r>
                        <a:rPr kumimoji="0" lang="ar-DZ" sz="2000" b="1" kern="1200" baseline="0" dirty="0" smtClean="0">
                          <a:solidFill>
                            <a:schemeClr val="dk1"/>
                          </a:solidFill>
                          <a:latin typeface="+mn-lt"/>
                          <a:ea typeface="+mn-ea"/>
                          <a:cs typeface="+mn-cs"/>
                        </a:rPr>
                        <a:t>                                                                      </a:t>
                      </a:r>
                      <a:endParaRPr lang="fr-FR" sz="2000" dirty="0"/>
                    </a:p>
                  </a:txBody>
                  <a:tcPr>
                    <a:solidFill>
                      <a:srgbClr val="00B0F0"/>
                    </a:solidFill>
                  </a:tcPr>
                </a:tc>
                <a:tc>
                  <a:txBody>
                    <a:bodyPr/>
                    <a:lstStyle/>
                    <a:p>
                      <a:endParaRPr lang="ar-DZ" dirty="0" smtClean="0"/>
                    </a:p>
                    <a:p>
                      <a:r>
                        <a:rPr lang="ar-DZ" sz="2000" b="1" dirty="0" smtClean="0"/>
                        <a:t>نص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pic>
        <p:nvPicPr>
          <p:cNvPr id="4" name="Image 3" descr="حمام-ملوان.jpg"/>
          <p:cNvPicPr>
            <a:picLocks noChangeAspect="1"/>
          </p:cNvPicPr>
          <p:nvPr/>
        </p:nvPicPr>
        <p:blipFill>
          <a:blip r:embed="rId4" cstate="print"/>
          <a:stretch>
            <a:fillRect/>
          </a:stretch>
        </p:blipFill>
        <p:spPr>
          <a:xfrm>
            <a:off x="4860032" y="3645024"/>
            <a:ext cx="3168352" cy="2628900"/>
          </a:xfrm>
          <a:prstGeom prst="rect">
            <a:avLst/>
          </a:prstGeom>
        </p:spPr>
      </p:pic>
      <p:pic>
        <p:nvPicPr>
          <p:cNvPr id="5" name="Image 4" descr="https://encrypted-tbn3.gstatic.com/images?q=tbn:ANd9GcStrNko-WqN-GJpbMzOz1SBKhklO3JBOFn1lPMw8qKnkHXmuGqjig"/>
          <p:cNvPicPr/>
          <p:nvPr/>
        </p:nvPicPr>
        <p:blipFill>
          <a:blip r:embed="rId5" cstate="print"/>
          <a:srcRect/>
          <a:stretch>
            <a:fillRect/>
          </a:stretch>
        </p:blipFill>
        <p:spPr bwMode="auto">
          <a:xfrm>
            <a:off x="2411760" y="3789040"/>
            <a:ext cx="2256222"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6705600"/>
        </p:xfrm>
        <a:graphic>
          <a:graphicData uri="http://schemas.openxmlformats.org/drawingml/2006/table">
            <a:tbl>
              <a:tblPr firstRow="1" bandRow="1">
                <a:tableStyleId>{5C22544A-7EE6-4342-B048-85BDC9FD1C3A}</a:tableStyleId>
              </a:tblPr>
              <a:tblGrid>
                <a:gridCol w="971600"/>
                <a:gridCol w="1440160"/>
                <a:gridCol w="5256584"/>
                <a:gridCol w="1475656"/>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chemeClr val="accent6">
                        <a:lumMod val="75000"/>
                      </a:schemeClr>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endParaRPr lang="ar-DZ" dirty="0" smtClean="0"/>
                    </a:p>
                    <a:p>
                      <a:endParaRPr lang="ar-DZ" dirty="0" smtClean="0"/>
                    </a:p>
                    <a:p>
                      <a:pPr algn="ctr"/>
                      <a:r>
                        <a:rPr lang="ar-DZ" b="1" dirty="0" err="1" smtClean="0"/>
                        <a:t>15د</a:t>
                      </a:r>
                      <a:endParaRPr lang="fr-FR" b="1" dirty="0"/>
                    </a:p>
                  </a:txBody>
                  <a:tcPr>
                    <a:solidFill>
                      <a:schemeClr val="accent6">
                        <a:lumMod val="75000"/>
                      </a:schemeClr>
                    </a:solidFill>
                  </a:tcPr>
                </a:tc>
                <a:tc>
                  <a:txBody>
                    <a:bodyPr/>
                    <a:lstStyle/>
                    <a:p>
                      <a:pPr algn="r"/>
                      <a:r>
                        <a:rPr lang="ar-DZ" b="1" dirty="0" smtClean="0"/>
                        <a:t>يقارنون الحل مع اجابتهم </a:t>
                      </a:r>
                    </a:p>
                    <a:p>
                      <a:pPr algn="r"/>
                      <a:r>
                        <a:rPr lang="ar-DZ" b="1" dirty="0" smtClean="0"/>
                        <a:t>يصححون اخطائهم</a:t>
                      </a:r>
                    </a:p>
                    <a:p>
                      <a:pPr algn="r"/>
                      <a:r>
                        <a:rPr lang="ar-DZ" b="1" dirty="0" smtClean="0"/>
                        <a:t>يكتبون الحل في كراس الدروس </a:t>
                      </a:r>
                      <a:endParaRPr lang="fr-FR" b="1" dirty="0"/>
                    </a:p>
                  </a:txBody>
                  <a:tcPr>
                    <a:solidFill>
                      <a:srgbClr val="FFC000"/>
                    </a:solidFill>
                  </a:tcPr>
                </a:tc>
                <a:tc>
                  <a:txBody>
                    <a:bodyPr/>
                    <a:lstStyle/>
                    <a:p>
                      <a:pPr algn="r"/>
                      <a:endParaRPr lang="fr-FR" sz="2000" dirty="0"/>
                    </a:p>
                  </a:txBody>
                  <a:tcPr>
                    <a:solidFill>
                      <a:srgbClr val="00B0F0"/>
                    </a:solidFill>
                  </a:tcPr>
                </a:tc>
                <a:tc>
                  <a:txBody>
                    <a:bodyPr/>
                    <a:lstStyle/>
                    <a:p>
                      <a:endParaRPr lang="ar-DZ" dirty="0" smtClean="0"/>
                    </a:p>
                    <a:p>
                      <a:r>
                        <a:rPr lang="ar-DZ" sz="2000" b="1" dirty="0" smtClean="0"/>
                        <a:t>حل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ar-DZ" sz="2000" b="1" baseline="0" dirty="0" smtClean="0"/>
                    </a:p>
                    <a:p>
                      <a:pPr algn="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22</a:t>
                      </a:r>
                    </a:p>
                    <a:p>
                      <a:pPr algn="r"/>
                      <a:r>
                        <a:rPr lang="ar-DZ" baseline="0" dirty="0" smtClean="0">
                          <a:solidFill>
                            <a:schemeClr val="bg1"/>
                          </a:solidFill>
                        </a:rPr>
                        <a:t>وضعية ادماج المركبات </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00B0F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00B0F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وضعية ادماج المركبات </a:t>
                      </a:r>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7420267.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916832"/>
            <a:ext cx="1872208"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268760"/>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860032" y="1988840"/>
            <a:ext cx="2160240" cy="7920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24</a:t>
            </a:r>
            <a:endParaRPr lang="fr-FR" sz="2000" b="1" dirty="0">
              <a:solidFill>
                <a:schemeClr val="bg1"/>
              </a:solidFill>
            </a:endParaRPr>
          </a:p>
        </p:txBody>
      </p:sp>
      <p:sp>
        <p:nvSpPr>
          <p:cNvPr id="11" name="Rectangle à coins arrondis 10"/>
          <p:cNvSpPr/>
          <p:nvPr/>
        </p:nvSpPr>
        <p:spPr>
          <a:xfrm>
            <a:off x="179512" y="1700808"/>
            <a:ext cx="187220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وضعية تقويمية مرحلية </a:t>
            </a:r>
            <a:endParaRPr lang="fr-FR" sz="2000" b="1" dirty="0">
              <a:solidFill>
                <a:schemeClr val="bg1"/>
              </a:solidFill>
            </a:endParaRPr>
          </a:p>
        </p:txBody>
      </p:sp>
      <p:sp>
        <p:nvSpPr>
          <p:cNvPr id="12" name="Rectangle avec flèche vers la gauche 11"/>
          <p:cNvSpPr/>
          <p:nvPr/>
        </p:nvSpPr>
        <p:spPr>
          <a:xfrm>
            <a:off x="7380312" y="3140968"/>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971600" y="2780928"/>
            <a:ext cx="6336704"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4" name="Rectangle avec flèche vers la gauche 13"/>
          <p:cNvSpPr/>
          <p:nvPr/>
        </p:nvSpPr>
        <p:spPr>
          <a:xfrm>
            <a:off x="7559824" y="4725144"/>
            <a:ext cx="1584176" cy="792088"/>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5" name="Rectangle à coins arrondis 14"/>
          <p:cNvSpPr/>
          <p:nvPr/>
        </p:nvSpPr>
        <p:spPr>
          <a:xfrm>
            <a:off x="0" y="3717032"/>
            <a:ext cx="7524328" cy="31409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1-يقيس بعض المقادير الفيزيائية باستعمال الوسيلة و الطريقة المناسبتين</a:t>
            </a:r>
            <a:r>
              <a:rPr lang="ar-DZ" dirty="0" smtClean="0">
                <a:solidFill>
                  <a:schemeClr val="bg1"/>
                </a:solidFill>
              </a:rPr>
              <a:t/>
            </a:r>
            <a:br>
              <a:rPr lang="ar-DZ" dirty="0" smtClean="0">
                <a:solidFill>
                  <a:schemeClr val="bg1"/>
                </a:solidFill>
              </a:rPr>
            </a:br>
            <a:r>
              <a:rPr lang="ar-DZ" b="1" dirty="0" smtClean="0">
                <a:solidFill>
                  <a:schemeClr val="bg1"/>
                </a:solidFill>
              </a:rPr>
              <a:t> ويستخدمها في حل مشكلا تتعلق </a:t>
            </a:r>
            <a:r>
              <a:rPr lang="ar-DZ" b="1" dirty="0" err="1" smtClean="0">
                <a:solidFill>
                  <a:schemeClr val="bg1"/>
                </a:solidFill>
              </a:rPr>
              <a:t>بها</a:t>
            </a:r>
            <a:r>
              <a:rPr lang="ar-DZ" b="1" dirty="0" smtClean="0">
                <a:solidFill>
                  <a:schemeClr val="bg1"/>
                </a:solidFill>
              </a:rPr>
              <a:t> في المخبر و خارجه  </a:t>
            </a:r>
            <a:br>
              <a:rPr lang="ar-DZ" b="1" dirty="0" smtClean="0">
                <a:solidFill>
                  <a:schemeClr val="bg1"/>
                </a:solidFill>
              </a:rPr>
            </a:br>
            <a:r>
              <a:rPr lang="ar-DZ" b="1" dirty="0" smtClean="0">
                <a:solidFill>
                  <a:schemeClr val="bg1"/>
                </a:solidFill>
              </a:rPr>
              <a:t>2-يتعرف على مختلف الحالات الفيزيائية  التي يكون عليها </a:t>
            </a:r>
            <a:endParaRPr lang="ar-DZ" dirty="0" smtClean="0">
              <a:solidFill>
                <a:schemeClr val="bg1"/>
              </a:solidFill>
            </a:endParaRPr>
          </a:p>
          <a:p>
            <a:pPr algn="r"/>
            <a:r>
              <a:rPr lang="ar-DZ" b="1" dirty="0" smtClean="0">
                <a:solidFill>
                  <a:schemeClr val="bg1"/>
                </a:solidFill>
              </a:rPr>
              <a:t>الجسم المادي في محيطه القريب و البعيد</a:t>
            </a:r>
            <a:r>
              <a:rPr lang="ar-DZ" dirty="0" smtClean="0">
                <a:solidFill>
                  <a:schemeClr val="bg1"/>
                </a:solidFill>
              </a:rPr>
              <a:t/>
            </a:r>
            <a:br>
              <a:rPr lang="ar-DZ" dirty="0" smtClean="0">
                <a:solidFill>
                  <a:schemeClr val="bg1"/>
                </a:solidFill>
              </a:rPr>
            </a:br>
            <a:r>
              <a:rPr lang="ar-DZ" b="1" dirty="0" err="1" smtClean="0">
                <a:solidFill>
                  <a:schemeClr val="bg1"/>
                </a:solidFill>
              </a:rPr>
              <a:t>3- </a:t>
            </a:r>
            <a:r>
              <a:rPr lang="ar-DZ" b="1" dirty="0" smtClean="0">
                <a:solidFill>
                  <a:schemeClr val="bg1"/>
                </a:solidFill>
              </a:rPr>
              <a:t>-يتحكم في طرق تحويل الجسم المادي من حالة الى </a:t>
            </a:r>
            <a:r>
              <a:rPr lang="ar-DZ" b="1" dirty="0" err="1" smtClean="0">
                <a:solidFill>
                  <a:schemeClr val="bg1"/>
                </a:solidFill>
              </a:rPr>
              <a:t>اخرى </a:t>
            </a:r>
            <a:br>
              <a:rPr lang="ar-DZ" b="1" dirty="0" err="1" smtClean="0">
                <a:solidFill>
                  <a:schemeClr val="bg1"/>
                </a:solidFill>
              </a:rPr>
            </a:br>
            <a:r>
              <a:rPr lang="ar-DZ" b="1" dirty="0" smtClean="0">
                <a:solidFill>
                  <a:schemeClr val="bg1"/>
                </a:solidFill>
              </a:rPr>
              <a:t>-اخذ </a:t>
            </a:r>
            <a:r>
              <a:rPr lang="ar-DZ" b="1" dirty="0" err="1" smtClean="0">
                <a:solidFill>
                  <a:schemeClr val="bg1"/>
                </a:solidFill>
              </a:rPr>
              <a:t>الاحتياطات</a:t>
            </a:r>
            <a:r>
              <a:rPr lang="ar-DZ" b="1" dirty="0" smtClean="0">
                <a:solidFill>
                  <a:schemeClr val="bg1"/>
                </a:solidFill>
              </a:rPr>
              <a:t> الامنية في العمل المخبري عند استخدام مصادر الحرارة </a:t>
            </a:r>
            <a:br>
              <a:rPr lang="ar-DZ" b="1" dirty="0" smtClean="0">
                <a:solidFill>
                  <a:schemeClr val="bg1"/>
                </a:solidFill>
              </a:rPr>
            </a:br>
            <a:r>
              <a:rPr lang="ar-DZ" b="1" dirty="0" smtClean="0">
                <a:solidFill>
                  <a:schemeClr val="bg1"/>
                </a:solidFill>
              </a:rPr>
              <a:t>4- يعرف مختلف </a:t>
            </a:r>
            <a:r>
              <a:rPr lang="ar-DZ" b="1" dirty="0" err="1" smtClean="0">
                <a:solidFill>
                  <a:schemeClr val="bg1"/>
                </a:solidFill>
              </a:rPr>
              <a:t>الخلائط</a:t>
            </a:r>
            <a:r>
              <a:rPr lang="ar-DZ" b="1" dirty="0" smtClean="0">
                <a:solidFill>
                  <a:schemeClr val="bg1"/>
                </a:solidFill>
              </a:rPr>
              <a:t> من محيطه القريب و البعيد</a:t>
            </a:r>
            <a:endParaRPr lang="ar-DZ" dirty="0" smtClean="0">
              <a:solidFill>
                <a:schemeClr val="bg1"/>
              </a:solidFill>
            </a:endParaRPr>
          </a:p>
          <a:p>
            <a:pPr algn="r"/>
            <a:r>
              <a:rPr lang="ar-DZ" b="1" dirty="0" smtClean="0">
                <a:solidFill>
                  <a:schemeClr val="bg1"/>
                </a:solidFill>
              </a:rPr>
              <a:t> و يتحكم في بعض  طرق فصل مكونات </a:t>
            </a:r>
            <a:r>
              <a:rPr lang="ar-DZ" b="1" dirty="0" err="1" smtClean="0">
                <a:solidFill>
                  <a:schemeClr val="bg1"/>
                </a:solidFill>
              </a:rPr>
              <a:t>الخلائط</a:t>
            </a:r>
            <a:r>
              <a:rPr lang="ar-DZ" b="1" dirty="0" smtClean="0">
                <a:solidFill>
                  <a:schemeClr val="bg1"/>
                </a:solidFill>
              </a:rPr>
              <a:t> تجريبيا </a:t>
            </a:r>
            <a:br>
              <a:rPr lang="ar-DZ" b="1" dirty="0" smtClean="0">
                <a:solidFill>
                  <a:schemeClr val="bg1"/>
                </a:solidFill>
              </a:rPr>
            </a:br>
            <a:r>
              <a:rPr lang="ar-DZ" b="1" dirty="0" smtClean="0">
                <a:solidFill>
                  <a:schemeClr val="bg1"/>
                </a:solidFill>
              </a:rPr>
              <a:t>5- يستخدم معارفه  حول المحلول المائي لحل مشكلات خاصة </a:t>
            </a:r>
            <a:endParaRPr lang="ar-DZ" dirty="0" smtClean="0">
              <a:solidFill>
                <a:schemeClr val="bg1"/>
              </a:solidFill>
            </a:endParaRPr>
          </a:p>
          <a:p>
            <a:pPr algn="r"/>
            <a:r>
              <a:rPr lang="ar-DZ" b="1" dirty="0" smtClean="0">
                <a:solidFill>
                  <a:schemeClr val="bg1"/>
                </a:solidFill>
              </a:rPr>
              <a:t>(استهلاك او تحضير المحاليل المائية في المنزل وفي المخبر</a:t>
            </a:r>
            <a:r>
              <a:rPr lang="ar-DZ" b="1" dirty="0" err="1" smtClean="0">
                <a:solidFill>
                  <a:schemeClr val="bg1"/>
                </a:solidFill>
              </a:rPr>
              <a:t>)</a:t>
            </a:r>
            <a:r>
              <a:rPr lang="ar-DZ" b="1" dirty="0" smtClean="0">
                <a:solidFill>
                  <a:schemeClr val="bg1"/>
                </a:solidFill>
              </a:rPr>
              <a:t/>
            </a:r>
            <a:br>
              <a:rPr lang="ar-DZ" b="1" dirty="0" smtClean="0">
                <a:solidFill>
                  <a:schemeClr val="bg1"/>
                </a:solidFill>
              </a:rPr>
            </a:br>
            <a:r>
              <a:rPr lang="ar-DZ" b="1" dirty="0" smtClean="0">
                <a:solidFill>
                  <a:schemeClr val="bg1"/>
                </a:solidFill>
              </a:rPr>
              <a:t>6-التحذير من التلوث و كيفية حماية البيئة واخذ </a:t>
            </a:r>
            <a:r>
              <a:rPr lang="ar-DZ" b="1" dirty="0" err="1" smtClean="0">
                <a:solidFill>
                  <a:schemeClr val="bg1"/>
                </a:solidFill>
              </a:rPr>
              <a:t>الاختياطات</a:t>
            </a:r>
            <a:r>
              <a:rPr lang="ar-DZ" b="1" dirty="0" smtClean="0">
                <a:solidFill>
                  <a:schemeClr val="bg1"/>
                </a:solidFill>
              </a:rPr>
              <a:t> </a:t>
            </a:r>
            <a:endParaRPr lang="ar-DZ" dirty="0" smtClean="0">
              <a:solidFill>
                <a:schemeClr val="bg1"/>
              </a:solidFill>
            </a:endParaRPr>
          </a:p>
          <a:p>
            <a:pPr algn="r"/>
            <a:r>
              <a:rPr lang="ar-DZ" b="1" dirty="0" smtClean="0">
                <a:solidFill>
                  <a:schemeClr val="bg1"/>
                </a:solidFill>
              </a:rPr>
              <a:t>عند استعمال محاليل مائية خطيرة </a:t>
            </a:r>
            <a:endParaRPr lang="ar-DZ" dirty="0" smtClean="0">
              <a:solidFill>
                <a:schemeClr val="bg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5360"/>
            <a:ext cx="8568952" cy="7109639"/>
          </a:xfrm>
          <a:prstGeom prst="rect">
            <a:avLst/>
          </a:prstGeom>
          <a:solidFill>
            <a:srgbClr val="92D050"/>
          </a:solidFill>
        </p:spPr>
        <p:txBody>
          <a:bodyPr wrap="square">
            <a:spAutoFit/>
          </a:bodyPr>
          <a:lstStyle/>
          <a:p>
            <a:pPr algn="r"/>
            <a:r>
              <a:rPr lang="ar-DZ" sz="2400" b="1" dirty="0" smtClean="0">
                <a:solidFill>
                  <a:schemeClr val="bg1"/>
                </a:solidFill>
              </a:rPr>
              <a:t>نص الوضعية</a:t>
            </a:r>
            <a:r>
              <a:rPr lang="ar-DZ" sz="2400" dirty="0" smtClean="0">
                <a:solidFill>
                  <a:schemeClr val="bg1"/>
                </a:solidFill>
              </a:rPr>
              <a:t/>
            </a:r>
            <a:br>
              <a:rPr lang="ar-DZ" sz="2400" dirty="0" smtClean="0">
                <a:solidFill>
                  <a:schemeClr val="bg1"/>
                </a:solidFill>
              </a:rPr>
            </a:br>
            <a:r>
              <a:rPr lang="ar-DZ" sz="2400" b="1" dirty="0" smtClean="0">
                <a:solidFill>
                  <a:schemeClr val="bg1"/>
                </a:solidFill>
              </a:rPr>
              <a:t>في عيد الفطر المبارك عندما زار ت  زينب  بيت خالتها التي تقطن احدى مزارع بلدية </a:t>
            </a:r>
            <a:r>
              <a:rPr lang="ar-DZ" sz="2400" b="1" dirty="0" err="1" smtClean="0">
                <a:solidFill>
                  <a:schemeClr val="bg1"/>
                </a:solidFill>
              </a:rPr>
              <a:t>موزاية</a:t>
            </a:r>
            <a:r>
              <a:rPr lang="ar-DZ" sz="2400" b="1" dirty="0" smtClean="0">
                <a:solidFill>
                  <a:schemeClr val="bg1"/>
                </a:solidFill>
              </a:rPr>
              <a:t>   وجدتها تريد   صنع احدى الحلويات المشهورة في منطقة </a:t>
            </a:r>
            <a:r>
              <a:rPr lang="ar-DZ" sz="2400" b="1" dirty="0" err="1" smtClean="0">
                <a:solidFill>
                  <a:schemeClr val="bg1"/>
                </a:solidFill>
              </a:rPr>
              <a:t>متيجة</a:t>
            </a:r>
            <a:r>
              <a:rPr lang="ar-DZ" sz="2400" b="1" dirty="0" smtClean="0">
                <a:solidFill>
                  <a:schemeClr val="bg1"/>
                </a:solidFill>
              </a:rPr>
              <a:t> بولاية البليدة  وهي </a:t>
            </a:r>
            <a:r>
              <a:rPr lang="ar-DZ" sz="2400" b="1" dirty="0" err="1" smtClean="0">
                <a:solidFill>
                  <a:schemeClr val="bg1"/>
                </a:solidFill>
              </a:rPr>
              <a:t>مقروط</a:t>
            </a:r>
            <a:r>
              <a:rPr lang="ar-DZ" sz="2400" b="1" dirty="0" smtClean="0">
                <a:solidFill>
                  <a:schemeClr val="bg1"/>
                </a:solidFill>
              </a:rPr>
              <a:t> اللوز وجدت ان لدى خالتها مشكلتين مشكلة  تحديد الكميات المسجلة الموجودة في كتاب الحلويات لان زوجها اشترى</a:t>
            </a:r>
          </a:p>
          <a:p>
            <a:pPr algn="r"/>
            <a:r>
              <a:rPr lang="ar-DZ" sz="2400" b="1" dirty="0" smtClean="0">
                <a:solidFill>
                  <a:schemeClr val="bg1"/>
                </a:solidFill>
              </a:rPr>
              <a:t>لها 1 </a:t>
            </a:r>
            <a:r>
              <a:rPr lang="ar-DZ" sz="2400" b="1" dirty="0" err="1" smtClean="0">
                <a:solidFill>
                  <a:schemeClr val="bg1"/>
                </a:solidFill>
              </a:rPr>
              <a:t>كيلوغرم</a:t>
            </a:r>
            <a:r>
              <a:rPr lang="ar-DZ" sz="2400" b="1" dirty="0" smtClean="0">
                <a:solidFill>
                  <a:schemeClr val="bg1"/>
                </a:solidFill>
              </a:rPr>
              <a:t> سكر عادي و 1 </a:t>
            </a:r>
            <a:r>
              <a:rPr lang="ar-DZ" sz="2400" b="1" dirty="0" err="1" smtClean="0">
                <a:solidFill>
                  <a:schemeClr val="bg1"/>
                </a:solidFill>
              </a:rPr>
              <a:t>كيلوغرم</a:t>
            </a:r>
            <a:r>
              <a:rPr lang="ar-DZ" sz="2400" b="1" dirty="0" smtClean="0">
                <a:solidFill>
                  <a:schemeClr val="bg1"/>
                </a:solidFill>
              </a:rPr>
              <a:t> لوز و 500 غرام سكر ناعم و 10 بيضات و رطل ليمون ومشكلة انه لم  يجد لها ماء الزهر   فقالت لها البنت انا احل لك مشكل تحديد  الكميات و مشكل تحضير ماء الزهر  باستعمال ازهار البرتقال  ووسائل اخرى  فاستعانت ببطاقة المقادير و طريقة صنع </a:t>
            </a:r>
            <a:r>
              <a:rPr lang="ar-DZ" sz="2400" b="1" dirty="0" err="1" smtClean="0">
                <a:solidFill>
                  <a:schemeClr val="bg1"/>
                </a:solidFill>
              </a:rPr>
              <a:t>مقروط</a:t>
            </a:r>
            <a:r>
              <a:rPr lang="ar-DZ" sz="2400" b="1" dirty="0" smtClean="0">
                <a:solidFill>
                  <a:schemeClr val="bg1"/>
                </a:solidFill>
              </a:rPr>
              <a:t> اللوز بمرحلتين مرحلة تحضير  العجينة التي تعتمد على المكونات المسجلة في الجدول الاول و مرحلة تحضير </a:t>
            </a:r>
            <a:r>
              <a:rPr lang="ar-DZ" sz="2400" b="1" dirty="0" err="1" smtClean="0">
                <a:solidFill>
                  <a:schemeClr val="bg1"/>
                </a:solidFill>
              </a:rPr>
              <a:t>العسيلة</a:t>
            </a:r>
            <a:r>
              <a:rPr lang="ar-DZ" sz="2400" b="1" dirty="0" smtClean="0">
                <a:solidFill>
                  <a:schemeClr val="bg1"/>
                </a:solidFill>
              </a:rPr>
              <a:t> التي تتم بتسخين الماء و السكر حتى الغليان وفي الاخير قامت بطهيي عجينة اللوز بواسطة فرن بدرجة حرارة 200 درجة مئوية ثم وضع </a:t>
            </a:r>
            <a:r>
              <a:rPr lang="ar-DZ" sz="2400" b="1" dirty="0" err="1" smtClean="0">
                <a:solidFill>
                  <a:schemeClr val="bg1"/>
                </a:solidFill>
              </a:rPr>
              <a:t>المقروط</a:t>
            </a:r>
            <a:r>
              <a:rPr lang="ar-DZ" sz="2400" b="1" dirty="0" smtClean="0">
                <a:solidFill>
                  <a:schemeClr val="bg1"/>
                </a:solidFill>
              </a:rPr>
              <a:t> في </a:t>
            </a:r>
            <a:r>
              <a:rPr lang="ar-DZ" sz="2400" b="1" dirty="0" err="1" smtClean="0">
                <a:solidFill>
                  <a:schemeClr val="bg1"/>
                </a:solidFill>
              </a:rPr>
              <a:t>العسيلة</a:t>
            </a:r>
            <a:r>
              <a:rPr lang="ar-DZ" sz="2400" b="1" dirty="0" smtClean="0">
                <a:solidFill>
                  <a:schemeClr val="bg1"/>
                </a:solidFill>
              </a:rPr>
              <a:t> المعطرة بماء الزهر وفي الاخير  نظفت البنت كل المطبخ </a:t>
            </a:r>
            <a:r>
              <a:rPr lang="ar-DZ" sz="2400" b="1" dirty="0" err="1" smtClean="0">
                <a:solidFill>
                  <a:schemeClr val="bg1"/>
                </a:solidFill>
              </a:rPr>
              <a:t>واغلقت</a:t>
            </a:r>
            <a:r>
              <a:rPr lang="ar-DZ" sz="2400" b="1" dirty="0" smtClean="0">
                <a:solidFill>
                  <a:schemeClr val="bg1"/>
                </a:solidFill>
              </a:rPr>
              <a:t> </a:t>
            </a:r>
            <a:r>
              <a:rPr lang="ar-DZ" sz="2400" b="1" dirty="0" err="1" smtClean="0">
                <a:solidFill>
                  <a:schemeClr val="bg1"/>
                </a:solidFill>
              </a:rPr>
              <a:t>باحكام</a:t>
            </a:r>
            <a:r>
              <a:rPr lang="ar-DZ" sz="2400" b="1" dirty="0" smtClean="0">
                <a:solidFill>
                  <a:schemeClr val="bg1"/>
                </a:solidFill>
              </a:rPr>
              <a:t> الفرن </a:t>
            </a:r>
            <a:br>
              <a:rPr lang="ar-DZ" sz="2400" b="1" dirty="0" smtClean="0">
                <a:solidFill>
                  <a:schemeClr val="bg1"/>
                </a:solidFill>
              </a:rPr>
            </a:br>
            <a:r>
              <a:rPr lang="ar-DZ" sz="2400" b="1" dirty="0" smtClean="0">
                <a:solidFill>
                  <a:schemeClr val="bg1"/>
                </a:solidFill>
              </a:rPr>
              <a:t>1-</a:t>
            </a:r>
            <a:r>
              <a:rPr lang="ar-DZ" sz="2400" b="1" dirty="0" err="1" smtClean="0">
                <a:solidFill>
                  <a:schemeClr val="bg1"/>
                </a:solidFill>
              </a:rPr>
              <a:t>ماهي</a:t>
            </a:r>
            <a:r>
              <a:rPr lang="ar-DZ" sz="2400" b="1" dirty="0" smtClean="0">
                <a:solidFill>
                  <a:schemeClr val="bg1"/>
                </a:solidFill>
              </a:rPr>
              <a:t> العمليات التي تستعمل لتحضير عجينة اللوز مع العلم انها تعتمد على مكونات اللوز المطحون و السكر الناعم و قشور الليمون و </a:t>
            </a:r>
            <a:r>
              <a:rPr lang="ar-DZ" sz="2400" b="1" dirty="0" err="1" smtClean="0">
                <a:solidFill>
                  <a:schemeClr val="bg1"/>
                </a:solidFill>
              </a:rPr>
              <a:t>البيض ؟</a:t>
            </a:r>
            <a:r>
              <a:rPr lang="ar-DZ" sz="2400" b="1" dirty="0" smtClean="0">
                <a:solidFill>
                  <a:schemeClr val="bg1"/>
                </a:solidFill>
              </a:rPr>
              <a:t/>
            </a:r>
            <a:br>
              <a:rPr lang="ar-DZ" sz="2400" b="1" dirty="0" smtClean="0">
                <a:solidFill>
                  <a:schemeClr val="bg1"/>
                </a:solidFill>
              </a:rPr>
            </a:br>
            <a:r>
              <a:rPr lang="ar-DZ" sz="2400" b="1" dirty="0" smtClean="0">
                <a:solidFill>
                  <a:schemeClr val="bg1"/>
                </a:solidFill>
              </a:rPr>
              <a:t>2-اشرح طريقة تحضير ماء الزهر  مع ذكر  الوسائل المستعملة و الظواهر التي تحدث مع العلم انه يعتمد على طريقة التقطير باستعمال كمية من ازهار البرتقال و مواد اخرى ثم مثل  ذلك برسم توضيحي  </a:t>
            </a:r>
            <a:r>
              <a:rPr lang="ar-DZ" sz="2400" b="1" dirty="0" err="1" smtClean="0">
                <a:solidFill>
                  <a:schemeClr val="bg1"/>
                </a:solidFill>
              </a:rPr>
              <a:t>مناسب ؟</a:t>
            </a:r>
            <a:r>
              <a:rPr lang="ar-DZ" sz="2400" b="1" dirty="0" smtClean="0">
                <a:solidFill>
                  <a:schemeClr val="bg1"/>
                </a:solidFill>
              </a:rPr>
              <a:t/>
            </a:r>
            <a:br>
              <a:rPr lang="ar-DZ" sz="2400" b="1" dirty="0" smtClean="0">
                <a:solidFill>
                  <a:schemeClr val="bg1"/>
                </a:solidFill>
              </a:rPr>
            </a:b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a3leem-386-1465068966.jpg"/>
          <p:cNvPicPr>
            <a:picLocks noChangeAspect="1"/>
          </p:cNvPicPr>
          <p:nvPr/>
        </p:nvPicPr>
        <p:blipFill>
          <a:blip r:embed="rId2" cstate="print"/>
          <a:stretch>
            <a:fillRect/>
          </a:stretch>
        </p:blipFill>
        <p:spPr>
          <a:xfrm>
            <a:off x="0" y="0"/>
            <a:ext cx="9143999" cy="7262664"/>
          </a:xfrm>
          <a:prstGeom prst="rect">
            <a:avLst/>
          </a:prstGeom>
        </p:spPr>
      </p:pic>
      <p:graphicFrame>
        <p:nvGraphicFramePr>
          <p:cNvPr id="3" name="Tableau 2"/>
          <p:cNvGraphicFramePr>
            <a:graphicFrameLocks noGrp="1"/>
          </p:cNvGraphicFramePr>
          <p:nvPr/>
        </p:nvGraphicFramePr>
        <p:xfrm>
          <a:off x="5436096" y="980728"/>
          <a:ext cx="3143672" cy="1849120"/>
        </p:xfrm>
        <a:graphic>
          <a:graphicData uri="http://schemas.openxmlformats.org/drawingml/2006/table">
            <a:tbl>
              <a:tblPr firstRow="1" bandRow="1">
                <a:tableStyleId>{5C22544A-7EE6-4342-B048-85BDC9FD1C3A}</a:tableStyleId>
              </a:tblPr>
              <a:tblGrid>
                <a:gridCol w="1571836"/>
                <a:gridCol w="1571836"/>
              </a:tblGrid>
              <a:tr h="0">
                <a:tc>
                  <a:txBody>
                    <a:bodyPr/>
                    <a:lstStyle/>
                    <a:p>
                      <a:pPr algn="r"/>
                      <a:r>
                        <a:rPr lang="ar-DZ" b="1" dirty="0" smtClean="0">
                          <a:solidFill>
                            <a:schemeClr val="bg1"/>
                          </a:solidFill>
                        </a:rPr>
                        <a:t>الكمية </a:t>
                      </a:r>
                      <a:endParaRPr lang="fr-FR" b="1" dirty="0">
                        <a:solidFill>
                          <a:schemeClr val="bg1"/>
                        </a:solidFill>
                      </a:endParaRPr>
                    </a:p>
                  </a:txBody>
                  <a:tcPr>
                    <a:solidFill>
                      <a:srgbClr val="00B050"/>
                    </a:solidFill>
                  </a:tcPr>
                </a:tc>
                <a:tc>
                  <a:txBody>
                    <a:bodyPr/>
                    <a:lstStyle/>
                    <a:p>
                      <a:pPr algn="r"/>
                      <a:r>
                        <a:rPr lang="ar-DZ" b="1" dirty="0" smtClean="0">
                          <a:solidFill>
                            <a:schemeClr val="bg1"/>
                          </a:solidFill>
                        </a:rPr>
                        <a:t>المقادير </a:t>
                      </a:r>
                      <a:endParaRPr lang="fr-FR" b="1" dirty="0">
                        <a:solidFill>
                          <a:schemeClr val="bg1"/>
                        </a:solidFill>
                      </a:endParaRPr>
                    </a:p>
                  </a:txBody>
                  <a:tcPr>
                    <a:solidFill>
                      <a:srgbClr val="00B0F0"/>
                    </a:solidFill>
                  </a:tcPr>
                </a:tc>
              </a:tr>
              <a:tr h="370840">
                <a:tc>
                  <a:txBody>
                    <a:bodyPr/>
                    <a:lstStyle/>
                    <a:p>
                      <a:pPr algn="r"/>
                      <a:r>
                        <a:rPr lang="fr-FR" b="1" dirty="0" smtClean="0">
                          <a:solidFill>
                            <a:schemeClr val="bg1"/>
                          </a:solidFill>
                        </a:rPr>
                        <a:t>500 g</a:t>
                      </a:r>
                      <a:endParaRPr lang="fr-FR" b="1" dirty="0">
                        <a:solidFill>
                          <a:schemeClr val="bg1"/>
                        </a:solidFill>
                      </a:endParaRPr>
                    </a:p>
                  </a:txBody>
                  <a:tcPr>
                    <a:solidFill>
                      <a:srgbClr val="00B050"/>
                    </a:solidFill>
                  </a:tcPr>
                </a:tc>
                <a:tc>
                  <a:txBody>
                    <a:bodyPr/>
                    <a:lstStyle/>
                    <a:p>
                      <a:pPr algn="r"/>
                      <a:r>
                        <a:rPr lang="ar-DZ" b="1" dirty="0" smtClean="0">
                          <a:solidFill>
                            <a:schemeClr val="bg1"/>
                          </a:solidFill>
                        </a:rPr>
                        <a:t>لوز مرحي </a:t>
                      </a:r>
                      <a:endParaRPr lang="fr-FR" b="1" dirty="0">
                        <a:solidFill>
                          <a:schemeClr val="bg1"/>
                        </a:solidFill>
                      </a:endParaRPr>
                    </a:p>
                  </a:txBody>
                  <a:tcPr>
                    <a:solidFill>
                      <a:srgbClr val="00B0F0"/>
                    </a:solidFill>
                  </a:tcPr>
                </a:tc>
              </a:tr>
              <a:tr h="370840">
                <a:tc>
                  <a:txBody>
                    <a:bodyPr/>
                    <a:lstStyle/>
                    <a:p>
                      <a:pPr algn="r"/>
                      <a:r>
                        <a:rPr lang="fr-FR" b="1" dirty="0" smtClean="0">
                          <a:solidFill>
                            <a:schemeClr val="bg1"/>
                          </a:solidFill>
                        </a:rPr>
                        <a:t>250 g</a:t>
                      </a:r>
                      <a:endParaRPr lang="fr-FR" b="1" dirty="0">
                        <a:solidFill>
                          <a:schemeClr val="bg1"/>
                        </a:solidFill>
                      </a:endParaRPr>
                    </a:p>
                  </a:txBody>
                  <a:tcPr>
                    <a:solidFill>
                      <a:srgbClr val="00B050"/>
                    </a:solidFill>
                  </a:tcPr>
                </a:tc>
                <a:tc>
                  <a:txBody>
                    <a:bodyPr/>
                    <a:lstStyle/>
                    <a:p>
                      <a:pPr algn="r"/>
                      <a:r>
                        <a:rPr lang="ar-DZ" b="1" dirty="0" smtClean="0">
                          <a:solidFill>
                            <a:schemeClr val="bg1"/>
                          </a:solidFill>
                        </a:rPr>
                        <a:t>سكر ناعم </a:t>
                      </a:r>
                      <a:endParaRPr lang="fr-FR" b="1" dirty="0">
                        <a:solidFill>
                          <a:schemeClr val="bg1"/>
                        </a:solidFill>
                      </a:endParaRPr>
                    </a:p>
                  </a:txBody>
                  <a:tcPr>
                    <a:solidFill>
                      <a:srgbClr val="00B0F0"/>
                    </a:solidFill>
                  </a:tcPr>
                </a:tc>
              </a:tr>
              <a:tr h="370840">
                <a:tc>
                  <a:txBody>
                    <a:bodyPr/>
                    <a:lstStyle/>
                    <a:p>
                      <a:pPr algn="r"/>
                      <a:r>
                        <a:rPr lang="ar-DZ" b="1" dirty="0" smtClean="0">
                          <a:solidFill>
                            <a:schemeClr val="bg1"/>
                          </a:solidFill>
                        </a:rPr>
                        <a:t>3 ليمونات</a:t>
                      </a:r>
                      <a:endParaRPr lang="fr-FR" b="1" dirty="0">
                        <a:solidFill>
                          <a:schemeClr val="bg1"/>
                        </a:solidFill>
                      </a:endParaRPr>
                    </a:p>
                  </a:txBody>
                  <a:tcPr>
                    <a:solidFill>
                      <a:srgbClr val="00B050"/>
                    </a:solidFill>
                  </a:tcPr>
                </a:tc>
                <a:tc>
                  <a:txBody>
                    <a:bodyPr/>
                    <a:lstStyle/>
                    <a:p>
                      <a:pPr algn="r"/>
                      <a:r>
                        <a:rPr lang="ar-DZ" b="1" dirty="0" smtClean="0">
                          <a:solidFill>
                            <a:schemeClr val="bg1"/>
                          </a:solidFill>
                        </a:rPr>
                        <a:t>قشور الليمون </a:t>
                      </a:r>
                      <a:endParaRPr lang="fr-FR" b="1" dirty="0">
                        <a:solidFill>
                          <a:schemeClr val="bg1"/>
                        </a:solidFill>
                      </a:endParaRPr>
                    </a:p>
                  </a:txBody>
                  <a:tcPr>
                    <a:solidFill>
                      <a:srgbClr val="00B0F0"/>
                    </a:solidFill>
                  </a:tcPr>
                </a:tc>
              </a:tr>
              <a:tr h="370840">
                <a:tc>
                  <a:txBody>
                    <a:bodyPr/>
                    <a:lstStyle/>
                    <a:p>
                      <a:pPr algn="r"/>
                      <a:r>
                        <a:rPr lang="ar-DZ" b="1" dirty="0" smtClean="0">
                          <a:solidFill>
                            <a:schemeClr val="bg1"/>
                          </a:solidFill>
                        </a:rPr>
                        <a:t>3 بيضات</a:t>
                      </a:r>
                      <a:endParaRPr lang="fr-FR" b="1" dirty="0">
                        <a:solidFill>
                          <a:schemeClr val="bg1"/>
                        </a:solidFill>
                      </a:endParaRPr>
                    </a:p>
                  </a:txBody>
                  <a:tcPr>
                    <a:solidFill>
                      <a:srgbClr val="00B050"/>
                    </a:solidFill>
                  </a:tcPr>
                </a:tc>
                <a:tc>
                  <a:txBody>
                    <a:bodyPr/>
                    <a:lstStyle/>
                    <a:p>
                      <a:pPr algn="r"/>
                      <a:r>
                        <a:rPr lang="ar-DZ" b="1" dirty="0" smtClean="0">
                          <a:solidFill>
                            <a:schemeClr val="bg1"/>
                          </a:solidFill>
                        </a:rPr>
                        <a:t>البيض </a:t>
                      </a:r>
                      <a:endParaRPr lang="fr-FR" b="1" dirty="0">
                        <a:solidFill>
                          <a:schemeClr val="bg1"/>
                        </a:solidFill>
                      </a:endParaRPr>
                    </a:p>
                  </a:txBody>
                  <a:tcPr>
                    <a:solidFill>
                      <a:srgbClr val="00B0F0"/>
                    </a:solidFill>
                  </a:tcPr>
                </a:tc>
              </a:tr>
            </a:tbl>
          </a:graphicData>
        </a:graphic>
      </p:graphicFrame>
      <p:graphicFrame>
        <p:nvGraphicFramePr>
          <p:cNvPr id="4" name="Tableau 3"/>
          <p:cNvGraphicFramePr>
            <a:graphicFrameLocks noGrp="1"/>
          </p:cNvGraphicFramePr>
          <p:nvPr/>
        </p:nvGraphicFramePr>
        <p:xfrm>
          <a:off x="467544" y="1052736"/>
          <a:ext cx="3575720" cy="1483360"/>
        </p:xfrm>
        <a:graphic>
          <a:graphicData uri="http://schemas.openxmlformats.org/drawingml/2006/table">
            <a:tbl>
              <a:tblPr firstRow="1" bandRow="1">
                <a:tableStyleId>{5C22544A-7EE6-4342-B048-85BDC9FD1C3A}</a:tableStyleId>
              </a:tblPr>
              <a:tblGrid>
                <a:gridCol w="1787860"/>
                <a:gridCol w="1787860"/>
              </a:tblGrid>
              <a:tr h="370840">
                <a:tc>
                  <a:txBody>
                    <a:bodyPr/>
                    <a:lstStyle/>
                    <a:p>
                      <a:pPr algn="r"/>
                      <a:r>
                        <a:rPr lang="ar-DZ" b="1" dirty="0" smtClean="0">
                          <a:solidFill>
                            <a:schemeClr val="bg1"/>
                          </a:solidFill>
                        </a:rPr>
                        <a:t>الكمية </a:t>
                      </a:r>
                      <a:endParaRPr lang="fr-FR" b="1" dirty="0">
                        <a:solidFill>
                          <a:schemeClr val="bg1"/>
                        </a:solidFill>
                      </a:endParaRPr>
                    </a:p>
                  </a:txBody>
                  <a:tcPr>
                    <a:solidFill>
                      <a:schemeClr val="accent3">
                        <a:lumMod val="75000"/>
                      </a:schemeClr>
                    </a:solidFill>
                  </a:tcPr>
                </a:tc>
                <a:tc>
                  <a:txBody>
                    <a:bodyPr/>
                    <a:lstStyle/>
                    <a:p>
                      <a:pPr algn="r"/>
                      <a:r>
                        <a:rPr lang="ar-DZ" b="1" dirty="0" smtClean="0">
                          <a:solidFill>
                            <a:schemeClr val="bg1"/>
                          </a:solidFill>
                        </a:rPr>
                        <a:t>المقادير </a:t>
                      </a:r>
                      <a:endParaRPr lang="fr-FR" b="1" dirty="0">
                        <a:solidFill>
                          <a:schemeClr val="bg1"/>
                        </a:solidFill>
                      </a:endParaRPr>
                    </a:p>
                  </a:txBody>
                  <a:tcPr>
                    <a:solidFill>
                      <a:schemeClr val="accent4">
                        <a:lumMod val="75000"/>
                      </a:schemeClr>
                    </a:solidFill>
                  </a:tcPr>
                </a:tc>
              </a:tr>
              <a:tr h="370840">
                <a:tc>
                  <a:txBody>
                    <a:bodyPr/>
                    <a:lstStyle/>
                    <a:p>
                      <a:pPr algn="r"/>
                      <a:r>
                        <a:rPr lang="fr-FR" b="1" dirty="0" smtClean="0">
                          <a:solidFill>
                            <a:schemeClr val="bg1"/>
                          </a:solidFill>
                        </a:rPr>
                        <a:t>500 g</a:t>
                      </a:r>
                      <a:endParaRPr lang="fr-FR" b="1" dirty="0">
                        <a:solidFill>
                          <a:schemeClr val="bg1"/>
                        </a:solidFill>
                      </a:endParaRPr>
                    </a:p>
                  </a:txBody>
                  <a:tcPr>
                    <a:solidFill>
                      <a:schemeClr val="accent3">
                        <a:lumMod val="75000"/>
                      </a:schemeClr>
                    </a:solidFill>
                  </a:tcPr>
                </a:tc>
                <a:tc>
                  <a:txBody>
                    <a:bodyPr/>
                    <a:lstStyle/>
                    <a:p>
                      <a:pPr algn="r"/>
                      <a:r>
                        <a:rPr lang="ar-DZ" b="1" dirty="0" smtClean="0">
                          <a:solidFill>
                            <a:schemeClr val="bg1"/>
                          </a:solidFill>
                        </a:rPr>
                        <a:t>سكر عادي </a:t>
                      </a:r>
                      <a:endParaRPr lang="fr-FR" b="1" dirty="0">
                        <a:solidFill>
                          <a:schemeClr val="bg1"/>
                        </a:solidFill>
                      </a:endParaRPr>
                    </a:p>
                  </a:txBody>
                  <a:tcPr>
                    <a:solidFill>
                      <a:schemeClr val="accent4">
                        <a:lumMod val="75000"/>
                      </a:schemeClr>
                    </a:solidFill>
                  </a:tcPr>
                </a:tc>
              </a:tr>
              <a:tr h="370840">
                <a:tc>
                  <a:txBody>
                    <a:bodyPr/>
                    <a:lstStyle/>
                    <a:p>
                      <a:pPr algn="r"/>
                      <a:r>
                        <a:rPr lang="ar-DZ" b="1" dirty="0" smtClean="0">
                          <a:solidFill>
                            <a:schemeClr val="bg1"/>
                          </a:solidFill>
                        </a:rPr>
                        <a:t> (ربع لتر</a:t>
                      </a:r>
                      <a:r>
                        <a:rPr lang="ar-DZ" b="1" dirty="0" err="1" smtClean="0">
                          <a:solidFill>
                            <a:schemeClr val="bg1"/>
                          </a:solidFill>
                        </a:rPr>
                        <a:t>)</a:t>
                      </a:r>
                      <a:r>
                        <a:rPr lang="ar-DZ" b="1" dirty="0" smtClean="0">
                          <a:solidFill>
                            <a:schemeClr val="bg1"/>
                          </a:solidFill>
                        </a:rPr>
                        <a:t> </a:t>
                      </a:r>
                      <a:r>
                        <a:rPr lang="fr-FR" b="1" dirty="0" smtClean="0">
                          <a:solidFill>
                            <a:schemeClr val="bg1"/>
                          </a:solidFill>
                        </a:rPr>
                        <a:t>¼ l</a:t>
                      </a:r>
                      <a:endParaRPr lang="fr-FR" b="1" dirty="0">
                        <a:solidFill>
                          <a:schemeClr val="bg1"/>
                        </a:solidFill>
                      </a:endParaRPr>
                    </a:p>
                  </a:txBody>
                  <a:tcPr>
                    <a:solidFill>
                      <a:schemeClr val="accent3">
                        <a:lumMod val="75000"/>
                      </a:schemeClr>
                    </a:solidFill>
                  </a:tcPr>
                </a:tc>
                <a:tc>
                  <a:txBody>
                    <a:bodyPr/>
                    <a:lstStyle/>
                    <a:p>
                      <a:pPr algn="r"/>
                      <a:r>
                        <a:rPr lang="ar-DZ" b="1" dirty="0" smtClean="0">
                          <a:solidFill>
                            <a:schemeClr val="bg1"/>
                          </a:solidFill>
                        </a:rPr>
                        <a:t>الماء </a:t>
                      </a:r>
                      <a:endParaRPr lang="fr-FR" b="1" dirty="0">
                        <a:solidFill>
                          <a:schemeClr val="bg1"/>
                        </a:solidFill>
                      </a:endParaRPr>
                    </a:p>
                  </a:txBody>
                  <a:tcPr>
                    <a:solidFill>
                      <a:schemeClr val="accent4">
                        <a:lumMod val="75000"/>
                      </a:schemeClr>
                    </a:solidFill>
                  </a:tcPr>
                </a:tc>
              </a:tr>
              <a:tr h="370840">
                <a:tc>
                  <a:txBody>
                    <a:bodyPr/>
                    <a:lstStyle/>
                    <a:p>
                      <a:pPr algn="r"/>
                      <a:r>
                        <a:rPr lang="ar-DZ" b="1" dirty="0" smtClean="0">
                          <a:solidFill>
                            <a:schemeClr val="bg1"/>
                          </a:solidFill>
                        </a:rPr>
                        <a:t>كاس شاي فارغ</a:t>
                      </a:r>
                      <a:endParaRPr lang="fr-FR" b="1" dirty="0">
                        <a:solidFill>
                          <a:schemeClr val="bg1"/>
                        </a:solidFill>
                      </a:endParaRPr>
                    </a:p>
                  </a:txBody>
                  <a:tcPr>
                    <a:solidFill>
                      <a:schemeClr val="accent3">
                        <a:lumMod val="75000"/>
                      </a:schemeClr>
                    </a:solidFill>
                  </a:tcPr>
                </a:tc>
                <a:tc>
                  <a:txBody>
                    <a:bodyPr/>
                    <a:lstStyle/>
                    <a:p>
                      <a:pPr algn="r"/>
                      <a:r>
                        <a:rPr lang="ar-DZ" b="1" dirty="0" smtClean="0">
                          <a:solidFill>
                            <a:schemeClr val="bg1"/>
                          </a:solidFill>
                        </a:rPr>
                        <a:t>ماء</a:t>
                      </a:r>
                      <a:r>
                        <a:rPr lang="ar-DZ" b="1" baseline="0" dirty="0" smtClean="0">
                          <a:solidFill>
                            <a:schemeClr val="bg1"/>
                          </a:solidFill>
                        </a:rPr>
                        <a:t> الزهر</a:t>
                      </a:r>
                      <a:endParaRPr lang="fr-FR" b="1" dirty="0">
                        <a:solidFill>
                          <a:schemeClr val="bg1"/>
                        </a:solidFill>
                      </a:endParaRPr>
                    </a:p>
                  </a:txBody>
                  <a:tcPr>
                    <a:solidFill>
                      <a:schemeClr val="accent4">
                        <a:lumMod val="75000"/>
                      </a:schemeClr>
                    </a:solidFill>
                  </a:tcPr>
                </a:tc>
              </a:tr>
            </a:tbl>
          </a:graphicData>
        </a:graphic>
      </p:graphicFrame>
      <p:pic>
        <p:nvPicPr>
          <p:cNvPr id="5" name="Image 4" descr="images.jpg"/>
          <p:cNvPicPr>
            <a:picLocks noChangeAspect="1"/>
          </p:cNvPicPr>
          <p:nvPr/>
        </p:nvPicPr>
        <p:blipFill>
          <a:blip r:embed="rId3" cstate="print"/>
          <a:stretch>
            <a:fillRect/>
          </a:stretch>
        </p:blipFill>
        <p:spPr>
          <a:xfrm>
            <a:off x="5364088" y="3068960"/>
            <a:ext cx="3475087" cy="1847850"/>
          </a:xfrm>
          <a:prstGeom prst="rect">
            <a:avLst/>
          </a:prstGeom>
        </p:spPr>
      </p:pic>
      <p:pic>
        <p:nvPicPr>
          <p:cNvPr id="6" name="Image 5" descr="orange_flowers1.jpg"/>
          <p:cNvPicPr>
            <a:picLocks noChangeAspect="1"/>
          </p:cNvPicPr>
          <p:nvPr/>
        </p:nvPicPr>
        <p:blipFill>
          <a:blip r:embed="rId4" cstate="print"/>
          <a:stretch>
            <a:fillRect/>
          </a:stretch>
        </p:blipFill>
        <p:spPr>
          <a:xfrm>
            <a:off x="827584" y="2780928"/>
            <a:ext cx="3816424" cy="1944216"/>
          </a:xfrm>
          <a:prstGeom prst="rect">
            <a:avLst/>
          </a:prstGeom>
        </p:spPr>
      </p:pic>
      <p:pic>
        <p:nvPicPr>
          <p:cNvPr id="7" name="Image 6" descr="1405763231_1980010_620892754657884_1455840130_o.jpg"/>
          <p:cNvPicPr>
            <a:picLocks noChangeAspect="1"/>
          </p:cNvPicPr>
          <p:nvPr/>
        </p:nvPicPr>
        <p:blipFill>
          <a:blip r:embed="rId5" cstate="print"/>
          <a:stretch>
            <a:fillRect/>
          </a:stretch>
        </p:blipFill>
        <p:spPr>
          <a:xfrm>
            <a:off x="2987824" y="4941168"/>
            <a:ext cx="3744416" cy="1916832"/>
          </a:xfrm>
          <a:prstGeom prst="rect">
            <a:avLst/>
          </a:prstGeom>
        </p:spPr>
      </p:pic>
      <p:sp>
        <p:nvSpPr>
          <p:cNvPr id="8" name="Rectangle 7"/>
          <p:cNvSpPr/>
          <p:nvPr/>
        </p:nvSpPr>
        <p:spPr>
          <a:xfrm>
            <a:off x="6588224" y="260648"/>
            <a:ext cx="2291012" cy="461665"/>
          </a:xfrm>
          <a:prstGeom prst="rect">
            <a:avLst/>
          </a:prstGeom>
          <a:solidFill>
            <a:schemeClr val="accent6">
              <a:lumMod val="75000"/>
            </a:schemeClr>
          </a:solidFill>
        </p:spPr>
        <p:txBody>
          <a:bodyPr wrap="none">
            <a:spAutoFit/>
          </a:bodyPr>
          <a:lstStyle/>
          <a:p>
            <a:r>
              <a:rPr lang="ar-DZ" sz="2400" b="1" dirty="0" smtClean="0">
                <a:solidFill>
                  <a:schemeClr val="bg1"/>
                </a:solidFill>
              </a:rPr>
              <a:t>جدول مقادير العجينة </a:t>
            </a:r>
            <a:endParaRPr lang="fr-FR" sz="2400" dirty="0">
              <a:solidFill>
                <a:schemeClr val="bg1"/>
              </a:solidFill>
            </a:endParaRPr>
          </a:p>
        </p:txBody>
      </p:sp>
      <p:sp>
        <p:nvSpPr>
          <p:cNvPr id="9" name="Rectangle 8"/>
          <p:cNvSpPr/>
          <p:nvPr/>
        </p:nvSpPr>
        <p:spPr>
          <a:xfrm>
            <a:off x="1691680" y="260648"/>
            <a:ext cx="2382383" cy="461665"/>
          </a:xfrm>
          <a:prstGeom prst="rect">
            <a:avLst/>
          </a:prstGeom>
          <a:solidFill>
            <a:schemeClr val="accent6">
              <a:lumMod val="75000"/>
            </a:schemeClr>
          </a:solidFill>
        </p:spPr>
        <p:txBody>
          <a:bodyPr wrap="none">
            <a:spAutoFit/>
          </a:bodyPr>
          <a:lstStyle/>
          <a:p>
            <a:r>
              <a:rPr lang="ar-DZ" sz="2400" b="1" dirty="0" smtClean="0">
                <a:solidFill>
                  <a:schemeClr val="bg1"/>
                </a:solidFill>
              </a:rPr>
              <a:t>جدول مقادير </a:t>
            </a:r>
            <a:r>
              <a:rPr lang="ar-DZ" sz="2400" b="1" dirty="0" err="1" smtClean="0">
                <a:solidFill>
                  <a:schemeClr val="bg1"/>
                </a:solidFill>
              </a:rPr>
              <a:t>العسيلة</a:t>
            </a:r>
            <a:r>
              <a:rPr lang="ar-DZ" sz="2400" b="1" dirty="0" smtClean="0">
                <a:solidFill>
                  <a:schemeClr val="bg1"/>
                </a:solidFill>
              </a:rPr>
              <a:t>  </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6705600"/>
        </p:xfrm>
        <a:graphic>
          <a:graphicData uri="http://schemas.openxmlformats.org/drawingml/2006/table">
            <a:tbl>
              <a:tblPr firstRow="1" bandRow="1">
                <a:tableStyleId>{5C22544A-7EE6-4342-B048-85BDC9FD1C3A}</a:tableStyleId>
              </a:tblPr>
              <a:tblGrid>
                <a:gridCol w="971600"/>
                <a:gridCol w="1440160"/>
                <a:gridCol w="5256584"/>
                <a:gridCol w="1475656"/>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chemeClr val="accent6">
                        <a:lumMod val="75000"/>
                      </a:schemeClr>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endParaRPr lang="ar-DZ" dirty="0" smtClean="0"/>
                    </a:p>
                    <a:p>
                      <a:endParaRPr lang="ar-DZ" dirty="0" smtClean="0"/>
                    </a:p>
                    <a:p>
                      <a:pPr algn="ctr"/>
                      <a:r>
                        <a:rPr lang="ar-DZ" b="1" dirty="0" err="1" smtClean="0"/>
                        <a:t>15د</a:t>
                      </a:r>
                      <a:endParaRPr lang="fr-FR" b="1" dirty="0"/>
                    </a:p>
                  </a:txBody>
                  <a:tcPr>
                    <a:solidFill>
                      <a:schemeClr val="accent6">
                        <a:lumMod val="75000"/>
                      </a:schemeClr>
                    </a:solidFill>
                  </a:tcPr>
                </a:tc>
                <a:tc>
                  <a:txBody>
                    <a:bodyPr/>
                    <a:lstStyle/>
                    <a:p>
                      <a:pPr algn="r"/>
                      <a:r>
                        <a:rPr lang="ar-DZ" b="1" dirty="0" smtClean="0"/>
                        <a:t>يقارنون الحل مع اجابتهم </a:t>
                      </a:r>
                    </a:p>
                    <a:p>
                      <a:pPr algn="r"/>
                      <a:r>
                        <a:rPr lang="ar-DZ" b="1" dirty="0" smtClean="0"/>
                        <a:t>يصححون اخطائهم</a:t>
                      </a:r>
                    </a:p>
                    <a:p>
                      <a:pPr algn="r"/>
                      <a:r>
                        <a:rPr lang="ar-DZ" b="1" dirty="0" smtClean="0"/>
                        <a:t>يكتبون الحل في كراس الدروس </a:t>
                      </a:r>
                      <a:endParaRPr lang="fr-FR" b="1" dirty="0"/>
                    </a:p>
                  </a:txBody>
                  <a:tcPr>
                    <a:solidFill>
                      <a:srgbClr val="FFC000"/>
                    </a:solidFill>
                  </a:tcPr>
                </a:tc>
                <a:tc>
                  <a:txBody>
                    <a:bodyPr/>
                    <a:lstStyle/>
                    <a:p>
                      <a:pPr algn="r"/>
                      <a:endParaRPr lang="fr-FR" sz="2000" dirty="0"/>
                    </a:p>
                  </a:txBody>
                  <a:tcPr>
                    <a:solidFill>
                      <a:srgbClr val="00B0F0"/>
                    </a:solidFill>
                  </a:tcPr>
                </a:tc>
                <a:tc>
                  <a:txBody>
                    <a:bodyPr/>
                    <a:lstStyle/>
                    <a:p>
                      <a:endParaRPr lang="ar-DZ" dirty="0" smtClean="0"/>
                    </a:p>
                    <a:p>
                      <a:r>
                        <a:rPr lang="ar-DZ" sz="2000" b="1" dirty="0" smtClean="0"/>
                        <a:t>حل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ar-DZ" sz="2000" b="1" baseline="0" dirty="0" smtClean="0"/>
                    </a:p>
                    <a:p>
                      <a:pPr algn="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7420267.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052736"/>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700808"/>
            <a:ext cx="1872208"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716016"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860032" y="1988840"/>
            <a:ext cx="2160240" cy="6480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64807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25</a:t>
            </a:r>
            <a:endParaRPr lang="fr-FR" sz="2000" b="1" dirty="0">
              <a:solidFill>
                <a:schemeClr val="bg1"/>
              </a:solidFill>
            </a:endParaRPr>
          </a:p>
        </p:txBody>
      </p:sp>
      <p:sp>
        <p:nvSpPr>
          <p:cNvPr id="11" name="Rectangle à coins arrondis 10"/>
          <p:cNvSpPr/>
          <p:nvPr/>
        </p:nvSpPr>
        <p:spPr>
          <a:xfrm>
            <a:off x="179512" y="1700808"/>
            <a:ext cx="187220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المعالجة </a:t>
            </a:r>
            <a:r>
              <a:rPr lang="ar-DZ" sz="2000" b="1" dirty="0" err="1" smtClean="0">
                <a:solidFill>
                  <a:schemeClr val="bg1"/>
                </a:solidFill>
              </a:rPr>
              <a:t>البيداغوجية</a:t>
            </a:r>
            <a:r>
              <a:rPr lang="ar-DZ" sz="2000" b="1" dirty="0" smtClean="0">
                <a:solidFill>
                  <a:schemeClr val="bg1"/>
                </a:solidFill>
              </a:rPr>
              <a:t> </a:t>
            </a:r>
            <a:endParaRPr lang="fr-FR" sz="2000" b="1" dirty="0">
              <a:solidFill>
                <a:schemeClr val="bg1"/>
              </a:solidFill>
            </a:endParaRPr>
          </a:p>
        </p:txBody>
      </p:sp>
      <p:sp>
        <p:nvSpPr>
          <p:cNvPr id="12" name="Rectangle avec flèche vers la gauche 11"/>
          <p:cNvSpPr/>
          <p:nvPr/>
        </p:nvSpPr>
        <p:spPr>
          <a:xfrm>
            <a:off x="7380312" y="3140968"/>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971600" y="2636912"/>
            <a:ext cx="6336704"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4" name="Rectangle avec flèche vers la gauche 13"/>
          <p:cNvSpPr/>
          <p:nvPr/>
        </p:nvSpPr>
        <p:spPr>
          <a:xfrm>
            <a:off x="7559824" y="4725144"/>
            <a:ext cx="1584176" cy="792088"/>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5" name="Rectangle à coins arrondis 14"/>
          <p:cNvSpPr/>
          <p:nvPr/>
        </p:nvSpPr>
        <p:spPr>
          <a:xfrm>
            <a:off x="0" y="3501008"/>
            <a:ext cx="7524328" cy="33569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1-يقيس بعض المقادير الفيزيائية باستعمال الوسيلة و الطريقة المناسبتين</a:t>
            </a:r>
            <a:r>
              <a:rPr lang="ar-DZ" dirty="0" smtClean="0">
                <a:solidFill>
                  <a:schemeClr val="bg1"/>
                </a:solidFill>
              </a:rPr>
              <a:t/>
            </a:r>
            <a:br>
              <a:rPr lang="ar-DZ" dirty="0" smtClean="0">
                <a:solidFill>
                  <a:schemeClr val="bg1"/>
                </a:solidFill>
              </a:rPr>
            </a:br>
            <a:r>
              <a:rPr lang="ar-DZ" b="1" dirty="0" smtClean="0">
                <a:solidFill>
                  <a:schemeClr val="bg1"/>
                </a:solidFill>
              </a:rPr>
              <a:t> ويستخدمها في حل مشكلا تتعلق </a:t>
            </a:r>
            <a:r>
              <a:rPr lang="ar-DZ" b="1" dirty="0" err="1" smtClean="0">
                <a:solidFill>
                  <a:schemeClr val="bg1"/>
                </a:solidFill>
              </a:rPr>
              <a:t>بها</a:t>
            </a:r>
            <a:r>
              <a:rPr lang="ar-DZ" b="1" dirty="0" smtClean="0">
                <a:solidFill>
                  <a:schemeClr val="bg1"/>
                </a:solidFill>
              </a:rPr>
              <a:t> في المخبر و خارجه  </a:t>
            </a:r>
            <a:br>
              <a:rPr lang="ar-DZ" b="1" dirty="0" smtClean="0">
                <a:solidFill>
                  <a:schemeClr val="bg1"/>
                </a:solidFill>
              </a:rPr>
            </a:br>
            <a:r>
              <a:rPr lang="ar-DZ" b="1" dirty="0" smtClean="0">
                <a:solidFill>
                  <a:schemeClr val="bg1"/>
                </a:solidFill>
              </a:rPr>
              <a:t>2-يتعرف على مختلف الحالات الفيزيائية  التي يكون عليها </a:t>
            </a:r>
            <a:endParaRPr lang="ar-DZ" dirty="0" smtClean="0">
              <a:solidFill>
                <a:schemeClr val="bg1"/>
              </a:solidFill>
            </a:endParaRPr>
          </a:p>
          <a:p>
            <a:pPr algn="r"/>
            <a:r>
              <a:rPr lang="ar-DZ" b="1" dirty="0" smtClean="0">
                <a:solidFill>
                  <a:schemeClr val="bg1"/>
                </a:solidFill>
              </a:rPr>
              <a:t>الجسم المادي في محيطه القريب و البعيد</a:t>
            </a:r>
            <a:r>
              <a:rPr lang="ar-DZ" dirty="0" smtClean="0">
                <a:solidFill>
                  <a:schemeClr val="bg1"/>
                </a:solidFill>
              </a:rPr>
              <a:t/>
            </a:r>
            <a:br>
              <a:rPr lang="ar-DZ" dirty="0" smtClean="0">
                <a:solidFill>
                  <a:schemeClr val="bg1"/>
                </a:solidFill>
              </a:rPr>
            </a:br>
            <a:r>
              <a:rPr lang="ar-DZ" b="1" dirty="0" err="1" smtClean="0">
                <a:solidFill>
                  <a:schemeClr val="bg1"/>
                </a:solidFill>
              </a:rPr>
              <a:t>3- </a:t>
            </a:r>
            <a:r>
              <a:rPr lang="ar-DZ" b="1" dirty="0" smtClean="0">
                <a:solidFill>
                  <a:schemeClr val="bg1"/>
                </a:solidFill>
              </a:rPr>
              <a:t>-يتحكم في طرق تحويل الجسم المادي من حالة الى </a:t>
            </a:r>
            <a:r>
              <a:rPr lang="ar-DZ" b="1" dirty="0" err="1" smtClean="0">
                <a:solidFill>
                  <a:schemeClr val="bg1"/>
                </a:solidFill>
              </a:rPr>
              <a:t>اخرى </a:t>
            </a:r>
            <a:br>
              <a:rPr lang="ar-DZ" b="1" dirty="0" err="1" smtClean="0">
                <a:solidFill>
                  <a:schemeClr val="bg1"/>
                </a:solidFill>
              </a:rPr>
            </a:br>
            <a:r>
              <a:rPr lang="ar-DZ" b="1" dirty="0" smtClean="0">
                <a:solidFill>
                  <a:schemeClr val="bg1"/>
                </a:solidFill>
              </a:rPr>
              <a:t>-اخذ </a:t>
            </a:r>
            <a:r>
              <a:rPr lang="ar-DZ" b="1" dirty="0" err="1" smtClean="0">
                <a:solidFill>
                  <a:schemeClr val="bg1"/>
                </a:solidFill>
              </a:rPr>
              <a:t>الاحتياطات</a:t>
            </a:r>
            <a:r>
              <a:rPr lang="ar-DZ" b="1" dirty="0" smtClean="0">
                <a:solidFill>
                  <a:schemeClr val="bg1"/>
                </a:solidFill>
              </a:rPr>
              <a:t> الامنية في العمل المخبري عند استخدام مصادر الحرارة </a:t>
            </a:r>
            <a:br>
              <a:rPr lang="ar-DZ" b="1" dirty="0" smtClean="0">
                <a:solidFill>
                  <a:schemeClr val="bg1"/>
                </a:solidFill>
              </a:rPr>
            </a:br>
            <a:r>
              <a:rPr lang="ar-DZ" b="1" dirty="0" smtClean="0">
                <a:solidFill>
                  <a:schemeClr val="bg1"/>
                </a:solidFill>
              </a:rPr>
              <a:t>4- يعرف مختلف </a:t>
            </a:r>
            <a:r>
              <a:rPr lang="ar-DZ" b="1" dirty="0" err="1" smtClean="0">
                <a:solidFill>
                  <a:schemeClr val="bg1"/>
                </a:solidFill>
              </a:rPr>
              <a:t>الخلائط</a:t>
            </a:r>
            <a:r>
              <a:rPr lang="ar-DZ" b="1" dirty="0" smtClean="0">
                <a:solidFill>
                  <a:schemeClr val="bg1"/>
                </a:solidFill>
              </a:rPr>
              <a:t> من محيطه القريب و البعيد</a:t>
            </a:r>
            <a:endParaRPr lang="ar-DZ" dirty="0" smtClean="0">
              <a:solidFill>
                <a:schemeClr val="bg1"/>
              </a:solidFill>
            </a:endParaRPr>
          </a:p>
          <a:p>
            <a:pPr algn="r"/>
            <a:r>
              <a:rPr lang="ar-DZ" b="1" dirty="0" smtClean="0">
                <a:solidFill>
                  <a:schemeClr val="bg1"/>
                </a:solidFill>
              </a:rPr>
              <a:t> و يتحكم في بعض  طرق فصل مكونات </a:t>
            </a:r>
            <a:r>
              <a:rPr lang="ar-DZ" b="1" dirty="0" err="1" smtClean="0">
                <a:solidFill>
                  <a:schemeClr val="bg1"/>
                </a:solidFill>
              </a:rPr>
              <a:t>الخلائط</a:t>
            </a:r>
            <a:r>
              <a:rPr lang="ar-DZ" b="1" dirty="0" smtClean="0">
                <a:solidFill>
                  <a:schemeClr val="bg1"/>
                </a:solidFill>
              </a:rPr>
              <a:t> تجريبيا </a:t>
            </a:r>
            <a:br>
              <a:rPr lang="ar-DZ" b="1" dirty="0" smtClean="0">
                <a:solidFill>
                  <a:schemeClr val="bg1"/>
                </a:solidFill>
              </a:rPr>
            </a:br>
            <a:r>
              <a:rPr lang="ar-DZ" b="1" dirty="0" smtClean="0">
                <a:solidFill>
                  <a:schemeClr val="bg1"/>
                </a:solidFill>
              </a:rPr>
              <a:t>5- يستخدم معارفه  حول المحلول المائي لحل مشكلات خاصة </a:t>
            </a:r>
            <a:endParaRPr lang="ar-DZ" dirty="0" smtClean="0">
              <a:solidFill>
                <a:schemeClr val="bg1"/>
              </a:solidFill>
            </a:endParaRPr>
          </a:p>
          <a:p>
            <a:pPr algn="r"/>
            <a:r>
              <a:rPr lang="ar-DZ" b="1" dirty="0" smtClean="0">
                <a:solidFill>
                  <a:schemeClr val="bg1"/>
                </a:solidFill>
              </a:rPr>
              <a:t>(استهلاك او تحضير المحاليل المائية في المنزل وفي المخبر</a:t>
            </a:r>
            <a:r>
              <a:rPr lang="ar-DZ" b="1" dirty="0" err="1" smtClean="0">
                <a:solidFill>
                  <a:schemeClr val="bg1"/>
                </a:solidFill>
              </a:rPr>
              <a:t>)</a:t>
            </a:r>
            <a:r>
              <a:rPr lang="ar-DZ" b="1" dirty="0" smtClean="0">
                <a:solidFill>
                  <a:schemeClr val="bg1"/>
                </a:solidFill>
              </a:rPr>
              <a:t/>
            </a:r>
            <a:br>
              <a:rPr lang="ar-DZ" b="1" dirty="0" smtClean="0">
                <a:solidFill>
                  <a:schemeClr val="bg1"/>
                </a:solidFill>
              </a:rPr>
            </a:br>
            <a:r>
              <a:rPr lang="ar-DZ" b="1" dirty="0" smtClean="0">
                <a:solidFill>
                  <a:schemeClr val="bg1"/>
                </a:solidFill>
              </a:rPr>
              <a:t>6-التحذير من التلوث و كيفية حماية البيئة واخذ </a:t>
            </a:r>
            <a:r>
              <a:rPr lang="ar-DZ" b="1" dirty="0" err="1" smtClean="0">
                <a:solidFill>
                  <a:schemeClr val="bg1"/>
                </a:solidFill>
              </a:rPr>
              <a:t>الاختياطات</a:t>
            </a:r>
            <a:r>
              <a:rPr lang="ar-DZ" b="1" dirty="0" smtClean="0">
                <a:solidFill>
                  <a:schemeClr val="bg1"/>
                </a:solidFill>
              </a:rPr>
              <a:t> </a:t>
            </a:r>
            <a:endParaRPr lang="ar-DZ" dirty="0" smtClean="0">
              <a:solidFill>
                <a:schemeClr val="bg1"/>
              </a:solidFill>
            </a:endParaRPr>
          </a:p>
          <a:p>
            <a:pPr algn="r"/>
            <a:r>
              <a:rPr lang="ar-DZ" b="1" dirty="0" smtClean="0">
                <a:solidFill>
                  <a:schemeClr val="bg1"/>
                </a:solidFill>
              </a:rPr>
              <a:t>عند استعمال محاليل مائية خطيرة </a:t>
            </a:r>
            <a:endParaRPr lang="ar-DZ"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8229600" cy="864096"/>
          </a:xfrm>
          <a:solidFill>
            <a:srgbClr val="00B050"/>
          </a:solidFill>
        </p:spPr>
        <p:txBody>
          <a:bodyPr/>
          <a:lstStyle/>
          <a:p>
            <a:r>
              <a:rPr lang="ar-DZ" dirty="0" smtClean="0"/>
              <a:t>شبكة التقويم التكويني</a:t>
            </a:r>
            <a:endParaRPr lang="fr-FR" dirty="0"/>
          </a:p>
        </p:txBody>
      </p:sp>
      <p:sp>
        <p:nvSpPr>
          <p:cNvPr id="3" name="Sous-titre 2"/>
          <p:cNvSpPr>
            <a:spLocks noGrp="1"/>
          </p:cNvSpPr>
          <p:nvPr>
            <p:ph type="subTitle" idx="1"/>
          </p:nvPr>
        </p:nvSpPr>
        <p:spPr>
          <a:xfrm>
            <a:off x="179512" y="1412776"/>
            <a:ext cx="8712968" cy="5256584"/>
          </a:xfrm>
        </p:spPr>
        <p:txBody>
          <a:bodyPr/>
          <a:lstStyle/>
          <a:p>
            <a:r>
              <a:rPr lang="ar-DZ" dirty="0" err="1" smtClean="0"/>
              <a:t>الوحدة2</a:t>
            </a:r>
            <a:r>
              <a:rPr lang="ar-DZ" dirty="0" smtClean="0"/>
              <a:t> قياس الاطوال </a:t>
            </a:r>
          </a:p>
          <a:p>
            <a:endParaRPr lang="fr-FR" dirty="0"/>
          </a:p>
        </p:txBody>
      </p:sp>
      <p:graphicFrame>
        <p:nvGraphicFramePr>
          <p:cNvPr id="4" name="Tableau 3"/>
          <p:cNvGraphicFramePr>
            <a:graphicFrameLocks noGrp="1"/>
          </p:cNvGraphicFramePr>
          <p:nvPr/>
        </p:nvGraphicFramePr>
        <p:xfrm>
          <a:off x="179512" y="1397000"/>
          <a:ext cx="8712968" cy="4661174"/>
        </p:xfrm>
        <a:graphic>
          <a:graphicData uri="http://schemas.openxmlformats.org/drawingml/2006/table">
            <a:tbl>
              <a:tblPr firstRow="1" bandRow="1">
                <a:tableStyleId>{5C22544A-7EE6-4342-B048-85BDC9FD1C3A}</a:tableStyleId>
              </a:tblPr>
              <a:tblGrid>
                <a:gridCol w="1476164"/>
                <a:gridCol w="1476164"/>
                <a:gridCol w="1764196"/>
                <a:gridCol w="2124236"/>
                <a:gridCol w="936104"/>
                <a:gridCol w="936104"/>
              </a:tblGrid>
              <a:tr h="591840">
                <a:tc>
                  <a:txBody>
                    <a:bodyPr/>
                    <a:lstStyle/>
                    <a:p>
                      <a:pPr algn="r"/>
                      <a:r>
                        <a:rPr lang="ar-DZ" dirty="0" err="1" smtClean="0">
                          <a:solidFill>
                            <a:schemeClr val="bg1"/>
                          </a:solidFill>
                        </a:rPr>
                        <a:t>1م</a:t>
                      </a:r>
                      <a:r>
                        <a:rPr lang="ar-DZ" dirty="0" smtClean="0">
                          <a:solidFill>
                            <a:schemeClr val="bg1"/>
                          </a:solidFill>
                        </a:rPr>
                        <a:t> </a:t>
                      </a:r>
                      <a:r>
                        <a:rPr lang="ar-DZ" dirty="0" err="1" smtClean="0">
                          <a:solidFill>
                            <a:schemeClr val="bg1"/>
                          </a:solidFill>
                        </a:rPr>
                        <a:t>......</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القسم </a:t>
                      </a:r>
                      <a:endParaRPr lang="fr-FR" dirty="0">
                        <a:solidFill>
                          <a:schemeClr val="bg1"/>
                        </a:solidFill>
                      </a:endParaRPr>
                    </a:p>
                  </a:txBody>
                  <a:tcPr>
                    <a:solidFill>
                      <a:schemeClr val="accent6">
                        <a:lumMod val="75000"/>
                      </a:schemeClr>
                    </a:solidFill>
                  </a:tcPr>
                </a:tc>
                <a:tc>
                  <a:txBody>
                    <a:bodyPr/>
                    <a:lstStyle/>
                    <a:p>
                      <a:pPr algn="r"/>
                      <a:r>
                        <a:rPr lang="ar-DZ" sz="2000" dirty="0" smtClean="0">
                          <a:solidFill>
                            <a:schemeClr val="bg1"/>
                          </a:solidFill>
                        </a:rPr>
                        <a:t>قياس الاطوال  </a:t>
                      </a:r>
                      <a:endParaRPr lang="fr-FR" sz="2000" dirty="0">
                        <a:solidFill>
                          <a:schemeClr val="bg1"/>
                        </a:solidFill>
                      </a:endParaRPr>
                    </a:p>
                  </a:txBody>
                  <a:tcPr>
                    <a:solidFill>
                      <a:schemeClr val="accent6">
                        <a:lumMod val="75000"/>
                      </a:schemeClr>
                    </a:solidFill>
                  </a:tcPr>
                </a:tc>
                <a:tc>
                  <a:txBody>
                    <a:bodyPr/>
                    <a:lstStyle/>
                    <a:p>
                      <a:pPr algn="r"/>
                      <a:r>
                        <a:rPr lang="ar-DZ" sz="2000" dirty="0" smtClean="0">
                          <a:solidFill>
                            <a:schemeClr val="bg1"/>
                          </a:solidFill>
                        </a:rPr>
                        <a:t>الوحدة 2  </a:t>
                      </a:r>
                      <a:endParaRPr lang="fr-FR" sz="2000" dirty="0">
                        <a:solidFill>
                          <a:schemeClr val="bg1"/>
                        </a:solidFill>
                      </a:endParaRPr>
                    </a:p>
                  </a:txBody>
                  <a:tcPr>
                    <a:solidFill>
                      <a:schemeClr val="accent6">
                        <a:lumMod val="75000"/>
                      </a:schemeClr>
                    </a:solidFill>
                  </a:tcPr>
                </a:tc>
                <a:tc>
                  <a:txBody>
                    <a:bodyPr/>
                    <a:lstStyle/>
                    <a:p>
                      <a:pPr algn="r"/>
                      <a:r>
                        <a:rPr lang="ar-DZ" sz="2000" dirty="0" smtClean="0">
                          <a:solidFill>
                            <a:schemeClr val="bg1"/>
                          </a:solidFill>
                        </a:rPr>
                        <a:t>السنة </a:t>
                      </a:r>
                      <a:r>
                        <a:rPr lang="ar-DZ" sz="2000" dirty="0" err="1" smtClean="0">
                          <a:solidFill>
                            <a:schemeClr val="bg1"/>
                          </a:solidFill>
                        </a:rPr>
                        <a:t>1م</a:t>
                      </a:r>
                      <a:endParaRPr lang="fr-FR" sz="2000" dirty="0">
                        <a:solidFill>
                          <a:schemeClr val="bg1"/>
                        </a:solidFill>
                      </a:endParaRPr>
                    </a:p>
                  </a:txBody>
                  <a:tcPr>
                    <a:solidFill>
                      <a:srgbClr val="92D050"/>
                    </a:solidFill>
                  </a:tcPr>
                </a:tc>
                <a:tc>
                  <a:txBody>
                    <a:bodyPr/>
                    <a:lstStyle/>
                    <a:p>
                      <a:pPr algn="r"/>
                      <a:r>
                        <a:rPr lang="ar-DZ" sz="2000" dirty="0" smtClean="0">
                          <a:solidFill>
                            <a:schemeClr val="bg1"/>
                          </a:solidFill>
                        </a:rPr>
                        <a:t>المستوى </a:t>
                      </a:r>
                      <a:endParaRPr lang="fr-FR" sz="2000" dirty="0">
                        <a:solidFill>
                          <a:schemeClr val="bg1"/>
                        </a:solidFill>
                      </a:endParaRPr>
                    </a:p>
                  </a:txBody>
                  <a:tcPr>
                    <a:solidFill>
                      <a:srgbClr val="92D050"/>
                    </a:solidFill>
                  </a:tcPr>
                </a:tc>
              </a:tr>
              <a:tr h="594112">
                <a:tc gridSpan="4">
                  <a:txBody>
                    <a:bodyPr/>
                    <a:lstStyle/>
                    <a:p>
                      <a:pPr algn="r"/>
                      <a:r>
                        <a:rPr lang="ar-DZ" sz="2000" b="1" dirty="0" smtClean="0"/>
                        <a:t>المادة وتحولاتها </a:t>
                      </a:r>
                      <a:endParaRPr lang="fr-FR" sz="2000" b="1" dirty="0"/>
                    </a:p>
                  </a:txBody>
                  <a:tcPr>
                    <a:solidFill>
                      <a:srgbClr val="00B0F0"/>
                    </a:solidFill>
                  </a:tcPr>
                </a:tc>
                <a:tc hMerge="1">
                  <a:txBody>
                    <a:bodyPr/>
                    <a:lstStyle/>
                    <a:p>
                      <a:endParaRPr lang="fr-FR"/>
                    </a:p>
                  </a:txBody>
                  <a:tcPr/>
                </a:tc>
                <a:tc hMerge="1">
                  <a:txBody>
                    <a:bodyPr/>
                    <a:lstStyle/>
                    <a:p>
                      <a:endParaRPr lang="fr-FR" dirty="0"/>
                    </a:p>
                  </a:txBody>
                  <a:tcPr>
                    <a:solidFill>
                      <a:srgbClr val="00B0F0"/>
                    </a:solidFill>
                  </a:tcPr>
                </a:tc>
                <a:tc hMerge="1">
                  <a:txBody>
                    <a:bodyPr/>
                    <a:lstStyle/>
                    <a:p>
                      <a:endParaRPr lang="fr-FR"/>
                    </a:p>
                  </a:txBody>
                  <a:tcPr/>
                </a:tc>
                <a:tc gridSpan="2">
                  <a:txBody>
                    <a:bodyPr/>
                    <a:lstStyle/>
                    <a:p>
                      <a:pPr algn="r"/>
                      <a:r>
                        <a:rPr lang="ar-DZ" sz="2000" b="1" dirty="0" smtClean="0"/>
                        <a:t>الميدان </a:t>
                      </a:r>
                      <a:endParaRPr lang="fr-FR" sz="2000" b="1" dirty="0"/>
                    </a:p>
                  </a:txBody>
                  <a:tcPr>
                    <a:solidFill>
                      <a:srgbClr val="00B0F0"/>
                    </a:solidFill>
                  </a:tcPr>
                </a:tc>
                <a:tc hMerge="1">
                  <a:txBody>
                    <a:bodyPr/>
                    <a:lstStyle/>
                    <a:p>
                      <a:endParaRPr lang="fr-FR"/>
                    </a:p>
                  </a:txBody>
                  <a:tcPr/>
                </a:tc>
              </a:tr>
              <a:tr h="792088">
                <a:tc gridSpan="4">
                  <a:txBody>
                    <a:bodyPr/>
                    <a:lstStyle/>
                    <a:p>
                      <a:pPr algn="r"/>
                      <a:r>
                        <a:rPr lang="ar-DZ" sz="2000" b="1" dirty="0" smtClean="0"/>
                        <a:t>يحل مشكلات تتعلق بتركيب </a:t>
                      </a:r>
                      <a:r>
                        <a:rPr lang="ar-DZ" sz="2000" b="1" dirty="0" err="1" smtClean="0"/>
                        <a:t>الدارات</a:t>
                      </a:r>
                      <a:r>
                        <a:rPr lang="ar-DZ" sz="2000" b="1" dirty="0" smtClean="0"/>
                        <a:t> الكهربائية البسيطة محترما قواعد الأمن </a:t>
                      </a:r>
                      <a:r>
                        <a:rPr lang="ar-DZ" sz="2000" b="1" dirty="0" err="1" smtClean="0"/>
                        <a:t>الكهربائي.</a:t>
                      </a:r>
                      <a:r>
                        <a:rPr lang="ar-DZ" sz="2000" dirty="0" smtClean="0"/>
                        <a:t> </a:t>
                      </a:r>
                      <a:endParaRPr lang="fr-FR" sz="2000" dirty="0"/>
                    </a:p>
                  </a:txBody>
                  <a:tcPr>
                    <a:solidFill>
                      <a:srgbClr val="00B050"/>
                    </a:solidFill>
                  </a:tcPr>
                </a:tc>
                <a:tc hMerge="1">
                  <a:txBody>
                    <a:bodyPr/>
                    <a:lstStyle/>
                    <a:p>
                      <a:endParaRPr lang="fr-FR"/>
                    </a:p>
                  </a:txBody>
                  <a:tcPr/>
                </a:tc>
                <a:tc hMerge="1">
                  <a:txBody>
                    <a:bodyPr/>
                    <a:lstStyle/>
                    <a:p>
                      <a:endParaRPr lang="fr-FR" dirty="0"/>
                    </a:p>
                  </a:txBody>
                  <a:tcPr>
                    <a:solidFill>
                      <a:srgbClr val="00B050"/>
                    </a:solidFill>
                  </a:tcPr>
                </a:tc>
                <a:tc hMerge="1">
                  <a:txBody>
                    <a:bodyPr/>
                    <a:lstStyle/>
                    <a:p>
                      <a:endParaRPr lang="fr-FR"/>
                    </a:p>
                  </a:txBody>
                  <a:tcPr/>
                </a:tc>
                <a:tc gridSpan="2">
                  <a:txBody>
                    <a:bodyPr/>
                    <a:lstStyle/>
                    <a:p>
                      <a:pPr algn="r"/>
                      <a:r>
                        <a:rPr lang="ar-DZ" sz="2000" b="1" dirty="0" smtClean="0"/>
                        <a:t>الكفاءة الختامية </a:t>
                      </a:r>
                      <a:endParaRPr lang="fr-FR" sz="2000" b="1" dirty="0"/>
                    </a:p>
                  </a:txBody>
                  <a:tcPr>
                    <a:solidFill>
                      <a:srgbClr val="00B050"/>
                    </a:solidFill>
                  </a:tcPr>
                </a:tc>
                <a:tc hMerge="1">
                  <a:txBody>
                    <a:bodyPr/>
                    <a:lstStyle/>
                    <a:p>
                      <a:endParaRPr lang="fr-FR"/>
                    </a:p>
                  </a:txBody>
                  <a:tcPr/>
                </a:tc>
              </a:tr>
              <a:tr h="2683134">
                <a:tc gridSpan="4">
                  <a:txBody>
                    <a:bodyPr/>
                    <a:lstStyle/>
                    <a:p>
                      <a:pPr algn="r"/>
                      <a:endParaRPr lang="fr-FR" sz="2000" dirty="0"/>
                    </a:p>
                  </a:txBody>
                  <a:tcPr>
                    <a:solidFill>
                      <a:schemeClr val="accent4">
                        <a:lumMod val="75000"/>
                      </a:schemeClr>
                    </a:solidFill>
                  </a:tcPr>
                </a:tc>
                <a:tc hMerge="1">
                  <a:txBody>
                    <a:bodyPr/>
                    <a:lstStyle/>
                    <a:p>
                      <a:endParaRPr lang="fr-FR"/>
                    </a:p>
                  </a:txBody>
                  <a:tcPr/>
                </a:tc>
                <a:tc hMerge="1">
                  <a:txBody>
                    <a:bodyPr/>
                    <a:lstStyle/>
                    <a:p>
                      <a:endParaRPr lang="fr-FR" dirty="0"/>
                    </a:p>
                  </a:txBody>
                  <a:tcPr>
                    <a:solidFill>
                      <a:schemeClr val="accent4">
                        <a:lumMod val="75000"/>
                      </a:schemeClr>
                    </a:solidFill>
                  </a:tcPr>
                </a:tc>
                <a:tc hMerge="1">
                  <a:txBody>
                    <a:bodyPr/>
                    <a:lstStyle/>
                    <a:p>
                      <a:endParaRPr lang="fr-FR"/>
                    </a:p>
                  </a:txBody>
                  <a:tcPr/>
                </a:tc>
                <a:tc gridSpan="2">
                  <a:txBody>
                    <a:bodyPr/>
                    <a:lstStyle/>
                    <a:p>
                      <a:pPr algn="r"/>
                      <a:r>
                        <a:rPr lang="ar-DZ" sz="2000" b="1" dirty="0" smtClean="0"/>
                        <a:t>مركبات الكفاءة </a:t>
                      </a:r>
                      <a:endParaRPr lang="fr-FR" sz="2000" b="1" dirty="0"/>
                    </a:p>
                  </a:txBody>
                  <a:tcPr>
                    <a:solidFill>
                      <a:schemeClr val="accent4">
                        <a:lumMod val="75000"/>
                      </a:schemeClr>
                    </a:solidFill>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3488"/>
            <a:ext cx="9144000" cy="3046988"/>
          </a:xfrm>
          <a:prstGeom prst="rect">
            <a:avLst/>
          </a:prstGeom>
          <a:solidFill>
            <a:srgbClr val="00B0F0"/>
          </a:solidFill>
        </p:spPr>
        <p:txBody>
          <a:bodyPr wrap="square">
            <a:spAutoFit/>
          </a:bodyPr>
          <a:lstStyle/>
          <a:p>
            <a:pPr algn="r"/>
            <a:r>
              <a:rPr lang="ar-DZ" dirty="0" smtClean="0"/>
              <a:t/>
            </a:r>
            <a:br>
              <a:rPr lang="ar-DZ" dirty="0" smtClean="0"/>
            </a:br>
            <a:r>
              <a:rPr lang="ar-DZ" dirty="0" smtClean="0"/>
              <a:t/>
            </a:r>
            <a:br>
              <a:rPr lang="ar-DZ" dirty="0" smtClean="0"/>
            </a:br>
            <a:r>
              <a:rPr lang="ar-DZ" dirty="0" smtClean="0"/>
              <a:t/>
            </a:r>
            <a:br>
              <a:rPr lang="ar-DZ" dirty="0" smtClean="0"/>
            </a:br>
            <a:r>
              <a:rPr lang="ar-DZ" dirty="0" smtClean="0"/>
              <a:t/>
            </a:r>
            <a:br>
              <a:rPr lang="ar-DZ" dirty="0" smtClean="0"/>
            </a:br>
            <a:r>
              <a:rPr lang="ar-DZ" b="1" dirty="0" smtClean="0"/>
              <a:t>       </a:t>
            </a:r>
            <a:r>
              <a:rPr lang="ar-DZ" sz="2000" b="1" u="sng" dirty="0" smtClean="0">
                <a:solidFill>
                  <a:schemeClr val="bg1"/>
                </a:solidFill>
              </a:rPr>
              <a:t>عناصر الاجابة الصحيحة </a:t>
            </a:r>
            <a:r>
              <a:rPr lang="ar-DZ" sz="2000" dirty="0" smtClean="0">
                <a:solidFill>
                  <a:schemeClr val="bg1"/>
                </a:solidFill>
              </a:rPr>
              <a:t/>
            </a:r>
            <a:br>
              <a:rPr lang="ar-DZ" sz="2000" dirty="0" smtClean="0">
                <a:solidFill>
                  <a:schemeClr val="bg1"/>
                </a:solidFill>
              </a:rPr>
            </a:br>
            <a:r>
              <a:rPr lang="ar-DZ" sz="2000" b="1" dirty="0" smtClean="0">
                <a:solidFill>
                  <a:schemeClr val="bg1"/>
                </a:solidFill>
              </a:rPr>
              <a:t>         </a:t>
            </a:r>
            <a:r>
              <a:rPr lang="ar-DZ" sz="2000" b="1" u="sng" dirty="0" err="1" smtClean="0">
                <a:solidFill>
                  <a:schemeClr val="bg1"/>
                </a:solidFill>
              </a:rPr>
              <a:t>التعليمة</a:t>
            </a:r>
            <a:r>
              <a:rPr lang="ar-DZ" sz="2000" b="1" dirty="0" err="1" smtClean="0">
                <a:solidFill>
                  <a:schemeClr val="bg1"/>
                </a:solidFill>
              </a:rPr>
              <a:t>1</a:t>
            </a:r>
            <a:r>
              <a:rPr lang="ar-DZ" sz="2000" b="1" dirty="0" smtClean="0">
                <a:solidFill>
                  <a:schemeClr val="bg1"/>
                </a:solidFill>
              </a:rPr>
              <a:t>:  </a:t>
            </a:r>
            <a:br>
              <a:rPr lang="ar-DZ" sz="2000" b="1" dirty="0" smtClean="0">
                <a:solidFill>
                  <a:schemeClr val="bg1"/>
                </a:solidFill>
              </a:rPr>
            </a:br>
            <a:r>
              <a:rPr lang="ar-DZ" sz="2000" b="1" dirty="0" smtClean="0">
                <a:solidFill>
                  <a:schemeClr val="bg1"/>
                </a:solidFill>
              </a:rPr>
              <a:t>       </a:t>
            </a:r>
            <a:r>
              <a:rPr lang="ar-DZ" sz="2000" b="1" dirty="0" err="1" smtClean="0">
                <a:solidFill>
                  <a:schemeClr val="bg1"/>
                </a:solidFill>
              </a:rPr>
              <a:t>ا</a:t>
            </a:r>
            <a:r>
              <a:rPr lang="ar-DZ" sz="2000" b="1" u="sng" dirty="0" err="1" smtClean="0">
                <a:solidFill>
                  <a:schemeClr val="bg1"/>
                </a:solidFill>
              </a:rPr>
              <a:t>لتعليمة2</a:t>
            </a:r>
            <a:r>
              <a:rPr lang="ar-DZ" sz="2000" b="1" dirty="0" smtClean="0">
                <a:solidFill>
                  <a:schemeClr val="bg1"/>
                </a:solidFill>
              </a:rPr>
              <a:t>: </a:t>
            </a:r>
            <a:br>
              <a:rPr lang="ar-DZ" sz="2000" b="1" dirty="0" smtClean="0">
                <a:solidFill>
                  <a:schemeClr val="bg1"/>
                </a:solidFill>
              </a:rPr>
            </a:br>
            <a:r>
              <a:rPr lang="ar-DZ" sz="2000" b="1" dirty="0" smtClean="0">
                <a:solidFill>
                  <a:schemeClr val="bg1"/>
                </a:solidFill>
              </a:rPr>
              <a:t>      </a:t>
            </a:r>
            <a:r>
              <a:rPr lang="ar-DZ" sz="2000" b="1" u="sng" dirty="0" smtClean="0">
                <a:solidFill>
                  <a:schemeClr val="bg1"/>
                </a:solidFill>
              </a:rPr>
              <a:t>شبكة التقييم بالمعايير والمؤشرات</a:t>
            </a:r>
            <a:br>
              <a:rPr lang="ar-DZ" sz="2000" b="1" u="sng" dirty="0" smtClean="0">
                <a:solidFill>
                  <a:schemeClr val="bg1"/>
                </a:solidFill>
              </a:rPr>
            </a:br>
            <a:r>
              <a:rPr lang="ar-DZ" sz="2000" b="1" u="sng" dirty="0" smtClean="0">
                <a:solidFill>
                  <a:schemeClr val="bg1"/>
                </a:solidFill>
              </a:rPr>
              <a:t>شبكة التقييم بالمعايير والمؤشرات</a:t>
            </a:r>
            <a:br>
              <a:rPr lang="ar-DZ" sz="2000" b="1" u="sng" dirty="0" smtClean="0">
                <a:solidFill>
                  <a:schemeClr val="bg1"/>
                </a:solidFill>
              </a:rPr>
            </a:br>
            <a:endParaRPr lang="fr-FR" sz="2000" dirty="0">
              <a:solidFill>
                <a:schemeClr val="bg1"/>
              </a:solidFill>
            </a:endParaRPr>
          </a:p>
        </p:txBody>
      </p:sp>
      <p:graphicFrame>
        <p:nvGraphicFramePr>
          <p:cNvPr id="4" name="Tableau 3"/>
          <p:cNvGraphicFramePr>
            <a:graphicFrameLocks noGrp="1"/>
          </p:cNvGraphicFramePr>
          <p:nvPr/>
        </p:nvGraphicFramePr>
        <p:xfrm>
          <a:off x="179512" y="1876832"/>
          <a:ext cx="8712966" cy="4981168"/>
        </p:xfrm>
        <a:graphic>
          <a:graphicData uri="http://schemas.openxmlformats.org/drawingml/2006/table">
            <a:tbl>
              <a:tblPr firstRow="1" bandRow="1">
                <a:tableStyleId>{5C22544A-7EE6-4342-B048-85BDC9FD1C3A}</a:tableStyleId>
              </a:tblPr>
              <a:tblGrid>
                <a:gridCol w="1452161"/>
                <a:gridCol w="708079"/>
                <a:gridCol w="504056"/>
                <a:gridCol w="504056"/>
                <a:gridCol w="2160240"/>
                <a:gridCol w="3384374"/>
              </a:tblGrid>
              <a:tr h="468052">
                <a:tc>
                  <a:txBody>
                    <a:bodyPr/>
                    <a:lstStyle/>
                    <a:p>
                      <a:pPr algn="r"/>
                      <a:r>
                        <a:rPr lang="ar-DZ" dirty="0" smtClean="0">
                          <a:solidFill>
                            <a:schemeClr val="bg1"/>
                          </a:solidFill>
                        </a:rPr>
                        <a:t>العلامة </a:t>
                      </a:r>
                      <a:endParaRPr lang="fr-FR" dirty="0">
                        <a:solidFill>
                          <a:schemeClr val="bg1"/>
                        </a:solidFill>
                      </a:endParaRPr>
                    </a:p>
                  </a:txBody>
                  <a:tcPr>
                    <a:solidFill>
                      <a:srgbClr val="00B050"/>
                    </a:solidFill>
                  </a:tcPr>
                </a:tc>
                <a:tc gridSpan="3">
                  <a:txBody>
                    <a:bodyPr/>
                    <a:lstStyle/>
                    <a:p>
                      <a:pPr algn="r"/>
                      <a:r>
                        <a:rPr lang="ar-DZ" dirty="0" smtClean="0">
                          <a:solidFill>
                            <a:schemeClr val="bg1"/>
                          </a:solidFill>
                        </a:rPr>
                        <a:t>الحكم </a:t>
                      </a:r>
                      <a:endParaRPr lang="fr-FR" dirty="0">
                        <a:solidFill>
                          <a:schemeClr val="bg1"/>
                        </a:solidFill>
                      </a:endParaRPr>
                    </a:p>
                  </a:txBody>
                  <a:tcPr>
                    <a:solidFill>
                      <a:srgbClr val="0070C0"/>
                    </a:solidFill>
                  </a:tcPr>
                </a:tc>
                <a:tc hMerge="1">
                  <a:txBody>
                    <a:bodyPr/>
                    <a:lstStyle/>
                    <a:p>
                      <a:endParaRPr lang="fr-FR" dirty="0"/>
                    </a:p>
                  </a:txBody>
                  <a:tcPr>
                    <a:solidFill>
                      <a:schemeClr val="accent4">
                        <a:lumMod val="50000"/>
                      </a:schemeClr>
                    </a:solidFill>
                  </a:tcPr>
                </a:tc>
                <a:tc hMerge="1">
                  <a:txBody>
                    <a:bodyPr/>
                    <a:lstStyle/>
                    <a:p>
                      <a:endParaRPr lang="fr-FR" dirty="0"/>
                    </a:p>
                  </a:txBody>
                  <a:tcPr>
                    <a:solidFill>
                      <a:schemeClr val="accent6"/>
                    </a:solidFill>
                  </a:tcPr>
                </a:tc>
                <a:tc rowSpan="2">
                  <a:txBody>
                    <a:bodyPr/>
                    <a:lstStyle/>
                    <a:p>
                      <a:pPr algn="r"/>
                      <a:r>
                        <a:rPr lang="ar-DZ" dirty="0" smtClean="0">
                          <a:solidFill>
                            <a:schemeClr val="bg1"/>
                          </a:solidFill>
                        </a:rPr>
                        <a:t>المؤشرات</a:t>
                      </a:r>
                      <a:r>
                        <a:rPr lang="ar-DZ" baseline="0" dirty="0" smtClean="0">
                          <a:solidFill>
                            <a:schemeClr val="bg1"/>
                          </a:solidFill>
                        </a:rPr>
                        <a:t> </a:t>
                      </a:r>
                      <a:endParaRPr lang="fr-FR" dirty="0">
                        <a:solidFill>
                          <a:schemeClr val="bg1"/>
                        </a:solidFill>
                      </a:endParaRPr>
                    </a:p>
                  </a:txBody>
                  <a:tcPr>
                    <a:solidFill>
                      <a:srgbClr val="FFC000"/>
                    </a:solidFill>
                  </a:tcPr>
                </a:tc>
                <a:tc rowSpan="2">
                  <a:txBody>
                    <a:bodyPr/>
                    <a:lstStyle/>
                    <a:p>
                      <a:pPr algn="r"/>
                      <a:r>
                        <a:rPr lang="ar-DZ" dirty="0" smtClean="0">
                          <a:solidFill>
                            <a:schemeClr val="bg1"/>
                          </a:solidFill>
                        </a:rPr>
                        <a:t>المعيار </a:t>
                      </a:r>
                      <a:endParaRPr lang="fr-FR" dirty="0">
                        <a:solidFill>
                          <a:schemeClr val="bg1"/>
                        </a:solidFill>
                      </a:endParaRPr>
                    </a:p>
                  </a:txBody>
                  <a:tcPr>
                    <a:solidFill>
                      <a:srgbClr val="92D050"/>
                    </a:solidFill>
                  </a:tcPr>
                </a:tc>
              </a:tr>
              <a:tr h="292028">
                <a:tc>
                  <a:txBody>
                    <a:bodyPr/>
                    <a:lstStyle/>
                    <a:p>
                      <a:endParaRPr lang="fr-FR" dirty="0"/>
                    </a:p>
                  </a:txBody>
                  <a:tcPr>
                    <a:solidFill>
                      <a:srgbClr val="00B050"/>
                    </a:solidFill>
                  </a:tcPr>
                </a:tc>
                <a:tc>
                  <a:txBody>
                    <a:bodyPr/>
                    <a:lstStyle/>
                    <a:p>
                      <a:r>
                        <a:rPr lang="ar-DZ" b="1" dirty="0" smtClean="0"/>
                        <a:t>2</a:t>
                      </a:r>
                      <a:endParaRPr lang="fr-FR" b="1" dirty="0"/>
                    </a:p>
                  </a:txBody>
                  <a:tcPr>
                    <a:solidFill>
                      <a:schemeClr val="accent6">
                        <a:lumMod val="75000"/>
                      </a:schemeClr>
                    </a:solidFill>
                  </a:tcPr>
                </a:tc>
                <a:tc>
                  <a:txBody>
                    <a:bodyPr/>
                    <a:lstStyle/>
                    <a:p>
                      <a:r>
                        <a:rPr lang="ar-DZ" b="1" dirty="0" smtClean="0"/>
                        <a:t>1</a:t>
                      </a:r>
                      <a:endParaRPr lang="fr-FR" b="1" dirty="0"/>
                    </a:p>
                  </a:txBody>
                  <a:tcPr>
                    <a:solidFill>
                      <a:schemeClr val="accent4">
                        <a:lumMod val="50000"/>
                      </a:schemeClr>
                    </a:solidFill>
                  </a:tcPr>
                </a:tc>
                <a:tc>
                  <a:txBody>
                    <a:bodyPr/>
                    <a:lstStyle/>
                    <a:p>
                      <a:r>
                        <a:rPr lang="ar-DZ" b="1" dirty="0" smtClean="0"/>
                        <a:t>0</a:t>
                      </a:r>
                      <a:endParaRPr lang="fr-FR" b="1" dirty="0"/>
                    </a:p>
                  </a:txBody>
                  <a:tcPr>
                    <a:solidFill>
                      <a:schemeClr val="accent6"/>
                    </a:solidFill>
                  </a:tcPr>
                </a:tc>
                <a:tc vMerge="1">
                  <a:txBody>
                    <a:bodyPr/>
                    <a:lstStyle/>
                    <a:p>
                      <a:endParaRPr lang="fr-FR" dirty="0"/>
                    </a:p>
                  </a:txBody>
                  <a:tcPr>
                    <a:solidFill>
                      <a:schemeClr val="accent3">
                        <a:lumMod val="75000"/>
                      </a:schemeClr>
                    </a:solidFill>
                  </a:tcPr>
                </a:tc>
                <a:tc vMerge="1">
                  <a:txBody>
                    <a:bodyPr/>
                    <a:lstStyle/>
                    <a:p>
                      <a:endParaRPr lang="fr-FR" dirty="0"/>
                    </a:p>
                  </a:txBody>
                  <a:tcPr>
                    <a:solidFill>
                      <a:srgbClr val="92D050"/>
                    </a:solidFill>
                  </a:tcPr>
                </a:tc>
              </a:tr>
              <a:tr h="646348">
                <a:tc>
                  <a:txBody>
                    <a:bodyPr/>
                    <a:lstStyle/>
                    <a:p>
                      <a:endParaRPr lang="fr-FR" dirty="0"/>
                    </a:p>
                  </a:txBody>
                  <a:tcPr>
                    <a:solidFill>
                      <a:srgbClr val="00B050"/>
                    </a:solidFill>
                  </a:tcPr>
                </a:tc>
                <a:tc>
                  <a:txBody>
                    <a:bodyPr/>
                    <a:lstStyle/>
                    <a:p>
                      <a:endParaRPr lang="fr-FR" dirty="0"/>
                    </a:p>
                  </a:txBody>
                  <a:tcPr>
                    <a:solidFill>
                      <a:schemeClr val="accent6">
                        <a:lumMod val="75000"/>
                      </a:schemeClr>
                    </a:solidFill>
                  </a:tcPr>
                </a:tc>
                <a:tc>
                  <a:txBody>
                    <a:bodyPr/>
                    <a:lstStyle/>
                    <a:p>
                      <a:endParaRPr lang="fr-FR" dirty="0"/>
                    </a:p>
                  </a:txBody>
                  <a:tcPr>
                    <a:solidFill>
                      <a:schemeClr val="accent4">
                        <a:lumMod val="50000"/>
                      </a:schemeClr>
                    </a:solidFill>
                  </a:tcPr>
                </a:tc>
                <a:tc>
                  <a:txBody>
                    <a:bodyPr/>
                    <a:lstStyle/>
                    <a:p>
                      <a:endParaRPr lang="fr-FR" dirty="0"/>
                    </a:p>
                  </a:txBody>
                  <a:tcPr>
                    <a:solidFill>
                      <a:schemeClr val="accent6"/>
                    </a:solidFill>
                  </a:tcPr>
                </a:tc>
                <a:tc>
                  <a:txBody>
                    <a:bodyPr/>
                    <a:lstStyle/>
                    <a:p>
                      <a:endParaRPr lang="fr-FR" dirty="0"/>
                    </a:p>
                  </a:txBody>
                  <a:tcPr>
                    <a:solidFill>
                      <a:srgbClr val="FFC000"/>
                    </a:solidFill>
                  </a:tcPr>
                </a:tc>
                <a:tc>
                  <a:txBody>
                    <a:bodyPr/>
                    <a:lstStyle/>
                    <a:p>
                      <a:pPr algn="r"/>
                      <a:r>
                        <a:rPr lang="ar-DZ" b="1" dirty="0" err="1" smtClean="0"/>
                        <a:t>مع1</a:t>
                      </a:r>
                      <a:r>
                        <a:rPr lang="ar-DZ" b="1" dirty="0" smtClean="0"/>
                        <a:t>: </a:t>
                      </a:r>
                      <a:br>
                        <a:rPr lang="ar-DZ" b="1" dirty="0" smtClean="0"/>
                      </a:br>
                      <a:r>
                        <a:rPr lang="ar-DZ" b="1" dirty="0" smtClean="0"/>
                        <a:t>التحكم في الموارد </a:t>
                      </a:r>
                      <a:endParaRPr lang="ar-DZ" dirty="0" smtClean="0"/>
                    </a:p>
                    <a:p>
                      <a:pPr algn="r"/>
                      <a:endParaRPr lang="fr-FR" dirty="0"/>
                    </a:p>
                  </a:txBody>
                  <a:tcPr>
                    <a:solidFill>
                      <a:srgbClr val="92D050"/>
                    </a:solidFill>
                  </a:tcPr>
                </a:tc>
              </a:tr>
              <a:tr h="740060">
                <a:tc>
                  <a:txBody>
                    <a:bodyPr/>
                    <a:lstStyle/>
                    <a:p>
                      <a:endParaRPr lang="fr-FR" dirty="0"/>
                    </a:p>
                  </a:txBody>
                  <a:tcPr>
                    <a:solidFill>
                      <a:srgbClr val="00B050"/>
                    </a:solidFill>
                  </a:tcPr>
                </a:tc>
                <a:tc>
                  <a:txBody>
                    <a:bodyPr/>
                    <a:lstStyle/>
                    <a:p>
                      <a:endParaRPr lang="fr-FR" dirty="0"/>
                    </a:p>
                  </a:txBody>
                  <a:tcPr>
                    <a:solidFill>
                      <a:schemeClr val="accent6">
                        <a:lumMod val="75000"/>
                      </a:schemeClr>
                    </a:solidFill>
                  </a:tcPr>
                </a:tc>
                <a:tc>
                  <a:txBody>
                    <a:bodyPr/>
                    <a:lstStyle/>
                    <a:p>
                      <a:endParaRPr lang="fr-FR" dirty="0"/>
                    </a:p>
                  </a:txBody>
                  <a:tcPr>
                    <a:solidFill>
                      <a:schemeClr val="accent4">
                        <a:lumMod val="50000"/>
                      </a:schemeClr>
                    </a:solidFill>
                  </a:tcPr>
                </a:tc>
                <a:tc>
                  <a:txBody>
                    <a:bodyPr/>
                    <a:lstStyle/>
                    <a:p>
                      <a:endParaRPr lang="fr-FR" dirty="0"/>
                    </a:p>
                  </a:txBody>
                  <a:tcPr>
                    <a:solidFill>
                      <a:schemeClr val="accent6"/>
                    </a:solidFill>
                  </a:tcPr>
                </a:tc>
                <a:tc>
                  <a:txBody>
                    <a:bodyPr/>
                    <a:lstStyle/>
                    <a:p>
                      <a:endParaRPr lang="fr-FR" dirty="0"/>
                    </a:p>
                  </a:txBody>
                  <a:tcPr>
                    <a:solidFill>
                      <a:srgbClr val="FFC000"/>
                    </a:solidFill>
                  </a:tcPr>
                </a:tc>
                <a:tc>
                  <a:txBody>
                    <a:bodyPr/>
                    <a:lstStyle/>
                    <a:p>
                      <a:pPr algn="r"/>
                      <a:r>
                        <a:rPr lang="ar-DZ" b="1" dirty="0" err="1" smtClean="0"/>
                        <a:t>مع2:</a:t>
                      </a:r>
                      <a:endParaRPr lang="ar-DZ" dirty="0" smtClean="0"/>
                    </a:p>
                    <a:p>
                      <a:pPr algn="r"/>
                      <a:r>
                        <a:rPr lang="ar-DZ" b="1" dirty="0" smtClean="0"/>
                        <a:t>توظيف الموارد والكفاءات العرضية</a:t>
                      </a:r>
                      <a:endParaRPr lang="ar-DZ" dirty="0" smtClean="0"/>
                    </a:p>
                    <a:p>
                      <a:pPr algn="r"/>
                      <a:endParaRPr lang="fr-FR" dirty="0"/>
                    </a:p>
                  </a:txBody>
                  <a:tcPr>
                    <a:solidFill>
                      <a:srgbClr val="92D050"/>
                    </a:solidFill>
                  </a:tcPr>
                </a:tc>
              </a:tr>
              <a:tr h="468052">
                <a:tc>
                  <a:txBody>
                    <a:bodyPr/>
                    <a:lstStyle/>
                    <a:p>
                      <a:endParaRPr lang="fr-FR" dirty="0"/>
                    </a:p>
                  </a:txBody>
                  <a:tcPr>
                    <a:solidFill>
                      <a:srgbClr val="00B050"/>
                    </a:solidFill>
                  </a:tcPr>
                </a:tc>
                <a:tc gridSpan="4">
                  <a:txBody>
                    <a:bodyPr/>
                    <a:lstStyle/>
                    <a:p>
                      <a:endParaRPr lang="fr-FR" dirty="0"/>
                    </a:p>
                  </a:txBody>
                  <a:tcPr>
                    <a:solidFill>
                      <a:srgbClr val="00B0F0"/>
                    </a:solidFill>
                  </a:tcPr>
                </a:tc>
                <a:tc hMerge="1">
                  <a:txBody>
                    <a:bodyPr/>
                    <a:lstStyle/>
                    <a:p>
                      <a:endParaRPr lang="fr-FR" dirty="0"/>
                    </a:p>
                  </a:txBody>
                  <a:tcPr>
                    <a:solidFill>
                      <a:schemeClr val="accent4">
                        <a:lumMod val="50000"/>
                      </a:schemeClr>
                    </a:solidFill>
                  </a:tcPr>
                </a:tc>
                <a:tc hMerge="1">
                  <a:txBody>
                    <a:bodyPr/>
                    <a:lstStyle/>
                    <a:p>
                      <a:endParaRPr lang="fr-FR" dirty="0"/>
                    </a:p>
                  </a:txBody>
                  <a:tcPr>
                    <a:solidFill>
                      <a:schemeClr val="accent6"/>
                    </a:solidFill>
                  </a:tcPr>
                </a:tc>
                <a:tc hMerge="1">
                  <a:txBody>
                    <a:bodyPr/>
                    <a:lstStyle/>
                    <a:p>
                      <a:endParaRPr lang="fr-FR" dirty="0"/>
                    </a:p>
                  </a:txBody>
                  <a:tcPr>
                    <a:solidFill>
                      <a:schemeClr val="accent3">
                        <a:lumMod val="75000"/>
                      </a:schemeClr>
                    </a:solidFill>
                  </a:tcPr>
                </a:tc>
                <a:tc>
                  <a:txBody>
                    <a:bodyPr/>
                    <a:lstStyle/>
                    <a:p>
                      <a:pPr algn="r"/>
                      <a:r>
                        <a:rPr lang="ar-DZ" b="1" dirty="0" err="1" smtClean="0"/>
                        <a:t>مع3</a:t>
                      </a:r>
                      <a:r>
                        <a:rPr lang="ar-DZ" b="1" dirty="0" smtClean="0"/>
                        <a:t>: </a:t>
                      </a:r>
                      <a:br>
                        <a:rPr lang="ar-DZ" b="1" dirty="0" smtClean="0"/>
                      </a:br>
                      <a:r>
                        <a:rPr lang="ar-DZ" b="1" dirty="0" smtClean="0"/>
                        <a:t>القيم </a:t>
                      </a:r>
                      <a:r>
                        <a:rPr lang="ar-DZ" b="1" dirty="0" err="1" smtClean="0"/>
                        <a:t>والمواقف </a:t>
                      </a:r>
                      <a:r>
                        <a:rPr lang="ar-DZ" b="1" dirty="0" smtClean="0"/>
                        <a:t>(السلوك</a:t>
                      </a:r>
                      <a:r>
                        <a:rPr lang="ar-DZ" b="1" dirty="0" err="1" smtClean="0"/>
                        <a:t>)</a:t>
                      </a:r>
                      <a:r>
                        <a:rPr lang="ar-DZ" b="1" dirty="0" smtClean="0"/>
                        <a:t> </a:t>
                      </a:r>
                      <a:endParaRPr lang="ar-DZ" dirty="0" smtClean="0"/>
                    </a:p>
                    <a:p>
                      <a:pPr algn="r"/>
                      <a:endParaRPr lang="fr-FR" dirty="0"/>
                    </a:p>
                  </a:txBody>
                  <a:tcPr>
                    <a:solidFill>
                      <a:srgbClr val="92D050"/>
                    </a:solidFill>
                  </a:tcPr>
                </a:tc>
              </a:tr>
              <a:tr h="468052">
                <a:tc gridSpan="5">
                  <a:txBody>
                    <a:bodyPr/>
                    <a:lstStyle/>
                    <a:p>
                      <a:endParaRPr lang="fr-FR" dirty="0"/>
                    </a:p>
                  </a:txBody>
                  <a:tcPr>
                    <a:solidFill>
                      <a:schemeClr val="accent4">
                        <a:lumMod val="75000"/>
                      </a:schemeClr>
                    </a:solidFill>
                  </a:tcPr>
                </a:tc>
                <a:tc hMerge="1">
                  <a:txBody>
                    <a:bodyPr/>
                    <a:lstStyle/>
                    <a:p>
                      <a:endParaRPr lang="fr-FR"/>
                    </a:p>
                  </a:txBody>
                  <a:tcPr>
                    <a:solidFill>
                      <a:schemeClr val="accent4">
                        <a:lumMod val="75000"/>
                      </a:schemeClr>
                    </a:solidFill>
                  </a:tcPr>
                </a:tc>
                <a:tc hMerge="1">
                  <a:txBody>
                    <a:bodyPr/>
                    <a:lstStyle/>
                    <a:p>
                      <a:endParaRPr lang="fr-FR"/>
                    </a:p>
                  </a:txBody>
                  <a:tcPr>
                    <a:solidFill>
                      <a:schemeClr val="accent4">
                        <a:lumMod val="75000"/>
                      </a:schemeClr>
                    </a:solidFill>
                  </a:tcPr>
                </a:tc>
                <a:tc hMerge="1">
                  <a:txBody>
                    <a:bodyPr/>
                    <a:lstStyle/>
                    <a:p>
                      <a:endParaRPr lang="fr-FR"/>
                    </a:p>
                  </a:txBody>
                  <a:tcPr>
                    <a:solidFill>
                      <a:schemeClr val="accent4">
                        <a:lumMod val="75000"/>
                      </a:schemeClr>
                    </a:solidFill>
                  </a:tcPr>
                </a:tc>
                <a:tc hMerge="1">
                  <a:txBody>
                    <a:bodyPr/>
                    <a:lstStyle/>
                    <a:p>
                      <a:endParaRPr lang="fr-FR" dirty="0"/>
                    </a:p>
                  </a:txBody>
                  <a:tcPr>
                    <a:solidFill>
                      <a:schemeClr val="accent4">
                        <a:lumMod val="75000"/>
                      </a:schemeClr>
                    </a:solidFill>
                  </a:tcPr>
                </a:tc>
                <a:tc>
                  <a:txBody>
                    <a:bodyPr/>
                    <a:lstStyle/>
                    <a:p>
                      <a:pPr algn="r"/>
                      <a:r>
                        <a:rPr lang="ar-DZ" b="1" dirty="0" smtClean="0"/>
                        <a:t>العلامة النهائية</a:t>
                      </a:r>
                      <a:endParaRPr lang="fr-FR" dirty="0"/>
                    </a:p>
                  </a:txBody>
                  <a:tcPr>
                    <a:solidFill>
                      <a:schemeClr val="accent4">
                        <a:lumMod val="75000"/>
                      </a:schemeClr>
                    </a:solidFill>
                  </a:tcPr>
                </a:tc>
              </a:tr>
              <a:tr h="468052">
                <a:tc gridSpan="5">
                  <a:txBody>
                    <a:bodyPr/>
                    <a:lstStyle/>
                    <a:p>
                      <a:endParaRPr lang="fr-FR" dirty="0"/>
                    </a:p>
                  </a:txBody>
                  <a:tcPr>
                    <a:solidFill>
                      <a:srgbClr val="00B0F0"/>
                    </a:solidFill>
                  </a:tcPr>
                </a:tc>
                <a:tc hMerge="1">
                  <a:txBody>
                    <a:bodyPr/>
                    <a:lstStyle/>
                    <a:p>
                      <a:endParaRPr lang="fr-FR" dirty="0"/>
                    </a:p>
                  </a:txBody>
                  <a:tcPr>
                    <a:solidFill>
                      <a:srgbClr val="00B0F0"/>
                    </a:solidFill>
                  </a:tcPr>
                </a:tc>
                <a:tc hMerge="1">
                  <a:txBody>
                    <a:bodyPr/>
                    <a:lstStyle/>
                    <a:p>
                      <a:endParaRPr lang="fr-FR"/>
                    </a:p>
                  </a:txBody>
                  <a:tcPr>
                    <a:solidFill>
                      <a:srgbClr val="00B0F0"/>
                    </a:solidFill>
                  </a:tcPr>
                </a:tc>
                <a:tc hMerge="1">
                  <a:txBody>
                    <a:bodyPr/>
                    <a:lstStyle/>
                    <a:p>
                      <a:endParaRPr lang="fr-FR"/>
                    </a:p>
                  </a:txBody>
                  <a:tcPr>
                    <a:solidFill>
                      <a:srgbClr val="00B0F0"/>
                    </a:solidFill>
                  </a:tcPr>
                </a:tc>
                <a:tc hMerge="1">
                  <a:txBody>
                    <a:bodyPr/>
                    <a:lstStyle/>
                    <a:p>
                      <a:endParaRPr lang="fr-FR" dirty="0"/>
                    </a:p>
                  </a:txBody>
                  <a:tcPr>
                    <a:solidFill>
                      <a:srgbClr val="00B0F0"/>
                    </a:solidFill>
                  </a:tcPr>
                </a:tc>
                <a:tc>
                  <a:txBody>
                    <a:bodyPr/>
                    <a:lstStyle/>
                    <a:p>
                      <a:pPr algn="r"/>
                      <a:r>
                        <a:rPr lang="ar-DZ" b="1" dirty="0" smtClean="0"/>
                        <a:t>حكم عام حول التحكم في الكفاءة الختامية:</a:t>
                      </a:r>
                      <a:endParaRPr lang="fr-FR" dirty="0"/>
                    </a:p>
                  </a:txBody>
                  <a:tcPr>
                    <a:solidFill>
                      <a:srgbClr val="00B0F0"/>
                    </a:solidFill>
                  </a:tcPr>
                </a:tc>
              </a:tr>
              <a:tr h="468052">
                <a:tc gridSpan="5">
                  <a:txBody>
                    <a:bodyPr/>
                    <a:lstStyle/>
                    <a:p>
                      <a:endParaRPr lang="fr-FR" dirty="0"/>
                    </a:p>
                  </a:txBody>
                  <a:tcPr>
                    <a:solidFill>
                      <a:schemeClr val="accent6">
                        <a:lumMod val="75000"/>
                      </a:schemeClr>
                    </a:solidFill>
                  </a:tcPr>
                </a:tc>
                <a:tc hMerge="1">
                  <a:txBody>
                    <a:bodyPr/>
                    <a:lstStyle/>
                    <a:p>
                      <a:endParaRPr lang="fr-FR"/>
                    </a:p>
                  </a:txBody>
                  <a:tcPr>
                    <a:solidFill>
                      <a:schemeClr val="accent6">
                        <a:lumMod val="75000"/>
                      </a:schemeClr>
                    </a:solidFill>
                  </a:tcPr>
                </a:tc>
                <a:tc hMerge="1">
                  <a:txBody>
                    <a:bodyPr/>
                    <a:lstStyle/>
                    <a:p>
                      <a:endParaRPr lang="fr-FR"/>
                    </a:p>
                  </a:txBody>
                  <a:tcPr>
                    <a:solidFill>
                      <a:schemeClr val="accent6">
                        <a:lumMod val="75000"/>
                      </a:schemeClr>
                    </a:solidFill>
                  </a:tcPr>
                </a:tc>
                <a:tc hMerge="1">
                  <a:txBody>
                    <a:bodyPr/>
                    <a:lstStyle/>
                    <a:p>
                      <a:endParaRPr lang="fr-FR"/>
                    </a:p>
                  </a:txBody>
                  <a:tcPr>
                    <a:solidFill>
                      <a:schemeClr val="accent6">
                        <a:lumMod val="75000"/>
                      </a:schemeClr>
                    </a:solidFill>
                  </a:tcPr>
                </a:tc>
                <a:tc hMerge="1">
                  <a:txBody>
                    <a:bodyPr/>
                    <a:lstStyle/>
                    <a:p>
                      <a:endParaRPr lang="fr-FR" dirty="0"/>
                    </a:p>
                  </a:txBody>
                  <a:tcPr>
                    <a:solidFill>
                      <a:schemeClr val="accent6">
                        <a:lumMod val="75000"/>
                      </a:schemeClr>
                    </a:solidFill>
                  </a:tcPr>
                </a:tc>
                <a:tc>
                  <a:txBody>
                    <a:bodyPr/>
                    <a:lstStyle/>
                    <a:p>
                      <a:pPr algn="r"/>
                      <a:r>
                        <a:rPr lang="ar-DZ" b="1" dirty="0" smtClean="0"/>
                        <a:t>الاجراءات المتخذة:</a:t>
                      </a:r>
                      <a:endParaRPr lang="fr-FR" dirty="0"/>
                    </a:p>
                  </a:txBody>
                  <a:tcPr>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3568" y="1430868"/>
            <a:ext cx="8279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9512" y="612845"/>
            <a:ext cx="8712968" cy="3847207"/>
          </a:xfrm>
          <a:prstGeom prst="rect">
            <a:avLst/>
          </a:prstGeom>
          <a:solidFill>
            <a:srgbClr val="00B0F0"/>
          </a:solidFill>
        </p:spPr>
        <p:txBody>
          <a:bodyPr wrap="square">
            <a:spAutoFit/>
          </a:bodyPr>
          <a:lstStyle/>
          <a:p>
            <a:pPr lvl="0" algn="r" fontAlgn="base">
              <a:spcBef>
                <a:spcPct val="0"/>
              </a:spcBef>
              <a:spcAft>
                <a:spcPct val="0"/>
              </a:spcAft>
            </a:pPr>
            <a:r>
              <a:rPr lang="ar-SA" sz="2800" b="1" dirty="0" smtClean="0">
                <a:solidFill>
                  <a:schemeClr val="bg1"/>
                </a:solidFill>
                <a:latin typeface="Calibri" pitchFamily="34" charset="0"/>
                <a:ea typeface="Calibri" pitchFamily="34" charset="0"/>
                <a:cs typeface="Arial" pitchFamily="34" charset="0"/>
              </a:rPr>
              <a:t>نص الوضعية الاولى</a:t>
            </a:r>
            <a:r>
              <a:rPr lang="fr-FR" sz="2800" b="1" dirty="0" smtClean="0">
                <a:solidFill>
                  <a:schemeClr val="bg1"/>
                </a:solidFill>
                <a:latin typeface="Calibri" pitchFamily="34" charset="0"/>
                <a:ea typeface="Calibri" pitchFamily="34" charset="0"/>
                <a:cs typeface="Arial" pitchFamily="34" charset="0"/>
              </a:rPr>
              <a:t> </a:t>
            </a:r>
            <a:br>
              <a:rPr lang="fr-FR" sz="2800" b="1" dirty="0" smtClean="0">
                <a:solidFill>
                  <a:schemeClr val="bg1"/>
                </a:solidFill>
                <a:latin typeface="Calibri" pitchFamily="34" charset="0"/>
                <a:ea typeface="Calibri" pitchFamily="34" charset="0"/>
                <a:cs typeface="Arial" pitchFamily="34" charset="0"/>
              </a:rPr>
            </a:br>
            <a:r>
              <a:rPr lang="ar-SA" sz="2800" b="1" dirty="0" smtClean="0">
                <a:solidFill>
                  <a:schemeClr val="bg1"/>
                </a:solidFill>
                <a:latin typeface="Calibri" pitchFamily="34" charset="0"/>
                <a:ea typeface="Calibri" pitchFamily="34" charset="0"/>
                <a:cs typeface="Arial" pitchFamily="34" charset="0"/>
              </a:rPr>
              <a:t>تاجر مختص في بيع الخردوات المعدنية وجد مشكلة في تحديد نوع المعادن التي يبيعها باستمرار </a:t>
            </a:r>
            <a:r>
              <a:rPr lang="ar-SA" sz="2800" b="1" dirty="0" err="1" smtClean="0">
                <a:solidFill>
                  <a:schemeClr val="bg1"/>
                </a:solidFill>
                <a:latin typeface="Calibri" pitchFamily="34" charset="0"/>
                <a:ea typeface="Calibri" pitchFamily="34" charset="0"/>
                <a:cs typeface="Arial" pitchFamily="34" charset="0"/>
              </a:rPr>
              <a:t>لانها</a:t>
            </a:r>
            <a:r>
              <a:rPr lang="ar-SA" sz="2800" b="1" dirty="0" smtClean="0">
                <a:solidFill>
                  <a:schemeClr val="bg1"/>
                </a:solidFill>
                <a:latin typeface="Calibri" pitchFamily="34" charset="0"/>
                <a:ea typeface="Calibri" pitchFamily="34" charset="0"/>
                <a:cs typeface="Arial" pitchFamily="34" charset="0"/>
              </a:rPr>
              <a:t> ذات الوان متشابهة فاقترح عليه احد الزملاء بطريقة معينة لذلك حتى يستطيع تحديد ثمن البيع حسب نوع المعدن الموجود لديه</a:t>
            </a:r>
            <a:r>
              <a:rPr lang="fr-FR" sz="2800" b="1" dirty="0" smtClean="0">
                <a:solidFill>
                  <a:schemeClr val="bg1"/>
                </a:solidFill>
                <a:latin typeface="Calibri" pitchFamily="34" charset="0"/>
                <a:ea typeface="Calibri" pitchFamily="34" charset="0"/>
                <a:cs typeface="Arial" pitchFamily="34" charset="0"/>
              </a:rPr>
              <a:t> </a:t>
            </a:r>
            <a:br>
              <a:rPr lang="fr-FR" sz="2800" b="1" dirty="0" smtClean="0">
                <a:solidFill>
                  <a:schemeClr val="bg1"/>
                </a:solidFill>
                <a:latin typeface="Calibri" pitchFamily="34" charset="0"/>
                <a:ea typeface="Calibri" pitchFamily="34" charset="0"/>
                <a:cs typeface="Arial" pitchFamily="34" charset="0"/>
              </a:rPr>
            </a:br>
            <a:r>
              <a:rPr lang="fr-FR" sz="2800" b="1" dirty="0" smtClean="0">
                <a:solidFill>
                  <a:schemeClr val="bg1"/>
                </a:solidFill>
                <a:latin typeface="Calibri" pitchFamily="34" charset="0"/>
                <a:ea typeface="Calibri" pitchFamily="34" charset="0"/>
                <a:cs typeface="Arial" pitchFamily="34" charset="0"/>
              </a:rPr>
              <a:t> </a:t>
            </a:r>
            <a:r>
              <a:rPr lang="ar-SA" sz="2800" b="1" dirty="0" smtClean="0">
                <a:solidFill>
                  <a:schemeClr val="bg1"/>
                </a:solidFill>
                <a:latin typeface="Calibri" pitchFamily="34" charset="0"/>
                <a:ea typeface="Calibri" pitchFamily="34" charset="0"/>
                <a:cs typeface="Arial" pitchFamily="34" charset="0"/>
              </a:rPr>
              <a:t>1-</a:t>
            </a:r>
            <a:r>
              <a:rPr lang="ar-SA" sz="2800" b="1" dirty="0" err="1" smtClean="0">
                <a:solidFill>
                  <a:schemeClr val="bg1"/>
                </a:solidFill>
                <a:latin typeface="Calibri" pitchFamily="34" charset="0"/>
                <a:ea typeface="Calibri" pitchFamily="34" charset="0"/>
                <a:cs typeface="Arial" pitchFamily="34" charset="0"/>
              </a:rPr>
              <a:t>برايك</a:t>
            </a:r>
            <a:r>
              <a:rPr lang="ar-SA" sz="2800" b="1" dirty="0" smtClean="0">
                <a:solidFill>
                  <a:schemeClr val="bg1"/>
                </a:solidFill>
                <a:latin typeface="Calibri" pitchFamily="34" charset="0"/>
                <a:ea typeface="Calibri" pitchFamily="34" charset="0"/>
                <a:cs typeface="Arial" pitchFamily="34" charset="0"/>
              </a:rPr>
              <a:t> كيف يمكنه تحديد اسم نوع المعادن لديه </a:t>
            </a:r>
            <a:r>
              <a:rPr lang="ar-SA" sz="2800" b="1" dirty="0" err="1" smtClean="0">
                <a:solidFill>
                  <a:schemeClr val="bg1"/>
                </a:solidFill>
                <a:latin typeface="Calibri" pitchFamily="34" charset="0"/>
                <a:ea typeface="Calibri" pitchFamily="34" charset="0"/>
                <a:cs typeface="Arial" pitchFamily="34" charset="0"/>
              </a:rPr>
              <a:t>تجريبيا ؟</a:t>
            </a:r>
            <a:r>
              <a:rPr lang="fr-FR" sz="2800" b="1" dirty="0" smtClean="0">
                <a:solidFill>
                  <a:schemeClr val="bg1"/>
                </a:solidFill>
                <a:latin typeface="Calibri" pitchFamily="34" charset="0"/>
                <a:ea typeface="Calibri" pitchFamily="34" charset="0"/>
                <a:cs typeface="Arial" pitchFamily="34" charset="0"/>
              </a:rPr>
              <a:t/>
            </a:r>
            <a:br>
              <a:rPr lang="fr-FR" sz="2800" b="1" dirty="0" smtClean="0">
                <a:solidFill>
                  <a:schemeClr val="bg1"/>
                </a:solidFill>
                <a:latin typeface="Calibri" pitchFamily="34" charset="0"/>
                <a:ea typeface="Calibri" pitchFamily="34" charset="0"/>
                <a:cs typeface="Arial" pitchFamily="34" charset="0"/>
              </a:rPr>
            </a:br>
            <a:r>
              <a:rPr lang="fr-FR" sz="2800" b="1" dirty="0" smtClean="0">
                <a:solidFill>
                  <a:schemeClr val="bg1"/>
                </a:solidFill>
                <a:latin typeface="Calibri" pitchFamily="34" charset="0"/>
                <a:ea typeface="Calibri" pitchFamily="34" charset="0"/>
                <a:cs typeface="Arial" pitchFamily="34" charset="0"/>
              </a:rPr>
              <a:t> </a:t>
            </a:r>
            <a:r>
              <a:rPr lang="ar-SA" sz="2800" b="1" dirty="0" smtClean="0">
                <a:solidFill>
                  <a:schemeClr val="bg1"/>
                </a:solidFill>
                <a:latin typeface="Calibri" pitchFamily="34" charset="0"/>
                <a:ea typeface="Calibri" pitchFamily="34" charset="0"/>
                <a:cs typeface="Arial" pitchFamily="34" charset="0"/>
              </a:rPr>
              <a:t>2-</a:t>
            </a:r>
            <a:r>
              <a:rPr lang="ar-SA" sz="2800" b="1" dirty="0" err="1" smtClean="0">
                <a:solidFill>
                  <a:schemeClr val="bg1"/>
                </a:solidFill>
                <a:latin typeface="Calibri" pitchFamily="34" charset="0"/>
                <a:ea typeface="Calibri" pitchFamily="34" charset="0"/>
                <a:cs typeface="Arial" pitchFamily="34" charset="0"/>
              </a:rPr>
              <a:t>ماهي</a:t>
            </a:r>
            <a:r>
              <a:rPr lang="ar-SA" sz="2800" b="1" dirty="0" smtClean="0">
                <a:solidFill>
                  <a:schemeClr val="bg1"/>
                </a:solidFill>
                <a:latin typeface="Calibri" pitchFamily="34" charset="0"/>
                <a:ea typeface="Calibri" pitchFamily="34" charset="0"/>
                <a:cs typeface="Arial" pitchFamily="34" charset="0"/>
              </a:rPr>
              <a:t> المراحل التي يستعملها لتحديد اسم معدن قطعة</a:t>
            </a:r>
            <a:r>
              <a:rPr lang="fr-FR" sz="2800" b="1" dirty="0" smtClean="0">
                <a:solidFill>
                  <a:schemeClr val="bg1"/>
                </a:solidFill>
                <a:latin typeface="Calibri" pitchFamily="34" charset="0"/>
                <a:ea typeface="Calibri" pitchFamily="34" charset="0"/>
                <a:cs typeface="Arial" pitchFamily="34" charset="0"/>
              </a:rPr>
              <a:t> </a:t>
            </a:r>
            <a:br>
              <a:rPr lang="fr-FR" sz="2800" b="1" dirty="0" smtClean="0">
                <a:solidFill>
                  <a:schemeClr val="bg1"/>
                </a:solidFill>
                <a:latin typeface="Calibri" pitchFamily="34" charset="0"/>
                <a:ea typeface="Calibri" pitchFamily="34" charset="0"/>
                <a:cs typeface="Arial" pitchFamily="34" charset="0"/>
              </a:rPr>
            </a:br>
            <a:r>
              <a:rPr lang="ar-SA" sz="2800" b="1" dirty="0" smtClean="0">
                <a:solidFill>
                  <a:schemeClr val="bg1"/>
                </a:solidFill>
                <a:latin typeface="Calibri" pitchFamily="34" charset="0"/>
                <a:ea typeface="Calibri" pitchFamily="34" charset="0"/>
                <a:cs typeface="Arial" pitchFamily="34" charset="0"/>
              </a:rPr>
              <a:t>على شكل  منتظم و اخرى على شكل غير </a:t>
            </a:r>
            <a:r>
              <a:rPr lang="ar-SA" sz="2800" b="1" dirty="0" err="1" smtClean="0">
                <a:solidFill>
                  <a:schemeClr val="bg1"/>
                </a:solidFill>
                <a:latin typeface="Calibri" pitchFamily="34" charset="0"/>
                <a:ea typeface="Calibri" pitchFamily="34" charset="0"/>
                <a:cs typeface="Arial" pitchFamily="34" charset="0"/>
              </a:rPr>
              <a:t>منتظم ؟</a:t>
            </a:r>
            <a:endParaRPr lang="fr-FR" sz="2800" dirty="0" smtClean="0">
              <a:solidFill>
                <a:schemeClr val="bg1"/>
              </a:solidFill>
              <a:latin typeface="Arial" pitchFamily="34" charset="0"/>
              <a:cs typeface="Arial" pitchFamily="34" charset="0"/>
            </a:endParaRPr>
          </a:p>
          <a:p>
            <a:pPr lvl="0" algn="r" eaLnBrk="0" fontAlgn="base" hangingPunct="0">
              <a:spcBef>
                <a:spcPct val="0"/>
              </a:spcBef>
              <a:spcAft>
                <a:spcPct val="0"/>
              </a:spcAft>
            </a:pPr>
            <a:r>
              <a:rPr lang="ar-SA" sz="2000" b="1" dirty="0" smtClean="0">
                <a:solidFill>
                  <a:schemeClr val="bg1"/>
                </a:solidFill>
                <a:latin typeface="Calibri" pitchFamily="34" charset="0"/>
                <a:ea typeface="Calibri" pitchFamily="34" charset="0"/>
                <a:cs typeface="Arial" pitchFamily="34" charset="0"/>
              </a:rPr>
              <a:t> </a:t>
            </a:r>
            <a:endParaRPr lang="fr-FR" sz="2000" dirty="0">
              <a:solidFill>
                <a:schemeClr val="bg1"/>
              </a:solidFill>
            </a:endParaRPr>
          </a:p>
        </p:txBody>
      </p:sp>
      <p:pic>
        <p:nvPicPr>
          <p:cNvPr id="6" name="Image 5" descr="images.jpg"/>
          <p:cNvPicPr>
            <a:picLocks noChangeAspect="1"/>
          </p:cNvPicPr>
          <p:nvPr/>
        </p:nvPicPr>
        <p:blipFill>
          <a:blip r:embed="rId2" cstate="print"/>
          <a:stretch>
            <a:fillRect/>
          </a:stretch>
        </p:blipFill>
        <p:spPr>
          <a:xfrm>
            <a:off x="323528" y="4619625"/>
            <a:ext cx="2047875" cy="2238375"/>
          </a:xfrm>
          <a:prstGeom prst="rect">
            <a:avLst/>
          </a:prstGeom>
        </p:spPr>
      </p:pic>
      <p:pic>
        <p:nvPicPr>
          <p:cNvPr id="7" name="Image 6" descr="1.jpg"/>
          <p:cNvPicPr>
            <a:picLocks noChangeAspect="1"/>
          </p:cNvPicPr>
          <p:nvPr/>
        </p:nvPicPr>
        <p:blipFill>
          <a:blip r:embed="rId3" cstate="print"/>
          <a:stretch>
            <a:fillRect/>
          </a:stretch>
        </p:blipFill>
        <p:spPr>
          <a:xfrm>
            <a:off x="2771800" y="4509120"/>
            <a:ext cx="2143125" cy="2143125"/>
          </a:xfrm>
          <a:prstGeom prst="rect">
            <a:avLst/>
          </a:prstGeom>
        </p:spPr>
      </p:pic>
      <p:pic>
        <p:nvPicPr>
          <p:cNvPr id="8" name="Image 7" descr="21274.png"/>
          <p:cNvPicPr>
            <a:picLocks noChangeAspect="1"/>
          </p:cNvPicPr>
          <p:nvPr/>
        </p:nvPicPr>
        <p:blipFill>
          <a:blip r:embed="rId4" cstate="print"/>
          <a:stretch>
            <a:fillRect/>
          </a:stretch>
        </p:blipFill>
        <p:spPr>
          <a:xfrm>
            <a:off x="5436096" y="4581128"/>
            <a:ext cx="2808312" cy="2088232"/>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3"/>
            <a:ext cx="8964488" cy="4678204"/>
          </a:xfrm>
          <a:prstGeom prst="rect">
            <a:avLst/>
          </a:prstGeom>
          <a:solidFill>
            <a:srgbClr val="FFC000"/>
          </a:solidFill>
        </p:spPr>
        <p:txBody>
          <a:bodyPr wrap="square">
            <a:spAutoFit/>
          </a:bodyPr>
          <a:lstStyle/>
          <a:p>
            <a:pPr lvl="0" algn="r" eaLnBrk="0" fontAlgn="base" hangingPunct="0">
              <a:spcBef>
                <a:spcPct val="0"/>
              </a:spcBef>
              <a:spcAft>
                <a:spcPct val="0"/>
              </a:spcAft>
            </a:pPr>
            <a:endParaRPr lang="ar-DZ" b="1" dirty="0" smtClean="0">
              <a:solidFill>
                <a:schemeClr val="bg1"/>
              </a:solidFill>
              <a:latin typeface="Calibri" pitchFamily="34" charset="0"/>
              <a:ea typeface="Calibri" pitchFamily="34" charset="0"/>
              <a:cs typeface="Arial" pitchFamily="34" charset="0"/>
            </a:endParaRPr>
          </a:p>
          <a:p>
            <a:pPr lvl="0" algn="r" eaLnBrk="0" fontAlgn="base" hangingPunct="0">
              <a:spcBef>
                <a:spcPct val="0"/>
              </a:spcBef>
              <a:spcAft>
                <a:spcPct val="0"/>
              </a:spcAft>
            </a:pPr>
            <a:r>
              <a:rPr lang="ar-SA" sz="2800" b="1" dirty="0" smtClean="0">
                <a:solidFill>
                  <a:schemeClr val="bg1"/>
                </a:solidFill>
                <a:latin typeface="Calibri" pitchFamily="34" charset="0"/>
                <a:ea typeface="Calibri" pitchFamily="34" charset="0"/>
                <a:cs typeface="Arial" pitchFamily="34" charset="0"/>
              </a:rPr>
              <a:t>نص الوضعية الثانية</a:t>
            </a:r>
            <a:r>
              <a:rPr lang="fr-FR" sz="2800" b="1" dirty="0" smtClean="0">
                <a:solidFill>
                  <a:schemeClr val="bg1"/>
                </a:solidFill>
                <a:latin typeface="Calibri" pitchFamily="34" charset="0"/>
                <a:ea typeface="Calibri" pitchFamily="34" charset="0"/>
                <a:cs typeface="Arial" pitchFamily="34" charset="0"/>
              </a:rPr>
              <a:t> </a:t>
            </a:r>
            <a:br>
              <a:rPr lang="fr-FR" sz="2800" b="1" dirty="0" smtClean="0">
                <a:solidFill>
                  <a:schemeClr val="bg1"/>
                </a:solidFill>
                <a:latin typeface="Calibri" pitchFamily="34" charset="0"/>
                <a:ea typeface="Calibri" pitchFamily="34" charset="0"/>
                <a:cs typeface="Arial" pitchFamily="34" charset="0"/>
              </a:rPr>
            </a:br>
            <a:r>
              <a:rPr lang="ar-SA" sz="2800" b="1" dirty="0" smtClean="0">
                <a:solidFill>
                  <a:schemeClr val="bg1"/>
                </a:solidFill>
                <a:latin typeface="Calibri" pitchFamily="34" charset="0"/>
                <a:ea typeface="Calibri" pitchFamily="34" charset="0"/>
                <a:cs typeface="Arial" pitchFamily="34" charset="0"/>
              </a:rPr>
              <a:t>في فصل الشتاء تتشكل الثلوج و في فصل الصيف تذوب و تحدث </a:t>
            </a:r>
            <a:r>
              <a:rPr lang="ar-SA" sz="2800" b="1" dirty="0" err="1" smtClean="0">
                <a:solidFill>
                  <a:schemeClr val="bg1"/>
                </a:solidFill>
                <a:latin typeface="Calibri" pitchFamily="34" charset="0"/>
                <a:ea typeface="Calibri" pitchFamily="34" charset="0"/>
                <a:cs typeface="Arial" pitchFamily="34" charset="0"/>
              </a:rPr>
              <a:t>فياضنات</a:t>
            </a:r>
            <a:r>
              <a:rPr lang="ar-SA" sz="2800" b="1" dirty="0" smtClean="0">
                <a:solidFill>
                  <a:schemeClr val="bg1"/>
                </a:solidFill>
                <a:latin typeface="Calibri" pitchFamily="34" charset="0"/>
                <a:ea typeface="Calibri" pitchFamily="34" charset="0"/>
                <a:cs typeface="Arial" pitchFamily="34" charset="0"/>
              </a:rPr>
              <a:t> اما في ايام الصباح نشاهد تشكل الندى و لما نذهب  الى شواطئ البحر في الصيف  نشاهد تشكل عدة </a:t>
            </a:r>
            <a:r>
              <a:rPr lang="ar-SA" sz="2800" b="1" dirty="0" err="1" smtClean="0">
                <a:solidFill>
                  <a:schemeClr val="bg1"/>
                </a:solidFill>
                <a:latin typeface="Calibri" pitchFamily="34" charset="0"/>
                <a:ea typeface="Calibri" pitchFamily="34" charset="0"/>
                <a:cs typeface="Arial" pitchFamily="34" charset="0"/>
              </a:rPr>
              <a:t>خلائط</a:t>
            </a:r>
            <a:r>
              <a:rPr lang="ar-SA" sz="2800" b="1" dirty="0" smtClean="0">
                <a:solidFill>
                  <a:schemeClr val="bg1"/>
                </a:solidFill>
                <a:latin typeface="Calibri" pitchFamily="34" charset="0"/>
                <a:ea typeface="Calibri" pitchFamily="34" charset="0"/>
                <a:cs typeface="Arial" pitchFamily="34" charset="0"/>
              </a:rPr>
              <a:t> و تلوث للبيئة و مصانع لمعالجة الفضلات و اخرى لتحلية مياه البحر</a:t>
            </a:r>
            <a:r>
              <a:rPr lang="fr-FR" sz="2800" b="1" dirty="0" smtClean="0">
                <a:solidFill>
                  <a:schemeClr val="bg1"/>
                </a:solidFill>
                <a:latin typeface="Calibri" pitchFamily="34" charset="0"/>
                <a:ea typeface="Calibri" pitchFamily="34" charset="0"/>
                <a:cs typeface="Arial" pitchFamily="34" charset="0"/>
              </a:rPr>
              <a:t> </a:t>
            </a:r>
            <a:br>
              <a:rPr lang="fr-FR" sz="2800" b="1" dirty="0" smtClean="0">
                <a:solidFill>
                  <a:schemeClr val="bg1"/>
                </a:solidFill>
                <a:latin typeface="Calibri" pitchFamily="34" charset="0"/>
                <a:ea typeface="Calibri" pitchFamily="34" charset="0"/>
                <a:cs typeface="Arial" pitchFamily="34" charset="0"/>
              </a:rPr>
            </a:br>
            <a:r>
              <a:rPr lang="fr-FR" sz="2800" b="1" dirty="0" smtClean="0">
                <a:solidFill>
                  <a:schemeClr val="bg1"/>
                </a:solidFill>
                <a:latin typeface="Calibri" pitchFamily="34" charset="0"/>
                <a:ea typeface="Calibri" pitchFamily="34" charset="0"/>
                <a:cs typeface="Arial" pitchFamily="34" charset="0"/>
              </a:rPr>
              <a:t> </a:t>
            </a:r>
            <a:r>
              <a:rPr lang="ar-SA" sz="2800" b="1" dirty="0" smtClean="0">
                <a:solidFill>
                  <a:schemeClr val="bg1"/>
                </a:solidFill>
                <a:latin typeface="Calibri" pitchFamily="34" charset="0"/>
                <a:ea typeface="Calibri" pitchFamily="34" charset="0"/>
                <a:cs typeface="Arial" pitchFamily="34" charset="0"/>
              </a:rPr>
              <a:t>1-</a:t>
            </a:r>
            <a:r>
              <a:rPr lang="ar-SA" sz="2800" b="1" dirty="0" err="1" smtClean="0">
                <a:solidFill>
                  <a:schemeClr val="bg1"/>
                </a:solidFill>
                <a:latin typeface="Calibri" pitchFamily="34" charset="0"/>
                <a:ea typeface="Calibri" pitchFamily="34" charset="0"/>
                <a:cs typeface="Arial" pitchFamily="34" charset="0"/>
              </a:rPr>
              <a:t>برايك</a:t>
            </a:r>
            <a:r>
              <a:rPr lang="ar-SA" sz="2800" b="1" dirty="0" smtClean="0">
                <a:solidFill>
                  <a:schemeClr val="bg1"/>
                </a:solidFill>
                <a:latin typeface="Calibri" pitchFamily="34" charset="0"/>
                <a:ea typeface="Calibri" pitchFamily="34" charset="0"/>
                <a:cs typeface="Arial" pitchFamily="34" charset="0"/>
              </a:rPr>
              <a:t> كيف تفسر تشكل الثلوج في فصل </a:t>
            </a:r>
            <a:r>
              <a:rPr lang="ar-SA" sz="2800" b="1" dirty="0" err="1" smtClean="0">
                <a:solidFill>
                  <a:schemeClr val="bg1"/>
                </a:solidFill>
                <a:latin typeface="Calibri" pitchFamily="34" charset="0"/>
                <a:ea typeface="Calibri" pitchFamily="34" charset="0"/>
                <a:cs typeface="Arial" pitchFamily="34" charset="0"/>
              </a:rPr>
              <a:t>الشتا</a:t>
            </a:r>
            <a:r>
              <a:rPr lang="ar-DZ" sz="2800" b="1" dirty="0" smtClean="0">
                <a:solidFill>
                  <a:schemeClr val="bg1"/>
                </a:solidFill>
                <a:latin typeface="Calibri" pitchFamily="34" charset="0"/>
                <a:ea typeface="Calibri" pitchFamily="34" charset="0"/>
                <a:cs typeface="Arial" pitchFamily="34" charset="0"/>
              </a:rPr>
              <a:t>ء و انصهارها في فصل الصيف </a:t>
            </a:r>
            <a:r>
              <a:rPr lang="ar-SA" sz="2800" b="1" dirty="0" smtClean="0">
                <a:solidFill>
                  <a:schemeClr val="bg1"/>
                </a:solidFill>
                <a:latin typeface="Calibri" pitchFamily="34" charset="0"/>
                <a:ea typeface="Calibri" pitchFamily="34" charset="0"/>
                <a:cs typeface="Arial" pitchFamily="34" charset="0"/>
              </a:rPr>
              <a:t> و </a:t>
            </a:r>
            <a:r>
              <a:rPr lang="ar-DZ" sz="2800" b="1" dirty="0" smtClean="0">
                <a:solidFill>
                  <a:schemeClr val="bg1"/>
                </a:solidFill>
                <a:latin typeface="Calibri" pitchFamily="34" charset="0"/>
                <a:ea typeface="Calibri" pitchFamily="34" charset="0"/>
                <a:cs typeface="Arial" pitchFamily="34" charset="0"/>
              </a:rPr>
              <a:t>كيف </a:t>
            </a:r>
            <a:r>
              <a:rPr lang="ar-SA" sz="2800" b="1" dirty="0" smtClean="0">
                <a:solidFill>
                  <a:schemeClr val="bg1"/>
                </a:solidFill>
                <a:latin typeface="Calibri" pitchFamily="34" charset="0"/>
                <a:ea typeface="Calibri" pitchFamily="34" charset="0"/>
                <a:cs typeface="Arial" pitchFamily="34" charset="0"/>
              </a:rPr>
              <a:t>تشكل الند</a:t>
            </a:r>
            <a:r>
              <a:rPr lang="ar-DZ" sz="2800" b="1" dirty="0" err="1" smtClean="0">
                <a:solidFill>
                  <a:schemeClr val="bg1"/>
                </a:solidFill>
                <a:latin typeface="Calibri" pitchFamily="34" charset="0"/>
                <a:ea typeface="Calibri" pitchFamily="34" charset="0"/>
                <a:cs typeface="Arial" pitchFamily="34" charset="0"/>
              </a:rPr>
              <a:t>ى ؟</a:t>
            </a:r>
            <a:r>
              <a:rPr lang="fr-FR" sz="2800" b="1" dirty="0" smtClean="0">
                <a:solidFill>
                  <a:schemeClr val="bg1"/>
                </a:solidFill>
                <a:latin typeface="Calibri" pitchFamily="34" charset="0"/>
                <a:ea typeface="Calibri" pitchFamily="34" charset="0"/>
                <a:cs typeface="Arial" pitchFamily="34" charset="0"/>
              </a:rPr>
              <a:t> </a:t>
            </a:r>
            <a:r>
              <a:rPr lang="fr-FR" sz="2800" b="1" smtClean="0">
                <a:solidFill>
                  <a:schemeClr val="bg1"/>
                </a:solidFill>
                <a:latin typeface="Calibri" pitchFamily="34" charset="0"/>
                <a:ea typeface="Calibri" pitchFamily="34" charset="0"/>
                <a:cs typeface="Arial" pitchFamily="34" charset="0"/>
              </a:rPr>
              <a:t/>
            </a:r>
            <a:br>
              <a:rPr lang="fr-FR" sz="2800" b="1" smtClean="0">
                <a:solidFill>
                  <a:schemeClr val="bg1"/>
                </a:solidFill>
                <a:latin typeface="Calibri" pitchFamily="34" charset="0"/>
                <a:ea typeface="Calibri" pitchFamily="34" charset="0"/>
                <a:cs typeface="Arial" pitchFamily="34" charset="0"/>
              </a:rPr>
            </a:br>
            <a:r>
              <a:rPr lang="fr-FR" sz="2800" b="1" smtClean="0">
                <a:solidFill>
                  <a:schemeClr val="bg1"/>
                </a:solidFill>
                <a:latin typeface="Calibri" pitchFamily="34" charset="0"/>
                <a:ea typeface="Calibri" pitchFamily="34" charset="0"/>
                <a:cs typeface="Arial" pitchFamily="34" charset="0"/>
              </a:rPr>
              <a:t> </a:t>
            </a:r>
            <a:r>
              <a:rPr lang="ar-SA" sz="2800" b="1" dirty="0" smtClean="0">
                <a:solidFill>
                  <a:schemeClr val="bg1"/>
                </a:solidFill>
                <a:latin typeface="Calibri" pitchFamily="34" charset="0"/>
                <a:ea typeface="Calibri" pitchFamily="34" charset="0"/>
                <a:cs typeface="Arial" pitchFamily="34" charset="0"/>
              </a:rPr>
              <a:t>2-</a:t>
            </a:r>
            <a:r>
              <a:rPr lang="ar-SA" sz="2800" b="1" dirty="0" err="1" smtClean="0">
                <a:solidFill>
                  <a:schemeClr val="bg1"/>
                </a:solidFill>
                <a:latin typeface="Calibri" pitchFamily="34" charset="0"/>
                <a:ea typeface="Calibri" pitchFamily="34" charset="0"/>
                <a:cs typeface="Arial" pitchFamily="34" charset="0"/>
              </a:rPr>
              <a:t>ماهي</a:t>
            </a:r>
            <a:r>
              <a:rPr lang="ar-SA" sz="2800" b="1" dirty="0" smtClean="0">
                <a:solidFill>
                  <a:schemeClr val="bg1"/>
                </a:solidFill>
                <a:latin typeface="Calibri" pitchFamily="34" charset="0"/>
                <a:ea typeface="Calibri" pitchFamily="34" charset="0"/>
                <a:cs typeface="Arial" pitchFamily="34" charset="0"/>
              </a:rPr>
              <a:t> </a:t>
            </a:r>
            <a:r>
              <a:rPr lang="ar-SA" sz="2800" b="1" dirty="0" err="1" smtClean="0">
                <a:solidFill>
                  <a:schemeClr val="bg1"/>
                </a:solidFill>
                <a:latin typeface="Calibri" pitchFamily="34" charset="0"/>
                <a:ea typeface="Calibri" pitchFamily="34" charset="0"/>
                <a:cs typeface="Arial" pitchFamily="34" charset="0"/>
              </a:rPr>
              <a:t>الخلائط</a:t>
            </a:r>
            <a:r>
              <a:rPr lang="ar-SA" sz="2800" b="1" dirty="0" smtClean="0">
                <a:solidFill>
                  <a:schemeClr val="bg1"/>
                </a:solidFill>
                <a:latin typeface="Calibri" pitchFamily="34" charset="0"/>
                <a:ea typeface="Calibri" pitchFamily="34" charset="0"/>
                <a:cs typeface="Arial" pitchFamily="34" charset="0"/>
              </a:rPr>
              <a:t> غير المناسبة التي نشاهدها على الشواطئ و كيف يتم </a:t>
            </a:r>
            <a:r>
              <a:rPr lang="ar-SA" sz="2800" b="1" dirty="0" err="1" smtClean="0">
                <a:solidFill>
                  <a:schemeClr val="bg1"/>
                </a:solidFill>
                <a:latin typeface="Calibri" pitchFamily="34" charset="0"/>
                <a:ea typeface="Calibri" pitchFamily="34" charset="0"/>
                <a:cs typeface="Arial" pitchFamily="34" charset="0"/>
              </a:rPr>
              <a:t>معالجتها ؟</a:t>
            </a:r>
            <a:r>
              <a:rPr lang="fr-FR" sz="2800" b="1" dirty="0" smtClean="0">
                <a:solidFill>
                  <a:schemeClr val="bg1"/>
                </a:solidFill>
                <a:latin typeface="Calibri" pitchFamily="34" charset="0"/>
                <a:ea typeface="Calibri" pitchFamily="34" charset="0"/>
                <a:cs typeface="Arial" pitchFamily="34" charset="0"/>
              </a:rPr>
              <a:t/>
            </a:r>
            <a:br>
              <a:rPr lang="fr-FR" sz="2800" b="1" dirty="0" smtClean="0">
                <a:solidFill>
                  <a:schemeClr val="bg1"/>
                </a:solidFill>
                <a:latin typeface="Calibri" pitchFamily="34" charset="0"/>
                <a:ea typeface="Calibri" pitchFamily="34" charset="0"/>
                <a:cs typeface="Arial" pitchFamily="34" charset="0"/>
              </a:rPr>
            </a:br>
            <a:r>
              <a:rPr lang="fr-FR" sz="2800" b="1" dirty="0" smtClean="0">
                <a:solidFill>
                  <a:schemeClr val="bg1"/>
                </a:solidFill>
                <a:latin typeface="Calibri" pitchFamily="34" charset="0"/>
                <a:ea typeface="Calibri" pitchFamily="34" charset="0"/>
                <a:cs typeface="Arial" pitchFamily="34" charset="0"/>
              </a:rPr>
              <a:t> </a:t>
            </a:r>
            <a:r>
              <a:rPr lang="ar-SA" sz="2800" b="1" dirty="0" smtClean="0">
                <a:solidFill>
                  <a:schemeClr val="bg1"/>
                </a:solidFill>
                <a:latin typeface="Calibri" pitchFamily="34" charset="0"/>
                <a:ea typeface="Calibri" pitchFamily="34" charset="0"/>
                <a:cs typeface="Arial" pitchFamily="34" charset="0"/>
              </a:rPr>
              <a:t>3-اذكر نموذج تجريبي بسيط يحاكي تحلية المياه المالحة</a:t>
            </a:r>
            <a:endParaRPr lang="fr-FR" sz="2800" dirty="0"/>
          </a:p>
        </p:txBody>
      </p:sp>
      <p:pic>
        <p:nvPicPr>
          <p:cNvPr id="3" name="Image 2" descr="2.jpg"/>
          <p:cNvPicPr>
            <a:picLocks noChangeAspect="1"/>
          </p:cNvPicPr>
          <p:nvPr/>
        </p:nvPicPr>
        <p:blipFill>
          <a:blip r:embed="rId2" cstate="print"/>
          <a:stretch>
            <a:fillRect/>
          </a:stretch>
        </p:blipFill>
        <p:spPr>
          <a:xfrm>
            <a:off x="179512" y="4725144"/>
            <a:ext cx="3142481" cy="1877566"/>
          </a:xfrm>
          <a:prstGeom prst="rect">
            <a:avLst/>
          </a:prstGeom>
        </p:spPr>
      </p:pic>
      <p:pic>
        <p:nvPicPr>
          <p:cNvPr id="4" name="Image 3" descr="3.jpg"/>
          <p:cNvPicPr>
            <a:picLocks noChangeAspect="1"/>
          </p:cNvPicPr>
          <p:nvPr/>
        </p:nvPicPr>
        <p:blipFill>
          <a:blip r:embed="rId3" cstate="print"/>
          <a:stretch>
            <a:fillRect/>
          </a:stretch>
        </p:blipFill>
        <p:spPr>
          <a:xfrm>
            <a:off x="3779912" y="4941168"/>
            <a:ext cx="3753222" cy="1692399"/>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018240" cy="1015663"/>
          </a:xfrm>
          <a:prstGeom prst="rect">
            <a:avLst/>
          </a:prstGeom>
          <a:solidFill>
            <a:srgbClr val="FFFF00"/>
          </a:solidFill>
        </p:spPr>
        <p:txBody>
          <a:bodyPr wrap="square">
            <a:spAutoFit/>
          </a:bodyPr>
          <a:lstStyle/>
          <a:p>
            <a:pPr algn="r"/>
            <a:r>
              <a:rPr lang="ar-DZ" sz="2000" b="1" dirty="0" smtClean="0">
                <a:solidFill>
                  <a:schemeClr val="bg1"/>
                </a:solidFill>
              </a:rPr>
              <a:t>خلاصة بطاقة التقييم التكويني لفوج التلاميذ لميدان المادة وتحولاتها يسجل فيها قائمة اسماء التلاميذ الذين واجهتهم صعوبات اثناء اداء الدروس من خلال التقييم التكويني المستمر لكل حصة </a:t>
            </a:r>
            <a:r>
              <a:rPr lang="ar-DZ" sz="2000" b="1" dirty="0" err="1" smtClean="0">
                <a:solidFill>
                  <a:schemeClr val="bg1"/>
                </a:solidFill>
              </a:rPr>
              <a:t>تعلمية</a:t>
            </a:r>
            <a:r>
              <a:rPr lang="ar-DZ" sz="2000" b="1" dirty="0" smtClean="0">
                <a:solidFill>
                  <a:schemeClr val="bg1"/>
                </a:solidFill>
              </a:rPr>
              <a:t> </a:t>
            </a:r>
            <a:r>
              <a:rPr lang="ar-DZ" sz="2000" b="1" dirty="0" smtClean="0"/>
              <a:t/>
            </a:r>
            <a:br>
              <a:rPr lang="ar-DZ" sz="2000" b="1" dirty="0" smtClean="0"/>
            </a:br>
            <a:endParaRPr lang="fr-FR" sz="2000" dirty="0"/>
          </a:p>
        </p:txBody>
      </p:sp>
      <p:graphicFrame>
        <p:nvGraphicFramePr>
          <p:cNvPr id="3" name="Tableau 2"/>
          <p:cNvGraphicFramePr>
            <a:graphicFrameLocks noGrp="1"/>
          </p:cNvGraphicFramePr>
          <p:nvPr/>
        </p:nvGraphicFramePr>
        <p:xfrm>
          <a:off x="0" y="1397000"/>
          <a:ext cx="8820472" cy="5401701"/>
        </p:xfrm>
        <a:graphic>
          <a:graphicData uri="http://schemas.openxmlformats.org/drawingml/2006/table">
            <a:tbl>
              <a:tblPr firstRow="1" bandRow="1">
                <a:tableStyleId>{5C22544A-7EE6-4342-B048-85BDC9FD1C3A}</a:tableStyleId>
              </a:tblPr>
              <a:tblGrid>
                <a:gridCol w="1102559"/>
                <a:gridCol w="661129"/>
                <a:gridCol w="648072"/>
                <a:gridCol w="576064"/>
                <a:gridCol w="720080"/>
                <a:gridCol w="864096"/>
                <a:gridCol w="864096"/>
                <a:gridCol w="3384376"/>
              </a:tblGrid>
              <a:tr h="641043">
                <a:tc gridSpan="7">
                  <a:txBody>
                    <a:bodyPr/>
                    <a:lstStyle/>
                    <a:p>
                      <a:pPr algn="r"/>
                      <a:r>
                        <a:rPr lang="ar-DZ" b="1" dirty="0" smtClean="0">
                          <a:solidFill>
                            <a:schemeClr val="bg1"/>
                          </a:solidFill>
                        </a:rPr>
                        <a:t> معايير و مؤشرات التقويم</a:t>
                      </a:r>
                      <a:endParaRPr lang="fr-FR" dirty="0">
                        <a:solidFill>
                          <a:schemeClr val="bg1"/>
                        </a:solidFill>
                      </a:endParaRPr>
                    </a:p>
                  </a:txBody>
                  <a:tcPr>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a:txBody>
                    <a:bodyPr/>
                    <a:lstStyle/>
                    <a:p>
                      <a:pPr algn="r"/>
                      <a:endParaRPr lang="fr-FR" dirty="0">
                        <a:solidFill>
                          <a:schemeClr val="bg1"/>
                        </a:solidFill>
                      </a:endParaRPr>
                    </a:p>
                  </a:txBody>
                  <a:tcPr>
                    <a:solidFill>
                      <a:schemeClr val="accent3">
                        <a:lumMod val="75000"/>
                      </a:schemeClr>
                    </a:solidFill>
                  </a:tcPr>
                </a:tc>
              </a:tr>
              <a:tr h="641043">
                <a:tc>
                  <a:txBody>
                    <a:bodyPr/>
                    <a:lstStyle/>
                    <a:p>
                      <a:pPr algn="r"/>
                      <a:r>
                        <a:rPr lang="ar-DZ" b="1" dirty="0" smtClean="0">
                          <a:solidFill>
                            <a:schemeClr val="bg1"/>
                          </a:solidFill>
                        </a:rPr>
                        <a:t> القيم و الواقف</a:t>
                      </a:r>
                      <a:r>
                        <a:rPr lang="ar-DZ" dirty="0" smtClean="0">
                          <a:solidFill>
                            <a:schemeClr val="bg1"/>
                          </a:solidFill>
                        </a:rPr>
                        <a:t/>
                      </a:r>
                      <a:br>
                        <a:rPr lang="ar-DZ" dirty="0" smtClean="0">
                          <a:solidFill>
                            <a:schemeClr val="bg1"/>
                          </a:solidFill>
                        </a:rPr>
                      </a:br>
                      <a:endParaRPr lang="fr-FR" dirty="0">
                        <a:solidFill>
                          <a:schemeClr val="bg1"/>
                        </a:solidFill>
                      </a:endParaRPr>
                    </a:p>
                  </a:txBody>
                  <a:tcPr>
                    <a:solidFill>
                      <a:srgbClr val="92D050"/>
                    </a:solidFill>
                  </a:tcPr>
                </a:tc>
                <a:tc gridSpan="3">
                  <a:txBody>
                    <a:bodyPr/>
                    <a:lstStyle/>
                    <a:p>
                      <a:pPr algn="r"/>
                      <a:r>
                        <a:rPr lang="ar-DZ" b="1" dirty="0" smtClean="0">
                          <a:solidFill>
                            <a:schemeClr val="bg1"/>
                          </a:solidFill>
                        </a:rPr>
                        <a:t> </a:t>
                      </a:r>
                      <a:r>
                        <a:rPr lang="ar-DZ" b="1" dirty="0" err="1" smtClean="0">
                          <a:solidFill>
                            <a:schemeClr val="bg1"/>
                          </a:solidFill>
                        </a:rPr>
                        <a:t>توضيف</a:t>
                      </a:r>
                      <a:r>
                        <a:rPr lang="ar-DZ" b="1" dirty="0" smtClean="0">
                          <a:solidFill>
                            <a:schemeClr val="bg1"/>
                          </a:solidFill>
                        </a:rPr>
                        <a:t> الموارد و الكفاءات العرضية </a:t>
                      </a:r>
                      <a:endParaRPr lang="fr-FR" b="1" dirty="0">
                        <a:solidFill>
                          <a:schemeClr val="bg1"/>
                        </a:solidFill>
                      </a:endParaRPr>
                    </a:p>
                  </a:txBody>
                  <a:tcPr>
                    <a:solidFill>
                      <a:schemeClr val="accent4">
                        <a:lumMod val="75000"/>
                      </a:schemeClr>
                    </a:solidFill>
                  </a:tcPr>
                </a:tc>
                <a:tc hMerge="1">
                  <a:txBody>
                    <a:bodyPr/>
                    <a:lstStyle/>
                    <a:p>
                      <a:endParaRPr lang="fr-FR"/>
                    </a:p>
                  </a:txBody>
                  <a:tcPr>
                    <a:solidFill>
                      <a:schemeClr val="accent4">
                        <a:lumMod val="75000"/>
                      </a:schemeClr>
                    </a:solidFill>
                  </a:tcPr>
                </a:tc>
                <a:tc hMerge="1">
                  <a:txBody>
                    <a:bodyPr/>
                    <a:lstStyle/>
                    <a:p>
                      <a:endParaRPr lang="fr-FR" dirty="0"/>
                    </a:p>
                  </a:txBody>
                  <a:tcPr>
                    <a:solidFill>
                      <a:schemeClr val="accent4">
                        <a:lumMod val="75000"/>
                      </a:schemeClr>
                    </a:solidFill>
                  </a:tcPr>
                </a:tc>
                <a:tc gridSpan="3">
                  <a:txBody>
                    <a:bodyPr/>
                    <a:lstStyle/>
                    <a:p>
                      <a:pPr algn="r"/>
                      <a:r>
                        <a:rPr lang="ar-DZ" b="1" dirty="0" smtClean="0">
                          <a:solidFill>
                            <a:schemeClr val="bg1"/>
                          </a:solidFill>
                        </a:rPr>
                        <a:t> التحكم في الموارد المعرفية </a:t>
                      </a:r>
                      <a:br>
                        <a:rPr lang="ar-DZ" b="1" dirty="0" smtClean="0">
                          <a:solidFill>
                            <a:schemeClr val="bg1"/>
                          </a:solidFill>
                        </a:rPr>
                      </a:br>
                      <a:endParaRPr lang="fr-FR" b="1" dirty="0">
                        <a:solidFill>
                          <a:schemeClr val="bg1"/>
                        </a:solidFill>
                      </a:endParaRPr>
                    </a:p>
                  </a:txBody>
                  <a:tcPr>
                    <a:solidFill>
                      <a:srgbClr val="92D050"/>
                    </a:solidFill>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 </a:t>
                      </a:r>
                      <a:r>
                        <a:rPr lang="ar-DZ" b="1" dirty="0" smtClean="0">
                          <a:solidFill>
                            <a:schemeClr val="bg1"/>
                          </a:solidFill>
                        </a:rPr>
                        <a:t>الاسم و اللقب</a:t>
                      </a:r>
                      <a:endParaRPr lang="fr-FR" dirty="0">
                        <a:solidFill>
                          <a:schemeClr val="bg1"/>
                        </a:solidFill>
                      </a:endParaRPr>
                    </a:p>
                  </a:txBody>
                  <a:tcPr>
                    <a:solidFill>
                      <a:srgbClr val="00B050"/>
                    </a:solidFill>
                  </a:tcPr>
                </a:tc>
              </a:tr>
              <a:tr h="641043">
                <a:tc>
                  <a:txBody>
                    <a:bodyPr/>
                    <a:lstStyle/>
                    <a:p>
                      <a:endParaRPr lang="fr-FR" dirty="0"/>
                    </a:p>
                  </a:txBody>
                  <a:tcPr>
                    <a:solidFill>
                      <a:srgbClr val="92D050"/>
                    </a:solidFill>
                  </a:tcPr>
                </a:tc>
                <a:tc>
                  <a:txBody>
                    <a:bodyPr/>
                    <a:lstStyle/>
                    <a:p>
                      <a:r>
                        <a:rPr lang="fr-FR" b="1" dirty="0" smtClean="0"/>
                        <a:t>2</a:t>
                      </a:r>
                      <a:endParaRPr lang="fr-FR" b="1" dirty="0"/>
                    </a:p>
                  </a:txBody>
                  <a:tcPr>
                    <a:solidFill>
                      <a:schemeClr val="accent4">
                        <a:lumMod val="75000"/>
                      </a:schemeClr>
                    </a:solidFill>
                  </a:tcPr>
                </a:tc>
                <a:tc>
                  <a:txBody>
                    <a:bodyPr/>
                    <a:lstStyle/>
                    <a:p>
                      <a:r>
                        <a:rPr lang="fr-FR" b="1" dirty="0" smtClean="0"/>
                        <a:t>1</a:t>
                      </a:r>
                      <a:endParaRPr lang="fr-FR" b="1" dirty="0"/>
                    </a:p>
                  </a:txBody>
                  <a:tcPr>
                    <a:solidFill>
                      <a:schemeClr val="accent4">
                        <a:lumMod val="75000"/>
                      </a:schemeClr>
                    </a:solidFill>
                  </a:tcPr>
                </a:tc>
                <a:tc>
                  <a:txBody>
                    <a:bodyPr/>
                    <a:lstStyle/>
                    <a:p>
                      <a:r>
                        <a:rPr lang="fr-FR" b="1" dirty="0" smtClean="0"/>
                        <a:t>0</a:t>
                      </a:r>
                      <a:endParaRPr lang="fr-FR" b="1" dirty="0"/>
                    </a:p>
                  </a:txBody>
                  <a:tcPr>
                    <a:solidFill>
                      <a:schemeClr val="accent4">
                        <a:lumMod val="75000"/>
                      </a:schemeClr>
                    </a:solidFill>
                  </a:tcPr>
                </a:tc>
                <a:tc>
                  <a:txBody>
                    <a:bodyPr/>
                    <a:lstStyle/>
                    <a:p>
                      <a:r>
                        <a:rPr lang="fr-FR" b="1" dirty="0" smtClean="0"/>
                        <a:t>2</a:t>
                      </a:r>
                      <a:endParaRPr lang="fr-FR" b="1" dirty="0"/>
                    </a:p>
                  </a:txBody>
                  <a:tcPr>
                    <a:solidFill>
                      <a:srgbClr val="92D050"/>
                    </a:solidFill>
                  </a:tcPr>
                </a:tc>
                <a:tc>
                  <a:txBody>
                    <a:bodyPr/>
                    <a:lstStyle/>
                    <a:p>
                      <a:r>
                        <a:rPr lang="fr-FR" b="1" dirty="0" smtClean="0"/>
                        <a:t>1</a:t>
                      </a:r>
                      <a:endParaRPr lang="fr-FR" b="1" dirty="0"/>
                    </a:p>
                  </a:txBody>
                  <a:tcPr>
                    <a:solidFill>
                      <a:srgbClr val="92D050"/>
                    </a:solidFill>
                  </a:tcPr>
                </a:tc>
                <a:tc>
                  <a:txBody>
                    <a:bodyPr/>
                    <a:lstStyle/>
                    <a:p>
                      <a:r>
                        <a:rPr lang="fr-FR" b="1" dirty="0" smtClean="0"/>
                        <a:t>0</a:t>
                      </a:r>
                      <a:endParaRPr lang="fr-FR" b="1" dirty="0"/>
                    </a:p>
                  </a:txBody>
                  <a:tcPr>
                    <a:solidFill>
                      <a:srgbClr val="92D050"/>
                    </a:solidFill>
                  </a:tcPr>
                </a:tc>
                <a:tc vMerge="1">
                  <a:txBody>
                    <a:bodyPr/>
                    <a:lstStyle/>
                    <a:p>
                      <a:endParaRPr lang="fr-FR" dirty="0"/>
                    </a:p>
                  </a:txBody>
                  <a:tcPr>
                    <a:solidFill>
                      <a:srgbClr val="00B050"/>
                    </a:solidFill>
                  </a:tcPr>
                </a:tc>
              </a:tr>
              <a:tr h="641043">
                <a:tc>
                  <a:txBody>
                    <a:bodyPr/>
                    <a:lstStyle/>
                    <a:p>
                      <a:endParaRPr lang="fr-FR" dirty="0"/>
                    </a:p>
                  </a:txBody>
                  <a:tcPr>
                    <a:solidFill>
                      <a:srgbClr val="92D050"/>
                    </a:solidFill>
                  </a:tcPr>
                </a:tc>
                <a:tc>
                  <a:txBody>
                    <a:bodyPr/>
                    <a:lstStyle/>
                    <a:p>
                      <a:endParaRPr lang="fr-FR"/>
                    </a:p>
                  </a:txBody>
                  <a:tcPr>
                    <a:solidFill>
                      <a:schemeClr val="accent4">
                        <a:lumMod val="75000"/>
                      </a:schemeClr>
                    </a:solidFill>
                  </a:tcPr>
                </a:tc>
                <a:tc>
                  <a:txBody>
                    <a:bodyPr/>
                    <a:lstStyle/>
                    <a:p>
                      <a:endParaRPr lang="fr-FR"/>
                    </a:p>
                  </a:txBody>
                  <a:tcPr>
                    <a:solidFill>
                      <a:schemeClr val="accent4">
                        <a:lumMod val="75000"/>
                      </a:schemeClr>
                    </a:solidFill>
                  </a:tcPr>
                </a:tc>
                <a:tc>
                  <a:txBody>
                    <a:bodyPr/>
                    <a:lstStyle/>
                    <a:p>
                      <a:endParaRPr lang="fr-FR" dirty="0"/>
                    </a:p>
                  </a:txBody>
                  <a:tcPr>
                    <a:solidFill>
                      <a:schemeClr val="accent4">
                        <a:lumMod val="75000"/>
                      </a:schemeClr>
                    </a:solidFill>
                  </a:tcPr>
                </a:tc>
                <a:tc>
                  <a:txBody>
                    <a:bodyPr/>
                    <a:lstStyle/>
                    <a:p>
                      <a:endParaRPr lang="fr-FR"/>
                    </a:p>
                  </a:txBody>
                  <a:tcPr>
                    <a:solidFill>
                      <a:srgbClr val="92D050"/>
                    </a:solidFill>
                  </a:tcPr>
                </a:tc>
                <a:tc>
                  <a:txBody>
                    <a:bodyPr/>
                    <a:lstStyle/>
                    <a:p>
                      <a:endParaRPr lang="fr-FR" dirty="0"/>
                    </a:p>
                  </a:txBody>
                  <a:tcPr>
                    <a:solidFill>
                      <a:srgbClr val="92D050"/>
                    </a:solidFill>
                  </a:tcPr>
                </a:tc>
                <a:tc>
                  <a:txBody>
                    <a:bodyPr/>
                    <a:lstStyle/>
                    <a:p>
                      <a:endParaRPr lang="fr-FR" dirty="0"/>
                    </a:p>
                  </a:txBody>
                  <a:tcPr>
                    <a:solidFill>
                      <a:srgbClr val="92D050"/>
                    </a:solidFill>
                  </a:tcPr>
                </a:tc>
                <a:tc>
                  <a:txBody>
                    <a:bodyPr/>
                    <a:lstStyle/>
                    <a:p>
                      <a:pPr algn="r"/>
                      <a:r>
                        <a:rPr lang="ar-DZ" dirty="0" err="1" smtClean="0"/>
                        <a:t>1................................</a:t>
                      </a:r>
                      <a:endParaRPr lang="fr-FR" dirty="0"/>
                    </a:p>
                  </a:txBody>
                  <a:tcPr>
                    <a:solidFill>
                      <a:srgbClr val="00B050"/>
                    </a:solidFill>
                  </a:tcPr>
                </a:tc>
              </a:tr>
              <a:tr h="641043">
                <a:tc>
                  <a:txBody>
                    <a:bodyPr/>
                    <a:lstStyle/>
                    <a:p>
                      <a:endParaRPr lang="fr-FR" dirty="0"/>
                    </a:p>
                  </a:txBody>
                  <a:tcPr>
                    <a:solidFill>
                      <a:srgbClr val="92D050"/>
                    </a:solidFill>
                  </a:tcPr>
                </a:tc>
                <a:tc>
                  <a:txBody>
                    <a:bodyPr/>
                    <a:lstStyle/>
                    <a:p>
                      <a:endParaRPr lang="fr-FR"/>
                    </a:p>
                  </a:txBody>
                  <a:tcPr>
                    <a:solidFill>
                      <a:schemeClr val="accent4">
                        <a:lumMod val="75000"/>
                      </a:schemeClr>
                    </a:solidFill>
                  </a:tcPr>
                </a:tc>
                <a:tc>
                  <a:txBody>
                    <a:bodyPr/>
                    <a:lstStyle/>
                    <a:p>
                      <a:endParaRPr lang="fr-FR"/>
                    </a:p>
                  </a:txBody>
                  <a:tcPr>
                    <a:solidFill>
                      <a:schemeClr val="accent4">
                        <a:lumMod val="75000"/>
                      </a:schemeClr>
                    </a:solidFill>
                  </a:tcPr>
                </a:tc>
                <a:tc>
                  <a:txBody>
                    <a:bodyPr/>
                    <a:lstStyle/>
                    <a:p>
                      <a:endParaRPr lang="fr-FR" dirty="0"/>
                    </a:p>
                  </a:txBody>
                  <a:tcPr>
                    <a:solidFill>
                      <a:schemeClr val="accent4">
                        <a:lumMod val="75000"/>
                      </a:schemeClr>
                    </a:solidFill>
                  </a:tcPr>
                </a:tc>
                <a:tc>
                  <a:txBody>
                    <a:bodyPr/>
                    <a:lstStyle/>
                    <a:p>
                      <a:endParaRPr lang="fr-FR"/>
                    </a:p>
                  </a:txBody>
                  <a:tcPr>
                    <a:solidFill>
                      <a:srgbClr val="92D050"/>
                    </a:solidFill>
                  </a:tcPr>
                </a:tc>
                <a:tc>
                  <a:txBody>
                    <a:bodyPr/>
                    <a:lstStyle/>
                    <a:p>
                      <a:endParaRPr lang="fr-FR" dirty="0"/>
                    </a:p>
                  </a:txBody>
                  <a:tcPr>
                    <a:solidFill>
                      <a:srgbClr val="92D050"/>
                    </a:solidFill>
                  </a:tcPr>
                </a:tc>
                <a:tc>
                  <a:txBody>
                    <a:bodyPr/>
                    <a:lstStyle/>
                    <a:p>
                      <a:endParaRPr lang="fr-FR" dirty="0"/>
                    </a:p>
                  </a:txBody>
                  <a:tcPr>
                    <a:solidFill>
                      <a:srgbClr val="92D050"/>
                    </a:solidFill>
                  </a:tcPr>
                </a:tc>
                <a:tc>
                  <a:txBody>
                    <a:bodyPr/>
                    <a:lstStyle/>
                    <a:p>
                      <a:pPr algn="r"/>
                      <a:r>
                        <a:rPr lang="ar-DZ" dirty="0" err="1" smtClean="0"/>
                        <a:t>2..................................</a:t>
                      </a:r>
                      <a:endParaRPr lang="fr-FR" dirty="0"/>
                    </a:p>
                  </a:txBody>
                  <a:tcPr>
                    <a:solidFill>
                      <a:srgbClr val="00B050"/>
                    </a:solidFill>
                  </a:tcPr>
                </a:tc>
              </a:tr>
              <a:tr h="641043">
                <a:tc>
                  <a:txBody>
                    <a:bodyPr/>
                    <a:lstStyle/>
                    <a:p>
                      <a:endParaRPr lang="fr-FR" dirty="0"/>
                    </a:p>
                  </a:txBody>
                  <a:tcPr>
                    <a:solidFill>
                      <a:srgbClr val="92D050"/>
                    </a:solidFill>
                  </a:tcPr>
                </a:tc>
                <a:tc>
                  <a:txBody>
                    <a:bodyPr/>
                    <a:lstStyle/>
                    <a:p>
                      <a:endParaRPr lang="fr-FR"/>
                    </a:p>
                  </a:txBody>
                  <a:tcPr>
                    <a:solidFill>
                      <a:schemeClr val="accent4">
                        <a:lumMod val="75000"/>
                      </a:schemeClr>
                    </a:solidFill>
                  </a:tcPr>
                </a:tc>
                <a:tc>
                  <a:txBody>
                    <a:bodyPr/>
                    <a:lstStyle/>
                    <a:p>
                      <a:endParaRPr lang="fr-FR" dirty="0"/>
                    </a:p>
                  </a:txBody>
                  <a:tcPr>
                    <a:solidFill>
                      <a:schemeClr val="accent4">
                        <a:lumMod val="75000"/>
                      </a:schemeClr>
                    </a:solidFill>
                  </a:tcPr>
                </a:tc>
                <a:tc>
                  <a:txBody>
                    <a:bodyPr/>
                    <a:lstStyle/>
                    <a:p>
                      <a:endParaRPr lang="fr-FR" dirty="0"/>
                    </a:p>
                  </a:txBody>
                  <a:tcPr>
                    <a:solidFill>
                      <a:schemeClr val="accent4">
                        <a:lumMod val="75000"/>
                      </a:schemeClr>
                    </a:solidFill>
                  </a:tcPr>
                </a:tc>
                <a:tc>
                  <a:txBody>
                    <a:bodyPr/>
                    <a:lstStyle/>
                    <a:p>
                      <a:endParaRPr lang="fr-FR"/>
                    </a:p>
                  </a:txBody>
                  <a:tcPr>
                    <a:solidFill>
                      <a:srgbClr val="92D050"/>
                    </a:solidFill>
                  </a:tcPr>
                </a:tc>
                <a:tc>
                  <a:txBody>
                    <a:bodyPr/>
                    <a:lstStyle/>
                    <a:p>
                      <a:endParaRPr lang="fr-FR" dirty="0"/>
                    </a:p>
                  </a:txBody>
                  <a:tcPr>
                    <a:solidFill>
                      <a:srgbClr val="92D050"/>
                    </a:solidFill>
                  </a:tcPr>
                </a:tc>
                <a:tc>
                  <a:txBody>
                    <a:bodyPr/>
                    <a:lstStyle/>
                    <a:p>
                      <a:endParaRPr lang="fr-FR" dirty="0"/>
                    </a:p>
                  </a:txBody>
                  <a:tcPr>
                    <a:solidFill>
                      <a:srgbClr val="92D050"/>
                    </a:solidFill>
                  </a:tcPr>
                </a:tc>
                <a:tc>
                  <a:txBody>
                    <a:bodyPr/>
                    <a:lstStyle/>
                    <a:p>
                      <a:pPr algn="r"/>
                      <a:r>
                        <a:rPr lang="ar-DZ" dirty="0" err="1" smtClean="0"/>
                        <a:t>3............................</a:t>
                      </a:r>
                      <a:endParaRPr lang="fr-FR" dirty="0"/>
                    </a:p>
                  </a:txBody>
                  <a:tcPr>
                    <a:solidFill>
                      <a:srgbClr val="00B050"/>
                    </a:solidFill>
                  </a:tcPr>
                </a:tc>
              </a:tr>
              <a:tr h="641043">
                <a:tc>
                  <a:txBody>
                    <a:bodyPr/>
                    <a:lstStyle/>
                    <a:p>
                      <a:endParaRPr lang="fr-FR" dirty="0"/>
                    </a:p>
                  </a:txBody>
                  <a:tcPr>
                    <a:solidFill>
                      <a:srgbClr val="92D050"/>
                    </a:solidFill>
                  </a:tcPr>
                </a:tc>
                <a:tc>
                  <a:txBody>
                    <a:bodyPr/>
                    <a:lstStyle/>
                    <a:p>
                      <a:endParaRPr lang="fr-FR"/>
                    </a:p>
                  </a:txBody>
                  <a:tcPr>
                    <a:solidFill>
                      <a:schemeClr val="accent4">
                        <a:lumMod val="75000"/>
                      </a:schemeClr>
                    </a:solidFill>
                  </a:tcPr>
                </a:tc>
                <a:tc>
                  <a:txBody>
                    <a:bodyPr/>
                    <a:lstStyle/>
                    <a:p>
                      <a:endParaRPr lang="fr-FR"/>
                    </a:p>
                  </a:txBody>
                  <a:tcPr>
                    <a:solidFill>
                      <a:schemeClr val="accent4">
                        <a:lumMod val="75000"/>
                      </a:schemeClr>
                    </a:solidFill>
                  </a:tcPr>
                </a:tc>
                <a:tc>
                  <a:txBody>
                    <a:bodyPr/>
                    <a:lstStyle/>
                    <a:p>
                      <a:endParaRPr lang="fr-FR" dirty="0"/>
                    </a:p>
                  </a:txBody>
                  <a:tcPr>
                    <a:solidFill>
                      <a:schemeClr val="accent4">
                        <a:lumMod val="75000"/>
                      </a:schemeClr>
                    </a:solidFill>
                  </a:tcPr>
                </a:tc>
                <a:tc>
                  <a:txBody>
                    <a:bodyPr/>
                    <a:lstStyle/>
                    <a:p>
                      <a:endParaRPr lang="fr-FR"/>
                    </a:p>
                  </a:txBody>
                  <a:tcPr>
                    <a:solidFill>
                      <a:srgbClr val="92D050"/>
                    </a:solidFill>
                  </a:tcPr>
                </a:tc>
                <a:tc>
                  <a:txBody>
                    <a:bodyPr/>
                    <a:lstStyle/>
                    <a:p>
                      <a:endParaRPr lang="fr-FR" dirty="0"/>
                    </a:p>
                  </a:txBody>
                  <a:tcPr>
                    <a:solidFill>
                      <a:srgbClr val="92D050"/>
                    </a:solidFill>
                  </a:tcPr>
                </a:tc>
                <a:tc>
                  <a:txBody>
                    <a:bodyPr/>
                    <a:lstStyle/>
                    <a:p>
                      <a:endParaRPr lang="fr-FR" dirty="0"/>
                    </a:p>
                  </a:txBody>
                  <a:tcPr>
                    <a:solidFill>
                      <a:srgbClr val="92D050"/>
                    </a:solidFill>
                  </a:tcPr>
                </a:tc>
                <a:tc>
                  <a:txBody>
                    <a:bodyPr/>
                    <a:lstStyle/>
                    <a:p>
                      <a:pPr algn="r"/>
                      <a:r>
                        <a:rPr lang="ar-DZ" dirty="0" err="1" smtClean="0"/>
                        <a:t>4..........................</a:t>
                      </a:r>
                      <a:endParaRPr lang="fr-FR" dirty="0"/>
                    </a:p>
                  </a:txBody>
                  <a:tcPr>
                    <a:solidFill>
                      <a:srgbClr val="00B050"/>
                    </a:solidFill>
                  </a:tcPr>
                </a:tc>
              </a:tr>
              <a:tr h="641043">
                <a:tc>
                  <a:txBody>
                    <a:bodyPr/>
                    <a:lstStyle/>
                    <a:p>
                      <a:endParaRPr lang="fr-FR" dirty="0"/>
                    </a:p>
                  </a:txBody>
                  <a:tcPr>
                    <a:solidFill>
                      <a:srgbClr val="92D050"/>
                    </a:solidFill>
                  </a:tcPr>
                </a:tc>
                <a:tc>
                  <a:txBody>
                    <a:bodyPr/>
                    <a:lstStyle/>
                    <a:p>
                      <a:endParaRPr lang="fr-FR"/>
                    </a:p>
                  </a:txBody>
                  <a:tcPr>
                    <a:solidFill>
                      <a:schemeClr val="accent4">
                        <a:lumMod val="75000"/>
                      </a:schemeClr>
                    </a:solidFill>
                  </a:tcPr>
                </a:tc>
                <a:tc>
                  <a:txBody>
                    <a:bodyPr/>
                    <a:lstStyle/>
                    <a:p>
                      <a:endParaRPr lang="fr-FR"/>
                    </a:p>
                  </a:txBody>
                  <a:tcPr>
                    <a:solidFill>
                      <a:schemeClr val="accent4">
                        <a:lumMod val="75000"/>
                      </a:schemeClr>
                    </a:solidFill>
                  </a:tcPr>
                </a:tc>
                <a:tc>
                  <a:txBody>
                    <a:bodyPr/>
                    <a:lstStyle/>
                    <a:p>
                      <a:endParaRPr lang="fr-FR" dirty="0"/>
                    </a:p>
                  </a:txBody>
                  <a:tcPr>
                    <a:solidFill>
                      <a:schemeClr val="accent4">
                        <a:lumMod val="75000"/>
                      </a:schemeClr>
                    </a:solidFill>
                  </a:tcPr>
                </a:tc>
                <a:tc>
                  <a:txBody>
                    <a:bodyPr/>
                    <a:lstStyle/>
                    <a:p>
                      <a:endParaRPr lang="fr-FR"/>
                    </a:p>
                  </a:txBody>
                  <a:tcPr>
                    <a:solidFill>
                      <a:srgbClr val="92D050"/>
                    </a:solidFill>
                  </a:tcPr>
                </a:tc>
                <a:tc>
                  <a:txBody>
                    <a:bodyPr/>
                    <a:lstStyle/>
                    <a:p>
                      <a:endParaRPr lang="fr-FR" dirty="0"/>
                    </a:p>
                  </a:txBody>
                  <a:tcPr>
                    <a:solidFill>
                      <a:srgbClr val="92D050"/>
                    </a:solidFill>
                  </a:tcPr>
                </a:tc>
                <a:tc>
                  <a:txBody>
                    <a:bodyPr/>
                    <a:lstStyle/>
                    <a:p>
                      <a:endParaRPr lang="fr-FR" dirty="0"/>
                    </a:p>
                  </a:txBody>
                  <a:tcPr>
                    <a:solidFill>
                      <a:srgbClr val="92D050"/>
                    </a:solidFill>
                  </a:tcPr>
                </a:tc>
                <a:tc>
                  <a:txBody>
                    <a:bodyPr/>
                    <a:lstStyle/>
                    <a:p>
                      <a:pPr algn="r"/>
                      <a:r>
                        <a:rPr lang="ar-DZ" dirty="0" err="1" smtClean="0"/>
                        <a:t>5..............................</a:t>
                      </a:r>
                      <a:endParaRPr lang="fr-FR" dirty="0"/>
                    </a:p>
                  </a:txBody>
                  <a:tcPr>
                    <a:solidFill>
                      <a:srgbClr val="00B050"/>
                    </a:solidFill>
                  </a:tcPr>
                </a:tc>
              </a:tr>
            </a:tbl>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964488" cy="984885"/>
          </a:xfrm>
          <a:prstGeom prst="rect">
            <a:avLst/>
          </a:prstGeom>
          <a:solidFill>
            <a:srgbClr val="FFC000"/>
          </a:solidFill>
        </p:spPr>
        <p:txBody>
          <a:bodyPr wrap="square">
            <a:spAutoFit/>
          </a:bodyPr>
          <a:lstStyle/>
          <a:p>
            <a:pPr algn="r"/>
            <a:r>
              <a:rPr lang="ar-DZ" sz="2000" b="1" dirty="0" smtClean="0">
                <a:solidFill>
                  <a:schemeClr val="bg1"/>
                </a:solidFill>
              </a:rPr>
              <a:t>بطاقة تحليل النتائج الخاصة بميدان المادة وتحولاتها </a:t>
            </a:r>
            <a:br>
              <a:rPr lang="ar-DZ" sz="2000" b="1" dirty="0" smtClean="0">
                <a:solidFill>
                  <a:schemeClr val="bg1"/>
                </a:solidFill>
              </a:rPr>
            </a:br>
            <a:r>
              <a:rPr lang="ar-DZ" sz="2000" b="1" dirty="0" smtClean="0">
                <a:solidFill>
                  <a:schemeClr val="bg1"/>
                </a:solidFill>
              </a:rPr>
              <a:t>يسجل الاستاذ جميع الصعوبات التي واجهها  التلاميذ</a:t>
            </a:r>
            <a:r>
              <a:rPr lang="ar-DZ" b="1" dirty="0" smtClean="0">
                <a:solidFill>
                  <a:schemeClr val="bg1"/>
                </a:solidFill>
              </a:rPr>
              <a:t/>
            </a:r>
            <a:br>
              <a:rPr lang="ar-DZ" b="1" dirty="0" smtClean="0">
                <a:solidFill>
                  <a:schemeClr val="bg1"/>
                </a:solidFill>
              </a:rPr>
            </a:br>
            <a:endParaRPr lang="fr-FR" dirty="0">
              <a:solidFill>
                <a:schemeClr val="bg1"/>
              </a:solidFill>
            </a:endParaRPr>
          </a:p>
        </p:txBody>
      </p:sp>
      <p:graphicFrame>
        <p:nvGraphicFramePr>
          <p:cNvPr id="3" name="Tableau 2"/>
          <p:cNvGraphicFramePr>
            <a:graphicFrameLocks noGrp="1"/>
          </p:cNvGraphicFramePr>
          <p:nvPr/>
        </p:nvGraphicFramePr>
        <p:xfrm>
          <a:off x="179510" y="1291850"/>
          <a:ext cx="8712970" cy="5161485"/>
        </p:xfrm>
        <a:graphic>
          <a:graphicData uri="http://schemas.openxmlformats.org/drawingml/2006/table">
            <a:tbl>
              <a:tblPr firstRow="1" bandRow="1">
                <a:tableStyleId>{5C22544A-7EE6-4342-B048-85BDC9FD1C3A}</a:tableStyleId>
              </a:tblPr>
              <a:tblGrid>
                <a:gridCol w="1742594"/>
                <a:gridCol w="1742594"/>
                <a:gridCol w="1742594"/>
                <a:gridCol w="1742594"/>
                <a:gridCol w="1742594"/>
              </a:tblGrid>
              <a:tr h="1035133">
                <a:tc>
                  <a:txBody>
                    <a:bodyPr/>
                    <a:lstStyle/>
                    <a:p>
                      <a:pPr algn="r"/>
                      <a:r>
                        <a:rPr lang="ar-DZ" b="1" dirty="0" smtClean="0">
                          <a:solidFill>
                            <a:schemeClr val="bg1"/>
                          </a:solidFill>
                        </a:rPr>
                        <a:t>التعليل   المفترض</a:t>
                      </a:r>
                      <a:r>
                        <a:rPr lang="ar-DZ" b="1" dirty="0" smtClean="0"/>
                        <a:t> </a:t>
                      </a:r>
                      <a:endParaRPr lang="fr-FR" dirty="0">
                        <a:solidFill>
                          <a:schemeClr val="bg1"/>
                        </a:solidFill>
                      </a:endParaRPr>
                    </a:p>
                  </a:txBody>
                  <a:tcPr>
                    <a:solidFill>
                      <a:srgbClr val="92D050"/>
                    </a:solidFill>
                  </a:tcPr>
                </a:tc>
                <a:tc gridSpan="3">
                  <a:txBody>
                    <a:bodyPr/>
                    <a:lstStyle/>
                    <a:p>
                      <a:pPr algn="r"/>
                      <a:endParaRPr lang="fr-FR" dirty="0">
                        <a:solidFill>
                          <a:schemeClr val="bg1"/>
                        </a:solidFill>
                      </a:endParaRPr>
                    </a:p>
                  </a:txBody>
                  <a:tcPr>
                    <a:solidFill>
                      <a:srgbClr val="00B0F0"/>
                    </a:solidFill>
                  </a:tcPr>
                </a:tc>
                <a:tc hMerge="1">
                  <a:txBody>
                    <a:bodyPr/>
                    <a:lstStyle/>
                    <a:p>
                      <a:endParaRPr lang="fr-FR"/>
                    </a:p>
                  </a:txBody>
                  <a:tcPr/>
                </a:tc>
                <a:tc hMerge="1">
                  <a:txBody>
                    <a:bodyPr/>
                    <a:lstStyle/>
                    <a:p>
                      <a:endParaRPr lang="fr-FR" dirty="0"/>
                    </a:p>
                  </a:txBody>
                  <a:tcPr/>
                </a:tc>
                <a:tc rowSpan="2">
                  <a:txBody>
                    <a:bodyPr/>
                    <a:lstStyle/>
                    <a:p>
                      <a:pPr algn="r"/>
                      <a:r>
                        <a:rPr lang="ar-DZ" b="1" dirty="0" smtClean="0">
                          <a:solidFill>
                            <a:schemeClr val="bg1"/>
                          </a:solidFill>
                        </a:rPr>
                        <a:t> الصعوبات </a:t>
                      </a:r>
                      <a:br>
                        <a:rPr lang="ar-DZ" b="1" dirty="0" smtClean="0">
                          <a:solidFill>
                            <a:schemeClr val="bg1"/>
                          </a:solidFill>
                        </a:rPr>
                      </a:br>
                      <a:r>
                        <a:rPr lang="ar-DZ" dirty="0" smtClean="0">
                          <a:solidFill>
                            <a:schemeClr val="bg1"/>
                          </a:solidFill>
                        </a:rPr>
                        <a:t/>
                      </a:r>
                      <a:br>
                        <a:rPr lang="ar-DZ" dirty="0" smtClean="0">
                          <a:solidFill>
                            <a:schemeClr val="bg1"/>
                          </a:solidFill>
                        </a:rPr>
                      </a:br>
                      <a:r>
                        <a:rPr lang="ar-DZ" b="1" dirty="0" smtClean="0">
                          <a:solidFill>
                            <a:schemeClr val="bg1"/>
                          </a:solidFill>
                        </a:rPr>
                        <a:t>السائدة </a:t>
                      </a:r>
                      <a:r>
                        <a:rPr lang="ar-DZ" dirty="0" smtClean="0">
                          <a:solidFill>
                            <a:schemeClr val="bg1"/>
                          </a:solidFill>
                        </a:rPr>
                        <a:t/>
                      </a:r>
                      <a:br>
                        <a:rPr lang="ar-DZ" dirty="0" smtClean="0">
                          <a:solidFill>
                            <a:schemeClr val="bg1"/>
                          </a:solidFill>
                        </a:rPr>
                      </a:br>
                      <a:endParaRPr lang="fr-FR" dirty="0">
                        <a:solidFill>
                          <a:schemeClr val="bg1"/>
                        </a:solidFill>
                      </a:endParaRPr>
                    </a:p>
                  </a:txBody>
                  <a:tcPr>
                    <a:solidFill>
                      <a:schemeClr val="accent6">
                        <a:lumMod val="75000"/>
                      </a:schemeClr>
                    </a:solidFill>
                  </a:tcPr>
                </a:tc>
              </a:tr>
              <a:tr h="1035133">
                <a:tc>
                  <a:txBody>
                    <a:bodyPr/>
                    <a:lstStyle/>
                    <a:p>
                      <a:pPr algn="r"/>
                      <a:endParaRPr lang="fr-FR" dirty="0">
                        <a:solidFill>
                          <a:schemeClr val="bg1"/>
                        </a:solidFill>
                      </a:endParaRPr>
                    </a:p>
                  </a:txBody>
                  <a:tcPr>
                    <a:solidFill>
                      <a:srgbClr val="92D050"/>
                    </a:solidFill>
                  </a:tcPr>
                </a:tc>
                <a:tc>
                  <a:txBody>
                    <a:bodyPr/>
                    <a:lstStyle/>
                    <a:p>
                      <a:pPr algn="r"/>
                      <a:r>
                        <a:rPr lang="ar-DZ" b="1" dirty="0" smtClean="0">
                          <a:solidFill>
                            <a:schemeClr val="bg1"/>
                          </a:solidFill>
                        </a:rPr>
                        <a:t> القيم والمواقف</a:t>
                      </a:r>
                      <a:endParaRPr lang="fr-FR" dirty="0">
                        <a:solidFill>
                          <a:schemeClr val="bg1"/>
                        </a:solidFill>
                      </a:endParaRPr>
                    </a:p>
                  </a:txBody>
                  <a:tcPr>
                    <a:solidFill>
                      <a:srgbClr val="FFC000"/>
                    </a:solidFill>
                  </a:tcPr>
                </a:tc>
                <a:tc>
                  <a:txBody>
                    <a:bodyPr/>
                    <a:lstStyle/>
                    <a:p>
                      <a:pPr algn="r"/>
                      <a:r>
                        <a:rPr lang="ar-DZ" b="1" dirty="0" err="1" smtClean="0">
                          <a:solidFill>
                            <a:schemeClr val="bg1"/>
                          </a:solidFill>
                        </a:rPr>
                        <a:t>توضيف</a:t>
                      </a:r>
                      <a:r>
                        <a:rPr lang="ar-DZ" b="1" dirty="0" smtClean="0">
                          <a:solidFill>
                            <a:schemeClr val="bg1"/>
                          </a:solidFill>
                        </a:rPr>
                        <a:t> الموارد و الكفاءات العرضية </a:t>
                      </a:r>
                      <a:br>
                        <a:rPr lang="ar-DZ" b="1" dirty="0" smtClean="0">
                          <a:solidFill>
                            <a:schemeClr val="bg1"/>
                          </a:solidFill>
                        </a:rPr>
                      </a:br>
                      <a:endParaRPr lang="fr-FR" dirty="0">
                        <a:solidFill>
                          <a:schemeClr val="bg1"/>
                        </a:solidFill>
                      </a:endParaRPr>
                    </a:p>
                  </a:txBody>
                  <a:tcPr>
                    <a:solidFill>
                      <a:schemeClr val="accent4">
                        <a:lumMod val="75000"/>
                      </a:schemeClr>
                    </a:solidFill>
                  </a:tcPr>
                </a:tc>
                <a:tc>
                  <a:txBody>
                    <a:bodyPr/>
                    <a:lstStyle/>
                    <a:p>
                      <a:pPr algn="r"/>
                      <a:r>
                        <a:rPr lang="ar-DZ" b="1" dirty="0" smtClean="0">
                          <a:solidFill>
                            <a:schemeClr val="bg1"/>
                          </a:solidFill>
                        </a:rPr>
                        <a:t>التحكم في الموارد المعرفية </a:t>
                      </a:r>
                      <a:br>
                        <a:rPr lang="ar-DZ" b="1" dirty="0" smtClean="0">
                          <a:solidFill>
                            <a:schemeClr val="bg1"/>
                          </a:solidFill>
                        </a:rPr>
                      </a:br>
                      <a:endParaRPr lang="fr-FR" dirty="0">
                        <a:solidFill>
                          <a:schemeClr val="bg1"/>
                        </a:solidFill>
                      </a:endParaRPr>
                    </a:p>
                  </a:txBody>
                  <a:tcPr>
                    <a:solidFill>
                      <a:srgbClr val="00B050"/>
                    </a:solidFill>
                  </a:tcPr>
                </a:tc>
                <a:tc vMerge="1">
                  <a:txBody>
                    <a:bodyPr/>
                    <a:lstStyle/>
                    <a:p>
                      <a:endParaRPr lang="fr-FR" dirty="0"/>
                    </a:p>
                  </a:txBody>
                  <a:tcPr>
                    <a:solidFill>
                      <a:schemeClr val="accent6">
                        <a:lumMod val="75000"/>
                      </a:schemeClr>
                    </a:solidFill>
                  </a:tcPr>
                </a:tc>
              </a:tr>
              <a:tr h="1035133">
                <a:tc>
                  <a:txBody>
                    <a:bodyPr/>
                    <a:lstStyle/>
                    <a:p>
                      <a:endParaRPr lang="fr-FR" dirty="0"/>
                    </a:p>
                  </a:txBody>
                  <a:tcPr>
                    <a:solidFill>
                      <a:srgbClr val="92D050"/>
                    </a:solidFill>
                  </a:tcPr>
                </a:tc>
                <a:tc>
                  <a:txBody>
                    <a:bodyPr/>
                    <a:lstStyle/>
                    <a:p>
                      <a:endParaRPr lang="fr-FR" dirty="0"/>
                    </a:p>
                  </a:txBody>
                  <a:tcPr>
                    <a:solidFill>
                      <a:srgbClr val="FFC000"/>
                    </a:solidFill>
                  </a:tcPr>
                </a:tc>
                <a:tc>
                  <a:txBody>
                    <a:bodyPr/>
                    <a:lstStyle/>
                    <a:p>
                      <a:endParaRPr lang="fr-FR" dirty="0"/>
                    </a:p>
                  </a:txBody>
                  <a:tcPr>
                    <a:solidFill>
                      <a:schemeClr val="accent4">
                        <a:lumMod val="75000"/>
                      </a:schemeClr>
                    </a:solidFill>
                  </a:tcPr>
                </a:tc>
                <a:tc>
                  <a:txBody>
                    <a:bodyPr/>
                    <a:lstStyle/>
                    <a:p>
                      <a:endParaRPr lang="fr-FR" dirty="0"/>
                    </a:p>
                  </a:txBody>
                  <a:tcPr>
                    <a:solidFill>
                      <a:srgbClr val="00B050"/>
                    </a:solidFill>
                  </a:tcPr>
                </a:tc>
                <a:tc>
                  <a:txBody>
                    <a:bodyPr/>
                    <a:lstStyle/>
                    <a:p>
                      <a:r>
                        <a:rPr lang="ar-DZ" dirty="0" err="1" smtClean="0"/>
                        <a:t>...................</a:t>
                      </a:r>
                      <a:endParaRPr lang="fr-FR" dirty="0"/>
                    </a:p>
                  </a:txBody>
                  <a:tcPr>
                    <a:solidFill>
                      <a:schemeClr val="accent6">
                        <a:lumMod val="75000"/>
                      </a:schemeClr>
                    </a:solidFill>
                  </a:tcPr>
                </a:tc>
              </a:tr>
              <a:tr h="1035133">
                <a:tc>
                  <a:txBody>
                    <a:bodyPr/>
                    <a:lstStyle/>
                    <a:p>
                      <a:endParaRPr lang="fr-FR" dirty="0"/>
                    </a:p>
                  </a:txBody>
                  <a:tcPr>
                    <a:solidFill>
                      <a:srgbClr val="92D050"/>
                    </a:solidFill>
                  </a:tcPr>
                </a:tc>
                <a:tc>
                  <a:txBody>
                    <a:bodyPr/>
                    <a:lstStyle/>
                    <a:p>
                      <a:endParaRPr lang="fr-FR" dirty="0"/>
                    </a:p>
                  </a:txBody>
                  <a:tcPr>
                    <a:solidFill>
                      <a:srgbClr val="FFC000"/>
                    </a:solidFill>
                  </a:tcPr>
                </a:tc>
                <a:tc>
                  <a:txBody>
                    <a:bodyPr/>
                    <a:lstStyle/>
                    <a:p>
                      <a:endParaRPr lang="fr-FR" dirty="0"/>
                    </a:p>
                  </a:txBody>
                  <a:tcPr>
                    <a:solidFill>
                      <a:schemeClr val="accent4">
                        <a:lumMod val="75000"/>
                      </a:schemeClr>
                    </a:solidFill>
                  </a:tcPr>
                </a:tc>
                <a:tc>
                  <a:txBody>
                    <a:bodyPr/>
                    <a:lstStyle/>
                    <a:p>
                      <a:endParaRPr lang="fr-FR" dirty="0"/>
                    </a:p>
                  </a:txBody>
                  <a:tcPr>
                    <a:solidFill>
                      <a:srgbClr val="00B050"/>
                    </a:solidFill>
                  </a:tcPr>
                </a:tc>
                <a:tc>
                  <a:txBody>
                    <a:bodyPr/>
                    <a:lstStyle/>
                    <a:p>
                      <a:r>
                        <a:rPr lang="ar-DZ" dirty="0" err="1" smtClean="0"/>
                        <a:t>.......................</a:t>
                      </a:r>
                      <a:endParaRPr lang="fr-FR" dirty="0"/>
                    </a:p>
                  </a:txBody>
                  <a:tcPr>
                    <a:solidFill>
                      <a:schemeClr val="accent6">
                        <a:lumMod val="75000"/>
                      </a:schemeClr>
                    </a:solidFill>
                  </a:tcPr>
                </a:tc>
              </a:tr>
              <a:tr h="1020953">
                <a:tc>
                  <a:txBody>
                    <a:bodyPr/>
                    <a:lstStyle/>
                    <a:p>
                      <a:endParaRPr lang="fr-FR" dirty="0"/>
                    </a:p>
                  </a:txBody>
                  <a:tcPr>
                    <a:solidFill>
                      <a:srgbClr val="92D050"/>
                    </a:solidFill>
                  </a:tcPr>
                </a:tc>
                <a:tc>
                  <a:txBody>
                    <a:bodyPr/>
                    <a:lstStyle/>
                    <a:p>
                      <a:endParaRPr lang="fr-FR" dirty="0"/>
                    </a:p>
                  </a:txBody>
                  <a:tcPr>
                    <a:solidFill>
                      <a:srgbClr val="FFC000"/>
                    </a:solidFill>
                  </a:tcPr>
                </a:tc>
                <a:tc>
                  <a:txBody>
                    <a:bodyPr/>
                    <a:lstStyle/>
                    <a:p>
                      <a:endParaRPr lang="fr-FR" dirty="0"/>
                    </a:p>
                  </a:txBody>
                  <a:tcPr>
                    <a:solidFill>
                      <a:schemeClr val="accent4">
                        <a:lumMod val="75000"/>
                      </a:schemeClr>
                    </a:solidFill>
                  </a:tcPr>
                </a:tc>
                <a:tc>
                  <a:txBody>
                    <a:bodyPr/>
                    <a:lstStyle/>
                    <a:p>
                      <a:endParaRPr lang="fr-FR" dirty="0"/>
                    </a:p>
                  </a:txBody>
                  <a:tcPr>
                    <a:solidFill>
                      <a:srgbClr val="00B050"/>
                    </a:solidFill>
                  </a:tcPr>
                </a:tc>
                <a:tc>
                  <a:txBody>
                    <a:bodyPr/>
                    <a:lstStyle/>
                    <a:p>
                      <a:r>
                        <a:rPr lang="ar-DZ" dirty="0" err="1" smtClean="0"/>
                        <a:t>.......................</a:t>
                      </a:r>
                      <a:endParaRPr lang="fr-FR" dirty="0"/>
                    </a:p>
                  </a:txBody>
                  <a:tcPr>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187476" cy="461665"/>
          </a:xfrm>
          <a:prstGeom prst="rect">
            <a:avLst/>
          </a:prstGeom>
          <a:solidFill>
            <a:srgbClr val="92D050"/>
          </a:solidFill>
        </p:spPr>
        <p:txBody>
          <a:bodyPr wrap="square">
            <a:spAutoFit/>
          </a:bodyPr>
          <a:lstStyle/>
          <a:p>
            <a:pPr algn="ctr"/>
            <a:r>
              <a:rPr lang="ar-DZ" sz="2400" b="1" dirty="0" smtClean="0">
                <a:solidFill>
                  <a:schemeClr val="bg1"/>
                </a:solidFill>
              </a:rPr>
              <a:t>الخطة العلاجية</a:t>
            </a:r>
            <a:endParaRPr lang="fr-FR" sz="2400" dirty="0">
              <a:solidFill>
                <a:schemeClr val="bg1"/>
              </a:solidFill>
            </a:endParaRPr>
          </a:p>
        </p:txBody>
      </p:sp>
      <p:graphicFrame>
        <p:nvGraphicFramePr>
          <p:cNvPr id="3" name="Tableau 2"/>
          <p:cNvGraphicFramePr>
            <a:graphicFrameLocks noGrp="1"/>
          </p:cNvGraphicFramePr>
          <p:nvPr/>
        </p:nvGraphicFramePr>
        <p:xfrm>
          <a:off x="683568" y="1397000"/>
          <a:ext cx="8208912" cy="4616525"/>
        </p:xfrm>
        <a:graphic>
          <a:graphicData uri="http://schemas.openxmlformats.org/drawingml/2006/table">
            <a:tbl>
              <a:tblPr firstRow="1" bandRow="1">
                <a:tableStyleId>{5C22544A-7EE6-4342-B048-85BDC9FD1C3A}</a:tableStyleId>
              </a:tblPr>
              <a:tblGrid>
                <a:gridCol w="2736304"/>
                <a:gridCol w="2736304"/>
                <a:gridCol w="2736304"/>
              </a:tblGrid>
              <a:tr h="758713">
                <a:tc>
                  <a:txBody>
                    <a:bodyPr/>
                    <a:lstStyle/>
                    <a:p>
                      <a:pPr algn="r"/>
                      <a:r>
                        <a:rPr lang="ar-DZ" sz="2400" dirty="0" smtClean="0">
                          <a:solidFill>
                            <a:schemeClr val="bg1"/>
                          </a:solidFill>
                        </a:rPr>
                        <a:t> </a:t>
                      </a:r>
                      <a:r>
                        <a:rPr lang="ar-DZ" sz="2400" b="1" dirty="0" smtClean="0">
                          <a:solidFill>
                            <a:schemeClr val="bg1"/>
                          </a:solidFill>
                        </a:rPr>
                        <a:t>التنظيم و الملاحظات </a:t>
                      </a:r>
                      <a:endParaRPr lang="fr-FR" sz="2400" dirty="0">
                        <a:solidFill>
                          <a:schemeClr val="bg1"/>
                        </a:solidFill>
                      </a:endParaRPr>
                    </a:p>
                  </a:txBody>
                  <a:tcPr>
                    <a:solidFill>
                      <a:srgbClr val="FFC000"/>
                    </a:solidFill>
                  </a:tcPr>
                </a:tc>
                <a:tc>
                  <a:txBody>
                    <a:bodyPr/>
                    <a:lstStyle/>
                    <a:p>
                      <a:pPr algn="r"/>
                      <a:r>
                        <a:rPr lang="ar-DZ" sz="2400" dirty="0" smtClean="0">
                          <a:solidFill>
                            <a:schemeClr val="bg1"/>
                          </a:solidFill>
                        </a:rPr>
                        <a:t> </a:t>
                      </a:r>
                      <a:r>
                        <a:rPr lang="ar-DZ" sz="2400" b="1" dirty="0" smtClean="0">
                          <a:solidFill>
                            <a:schemeClr val="bg1"/>
                          </a:solidFill>
                        </a:rPr>
                        <a:t>الوضعية العلاجية </a:t>
                      </a:r>
                    </a:p>
                    <a:p>
                      <a:pPr algn="r"/>
                      <a:r>
                        <a:rPr lang="ar-DZ" sz="2400" b="1" dirty="0" smtClean="0">
                          <a:solidFill>
                            <a:schemeClr val="bg1"/>
                          </a:solidFill>
                        </a:rPr>
                        <a:t>و سير الانشطة</a:t>
                      </a:r>
                      <a:endParaRPr lang="fr-FR" sz="2400" dirty="0">
                        <a:solidFill>
                          <a:schemeClr val="bg1"/>
                        </a:solidFill>
                      </a:endParaRPr>
                    </a:p>
                  </a:txBody>
                  <a:tcPr>
                    <a:solidFill>
                      <a:schemeClr val="accent6">
                        <a:lumMod val="75000"/>
                      </a:schemeClr>
                    </a:solidFill>
                  </a:tcPr>
                </a:tc>
                <a:tc>
                  <a:txBody>
                    <a:bodyPr/>
                    <a:lstStyle/>
                    <a:p>
                      <a:pPr algn="r"/>
                      <a:r>
                        <a:rPr lang="ar-DZ" sz="2400" b="1" dirty="0" smtClean="0">
                          <a:solidFill>
                            <a:schemeClr val="bg1"/>
                          </a:solidFill>
                        </a:rPr>
                        <a:t>عناصر المعالجة</a:t>
                      </a:r>
                      <a:endParaRPr lang="fr-FR" sz="2400" dirty="0">
                        <a:solidFill>
                          <a:schemeClr val="bg1"/>
                        </a:solidFill>
                      </a:endParaRPr>
                    </a:p>
                  </a:txBody>
                  <a:tcPr>
                    <a:solidFill>
                      <a:srgbClr val="00B0F0"/>
                    </a:solidFill>
                  </a:tcPr>
                </a:tc>
              </a:tr>
              <a:tr h="758713">
                <a:tc>
                  <a:txBody>
                    <a:bodyPr/>
                    <a:lstStyle/>
                    <a:p>
                      <a:endParaRPr lang="fr-FR" dirty="0"/>
                    </a:p>
                  </a:txBody>
                  <a:tcPr>
                    <a:solidFill>
                      <a:srgbClr val="FFC000"/>
                    </a:solidFill>
                  </a:tcPr>
                </a:tc>
                <a:tc>
                  <a:txBody>
                    <a:bodyPr/>
                    <a:lstStyle/>
                    <a:p>
                      <a:endParaRPr lang="fr-FR" dirty="0"/>
                    </a:p>
                  </a:txBody>
                  <a:tcPr>
                    <a:solidFill>
                      <a:schemeClr val="accent6">
                        <a:lumMod val="75000"/>
                      </a:schemeClr>
                    </a:solidFill>
                  </a:tcPr>
                </a:tc>
                <a:tc>
                  <a:txBody>
                    <a:bodyPr/>
                    <a:lstStyle/>
                    <a:p>
                      <a:endParaRPr lang="fr-FR" dirty="0"/>
                    </a:p>
                  </a:txBody>
                  <a:tcPr>
                    <a:solidFill>
                      <a:srgbClr val="00B0F0"/>
                    </a:solidFill>
                  </a:tcPr>
                </a:tc>
              </a:tr>
              <a:tr h="758713">
                <a:tc>
                  <a:txBody>
                    <a:bodyPr/>
                    <a:lstStyle/>
                    <a:p>
                      <a:endParaRPr lang="fr-FR" dirty="0"/>
                    </a:p>
                  </a:txBody>
                  <a:tcPr>
                    <a:solidFill>
                      <a:srgbClr val="FFC000"/>
                    </a:solidFill>
                  </a:tcPr>
                </a:tc>
                <a:tc>
                  <a:txBody>
                    <a:bodyPr/>
                    <a:lstStyle/>
                    <a:p>
                      <a:endParaRPr lang="fr-FR" dirty="0"/>
                    </a:p>
                  </a:txBody>
                  <a:tcPr>
                    <a:solidFill>
                      <a:schemeClr val="accent6">
                        <a:lumMod val="75000"/>
                      </a:schemeClr>
                    </a:solidFill>
                  </a:tcPr>
                </a:tc>
                <a:tc>
                  <a:txBody>
                    <a:bodyPr/>
                    <a:lstStyle/>
                    <a:p>
                      <a:endParaRPr lang="fr-FR" dirty="0"/>
                    </a:p>
                  </a:txBody>
                  <a:tcPr>
                    <a:solidFill>
                      <a:srgbClr val="00B0F0"/>
                    </a:solidFill>
                  </a:tcPr>
                </a:tc>
              </a:tr>
              <a:tr h="758713">
                <a:tc>
                  <a:txBody>
                    <a:bodyPr/>
                    <a:lstStyle/>
                    <a:p>
                      <a:endParaRPr lang="fr-FR" dirty="0"/>
                    </a:p>
                  </a:txBody>
                  <a:tcPr>
                    <a:solidFill>
                      <a:srgbClr val="FFC000"/>
                    </a:solidFill>
                  </a:tcPr>
                </a:tc>
                <a:tc>
                  <a:txBody>
                    <a:bodyPr/>
                    <a:lstStyle/>
                    <a:p>
                      <a:endParaRPr lang="fr-FR" dirty="0"/>
                    </a:p>
                  </a:txBody>
                  <a:tcPr>
                    <a:solidFill>
                      <a:schemeClr val="accent6">
                        <a:lumMod val="75000"/>
                      </a:schemeClr>
                    </a:solidFill>
                  </a:tcPr>
                </a:tc>
                <a:tc>
                  <a:txBody>
                    <a:bodyPr/>
                    <a:lstStyle/>
                    <a:p>
                      <a:endParaRPr lang="fr-FR" dirty="0"/>
                    </a:p>
                  </a:txBody>
                  <a:tcPr>
                    <a:solidFill>
                      <a:srgbClr val="00B0F0"/>
                    </a:solidFill>
                  </a:tcPr>
                </a:tc>
              </a:tr>
              <a:tr h="758713">
                <a:tc>
                  <a:txBody>
                    <a:bodyPr/>
                    <a:lstStyle/>
                    <a:p>
                      <a:endParaRPr lang="fr-FR" dirty="0"/>
                    </a:p>
                  </a:txBody>
                  <a:tcPr>
                    <a:solidFill>
                      <a:srgbClr val="FFC000"/>
                    </a:solidFill>
                  </a:tcPr>
                </a:tc>
                <a:tc>
                  <a:txBody>
                    <a:bodyPr/>
                    <a:lstStyle/>
                    <a:p>
                      <a:endParaRPr lang="fr-FR" dirty="0"/>
                    </a:p>
                  </a:txBody>
                  <a:tcPr>
                    <a:solidFill>
                      <a:schemeClr val="accent6">
                        <a:lumMod val="75000"/>
                      </a:schemeClr>
                    </a:solidFill>
                  </a:tcPr>
                </a:tc>
                <a:tc>
                  <a:txBody>
                    <a:bodyPr/>
                    <a:lstStyle/>
                    <a:p>
                      <a:endParaRPr lang="fr-FR" dirty="0"/>
                    </a:p>
                  </a:txBody>
                  <a:tcPr>
                    <a:solidFill>
                      <a:srgbClr val="00B0F0"/>
                    </a:solidFill>
                  </a:tcPr>
                </a:tc>
              </a:tr>
              <a:tr h="758713">
                <a:tc>
                  <a:txBody>
                    <a:bodyPr/>
                    <a:lstStyle/>
                    <a:p>
                      <a:endParaRPr lang="fr-FR" dirty="0"/>
                    </a:p>
                  </a:txBody>
                  <a:tcPr>
                    <a:solidFill>
                      <a:srgbClr val="FFC000"/>
                    </a:solidFill>
                  </a:tcPr>
                </a:tc>
                <a:tc>
                  <a:txBody>
                    <a:bodyPr/>
                    <a:lstStyle/>
                    <a:p>
                      <a:endParaRPr lang="fr-FR" dirty="0"/>
                    </a:p>
                  </a:txBody>
                  <a:tcPr>
                    <a:solidFill>
                      <a:schemeClr val="accent6">
                        <a:lumMod val="75000"/>
                      </a:schemeClr>
                    </a:solidFill>
                  </a:tcPr>
                </a:tc>
                <a:tc>
                  <a:txBody>
                    <a:bodyPr/>
                    <a:lstStyle/>
                    <a:p>
                      <a:endParaRPr lang="fr-FR"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9753600"/>
        </p:xfrm>
        <a:graphic>
          <a:graphicData uri="http://schemas.openxmlformats.org/drawingml/2006/table">
            <a:tbl>
              <a:tblPr firstRow="1" bandRow="1">
                <a:tableStyleId>{5C22544A-7EE6-4342-B048-85BDC9FD1C3A}</a:tableStyleId>
              </a:tblPr>
              <a:tblGrid>
                <a:gridCol w="971600"/>
                <a:gridCol w="1440160"/>
                <a:gridCol w="5256584"/>
                <a:gridCol w="1475656"/>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chemeClr val="accent6">
                        <a:lumMod val="75000"/>
                      </a:schemeClr>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endParaRPr lang="ar-DZ" dirty="0" smtClean="0"/>
                    </a:p>
                    <a:p>
                      <a:endParaRPr lang="ar-DZ" dirty="0" smtClean="0"/>
                    </a:p>
                    <a:p>
                      <a:pPr algn="ctr"/>
                      <a:r>
                        <a:rPr lang="ar-DZ" b="1" dirty="0" err="1" smtClean="0"/>
                        <a:t>15د</a:t>
                      </a:r>
                      <a:endParaRPr lang="fr-FR" b="1" dirty="0"/>
                    </a:p>
                  </a:txBody>
                  <a:tcPr>
                    <a:solidFill>
                      <a:schemeClr val="accent6">
                        <a:lumMod val="75000"/>
                      </a:schemeClr>
                    </a:solidFill>
                  </a:tcPr>
                </a:tc>
                <a:tc>
                  <a:txBody>
                    <a:bodyPr/>
                    <a:lstStyle/>
                    <a:p>
                      <a:pPr algn="r"/>
                      <a:r>
                        <a:rPr lang="ar-DZ" b="1" dirty="0" smtClean="0"/>
                        <a:t>يقارنون الحل مع اجابتهم </a:t>
                      </a:r>
                    </a:p>
                    <a:p>
                      <a:pPr algn="r"/>
                      <a:r>
                        <a:rPr lang="ar-DZ" b="1" dirty="0" smtClean="0"/>
                        <a:t>يصححون اخطائهم</a:t>
                      </a:r>
                    </a:p>
                    <a:p>
                      <a:pPr algn="r"/>
                      <a:r>
                        <a:rPr lang="ar-DZ" b="1" dirty="0" smtClean="0"/>
                        <a:t>يكتبون الحل في كراس الدروس </a:t>
                      </a:r>
                      <a:endParaRPr lang="fr-FR" b="1" dirty="0"/>
                    </a:p>
                  </a:txBody>
                  <a:tcPr>
                    <a:solidFill>
                      <a:srgbClr val="FFC000"/>
                    </a:solidFill>
                  </a:tcPr>
                </a:tc>
                <a:tc>
                  <a:txBody>
                    <a:bodyPr/>
                    <a:lstStyle/>
                    <a:p>
                      <a:pPr algn="r"/>
                      <a:endParaRPr lang="fr-FR" sz="2000" dirty="0"/>
                    </a:p>
                  </a:txBody>
                  <a:tcPr>
                    <a:solidFill>
                      <a:srgbClr val="00B0F0"/>
                    </a:solidFill>
                  </a:tcPr>
                </a:tc>
                <a:tc>
                  <a:txBody>
                    <a:bodyPr/>
                    <a:lstStyle/>
                    <a:p>
                      <a:endParaRPr lang="ar-DZ" dirty="0" smtClean="0"/>
                    </a:p>
                    <a:p>
                      <a:r>
                        <a:rPr lang="ar-DZ" sz="2000" b="1" dirty="0" smtClean="0"/>
                        <a:t>حل </a:t>
                      </a:r>
                      <a:r>
                        <a:rPr lang="ar-DZ" sz="2000" b="1" dirty="0" err="1" smtClean="0"/>
                        <a:t>الوضعية1</a:t>
                      </a:r>
                      <a:endParaRPr lang="ar-DZ" sz="2000" b="1" dirty="0" smtClean="0"/>
                    </a:p>
                    <a:p>
                      <a:endParaRPr lang="ar-DZ" sz="2000" b="1" dirty="0" smtClean="0"/>
                    </a:p>
                    <a:p>
                      <a:endParaRPr lang="ar-DZ" sz="2000" b="1" dirty="0" smtClean="0"/>
                    </a:p>
                    <a:p>
                      <a:endParaRPr lang="ar-DZ" sz="2000" b="1" dirty="0" smtClean="0"/>
                    </a:p>
                    <a:p>
                      <a:endParaRPr lang="ar-DZ" sz="2000" b="1" dirty="0" smtClean="0"/>
                    </a:p>
                    <a:p>
                      <a:endParaRPr lang="ar-DZ" sz="2000" b="1" dirty="0" smtClean="0"/>
                    </a:p>
                    <a:p>
                      <a:endParaRPr lang="ar-DZ" sz="2000" b="1" dirty="0" smtClean="0"/>
                    </a:p>
                    <a:p>
                      <a:endParaRPr lang="ar-DZ" sz="2000" b="1" dirty="0" smtClean="0"/>
                    </a:p>
                    <a:p>
                      <a:endParaRPr lang="ar-DZ" sz="2000" b="1" dirty="0" smtClean="0"/>
                    </a:p>
                    <a:p>
                      <a:endParaRPr lang="ar-DZ" sz="2000" b="1" dirty="0" smtClean="0"/>
                    </a:p>
                    <a:p>
                      <a:r>
                        <a:rPr lang="ar-DZ" sz="2000" b="1" dirty="0" smtClean="0"/>
                        <a:t>حل وضعية 2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 وضعية 1</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ar-DZ" sz="2000" b="1" baseline="0" dirty="0" smtClean="0"/>
                    </a:p>
                    <a:p>
                      <a:pPr algn="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 وضعية 2</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ar-DZ" sz="2000" b="1" baseline="0" dirty="0" smtClean="0"/>
                    </a:p>
                    <a:p>
                      <a:pPr algn="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5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2</a:t>
                      </a:r>
                    </a:p>
                    <a:p>
                      <a:pPr algn="r"/>
                      <a:r>
                        <a:rPr lang="ar-DZ" dirty="0" smtClean="0">
                          <a:solidFill>
                            <a:schemeClr val="bg1"/>
                          </a:solidFill>
                        </a:rPr>
                        <a:t>قياس الاطوال  </a:t>
                      </a:r>
                      <a:endParaRPr lang="fr-FR" dirty="0">
                        <a:solidFill>
                          <a:schemeClr val="bg1"/>
                        </a:solidFill>
                      </a:endParaRPr>
                    </a:p>
                  </a:txBody>
                  <a:tcPr>
                    <a:solidFill>
                      <a:srgbClr val="0070C0"/>
                    </a:solidFill>
                  </a:tcPr>
                </a:tc>
              </a:tr>
              <a:tr h="1019701">
                <a:tc>
                  <a:txBody>
                    <a:bodyPr/>
                    <a:lstStyle/>
                    <a:p>
                      <a:pPr algn="r"/>
                      <a:r>
                        <a:rPr lang="ar-DZ" b="1" dirty="0" smtClean="0"/>
                        <a:t>معيار  ترسيخ القيم والمواقف</a:t>
                      </a:r>
                      <a:endParaRPr lang="fr-FR" dirty="0"/>
                    </a:p>
                  </a:txBody>
                  <a:tcPr>
                    <a:solidFill>
                      <a:srgbClr val="92D05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r>
                        <a:rPr lang="ar-DZ" b="1" dirty="0" smtClean="0"/>
                        <a:t/>
                      </a:r>
                      <a:br>
                        <a:rPr lang="ar-DZ" b="1" dirty="0" smtClean="0"/>
                      </a:br>
                      <a:r>
                        <a:rPr lang="ar-DZ" b="1" dirty="0" smtClean="0"/>
                        <a:t>*  </a:t>
                      </a:r>
                      <a:r>
                        <a:rPr lang="ar-DZ" b="1" dirty="0" err="1" smtClean="0"/>
                        <a:t>تترسخ</a:t>
                      </a:r>
                      <a:r>
                        <a:rPr lang="ar-DZ" b="1" dirty="0" smtClean="0"/>
                        <a:t> لديه  اللغة الوطنية كلغة للاتصال والتعبير العلمي</a:t>
                      </a:r>
                      <a:br>
                        <a:rPr lang="ar-DZ" b="1" dirty="0" smtClean="0"/>
                      </a:br>
                      <a:r>
                        <a:rPr lang="ar-DZ" b="1" dirty="0" smtClean="0"/>
                        <a:t>*يطّلع على التراث العالمي ويستفيد منه ويعزز القيم الوطنية والعالمية، ويُقبل على استخدام تكنولوجيات العصر</a:t>
                      </a:r>
                      <a:br>
                        <a:rPr lang="ar-DZ" b="1" dirty="0" smtClean="0"/>
                      </a:br>
                      <a:r>
                        <a:rPr lang="ar-DZ" b="1" dirty="0" smtClean="0"/>
                        <a:t/>
                      </a:r>
                      <a:br>
                        <a:rPr lang="ar-DZ" b="1" dirty="0" smtClean="0"/>
                      </a:br>
                      <a:endParaRPr lang="fr-FR" b="1" dirty="0"/>
                    </a:p>
                  </a:txBody>
                  <a:tcPr>
                    <a:solidFill>
                      <a:srgbClr val="92D050"/>
                    </a:solidFill>
                  </a:tcPr>
                </a:tc>
                <a:tc>
                  <a:txBody>
                    <a:bodyPr/>
                    <a:lstStyle/>
                    <a:p>
                      <a:pPr algn="r"/>
                      <a:r>
                        <a:rPr lang="ar-DZ" b="1" dirty="0" smtClean="0"/>
                        <a:t>-يقوم بقياس ابعاد الطاولة بالمسطرة وقطر الانبوب بالقدم </a:t>
                      </a:r>
                      <a:r>
                        <a:rPr lang="ar-DZ" b="1" dirty="0" err="1" smtClean="0"/>
                        <a:t>المنزلقة </a:t>
                      </a:r>
                      <a:br>
                        <a:rPr lang="ar-DZ" b="1" dirty="0" err="1" smtClean="0"/>
                      </a:br>
                      <a:r>
                        <a:rPr lang="ar-DZ" b="1" dirty="0" smtClean="0"/>
                        <a:t>-يقرا التدريجات ويحدد القيم المناسبة بوحدات مناسبة </a:t>
                      </a:r>
                      <a:endParaRPr lang="fr-FR" b="1" dirty="0"/>
                    </a:p>
                  </a:txBody>
                  <a:tcPr>
                    <a:solidFill>
                      <a:schemeClr val="accent6"/>
                    </a:solidFill>
                  </a:tcPr>
                </a:tc>
                <a:tc>
                  <a:txBody>
                    <a:bodyPr/>
                    <a:lstStyle/>
                    <a:p>
                      <a:pPr algn="r"/>
                      <a:r>
                        <a:rPr lang="ar-DZ" b="1" dirty="0" smtClean="0"/>
                        <a:t/>
                      </a:r>
                      <a:br>
                        <a:rPr lang="ar-DZ" b="1" dirty="0" smtClean="0"/>
                      </a:br>
                      <a:r>
                        <a:rPr lang="ar-DZ" b="1" dirty="0" smtClean="0"/>
                        <a:t>يعرف الوسائل المناسبة لقياس الابعاد و قطر </a:t>
                      </a:r>
                      <a:r>
                        <a:rPr lang="ar-DZ" b="1" dirty="0" err="1" smtClean="0"/>
                        <a:t>الانبوب </a:t>
                      </a:r>
                      <a:r>
                        <a:rPr lang="ar-DZ" b="1" dirty="0" smtClean="0"/>
                        <a:t>-يتعرف على طريقة قياس </a:t>
                      </a:r>
                      <a:r>
                        <a:rPr lang="ar-DZ" b="1" dirty="0" err="1" smtClean="0"/>
                        <a:t>الابعاد </a:t>
                      </a:r>
                      <a:br>
                        <a:rPr lang="ar-DZ" b="1" dirty="0" err="1" smtClean="0"/>
                      </a:br>
                      <a:r>
                        <a:rPr lang="ar-DZ" b="1" dirty="0" smtClean="0"/>
                        <a:t>-يعرف الوحدات المستعملة لقياس الاطوال</a:t>
                      </a:r>
                      <a:br>
                        <a:rPr lang="ar-DZ" b="1" dirty="0" smtClean="0"/>
                      </a:br>
                      <a:endParaRPr lang="fr-FR" b="1" dirty="0"/>
                    </a:p>
                  </a:txBody>
                  <a:tcPr>
                    <a:solidFill>
                      <a:schemeClr val="accent4">
                        <a:lumMod val="75000"/>
                      </a:schemeClr>
                    </a:solidFill>
                  </a:tcPr>
                </a:tc>
                <a:tc>
                  <a:txBody>
                    <a:bodyPr/>
                    <a:lstStyle/>
                    <a:p>
                      <a:pPr algn="r"/>
                      <a:r>
                        <a:rPr lang="ar-DZ" b="1" dirty="0" smtClean="0"/>
                        <a:t>-يفهم </a:t>
                      </a:r>
                      <a:r>
                        <a:rPr lang="ar-DZ" b="1" dirty="0" err="1" smtClean="0"/>
                        <a:t>التعليمة </a:t>
                      </a:r>
                      <a:br>
                        <a:rPr lang="ar-DZ" b="1" dirty="0" err="1" smtClean="0"/>
                      </a:br>
                      <a:r>
                        <a:rPr lang="ar-DZ" b="1" dirty="0" smtClean="0"/>
                        <a:t>-يختار الوسائل  </a:t>
                      </a:r>
                      <a:r>
                        <a:rPr lang="ar-DZ" b="1" dirty="0" err="1" smtClean="0"/>
                        <a:t>لفياس</a:t>
                      </a:r>
                      <a:r>
                        <a:rPr lang="ar-DZ" b="1" dirty="0" smtClean="0"/>
                        <a:t> ابعاد الطاولة وقطر </a:t>
                      </a:r>
                      <a:r>
                        <a:rPr lang="ar-DZ" b="1" dirty="0" err="1" smtClean="0"/>
                        <a:t>الانبوب </a:t>
                      </a:r>
                      <a:br>
                        <a:rPr lang="ar-DZ" b="1" dirty="0" err="1" smtClean="0"/>
                      </a:br>
                      <a:r>
                        <a:rPr lang="ar-DZ" b="1" dirty="0" smtClean="0"/>
                        <a:t>-يقوم بقياس </a:t>
                      </a:r>
                      <a:r>
                        <a:rPr lang="ar-DZ" b="1" dirty="0" err="1" smtClean="0"/>
                        <a:t>الابعاد </a:t>
                      </a:r>
                      <a:br>
                        <a:rPr lang="ar-DZ" b="1" dirty="0" err="1" smtClean="0"/>
                      </a:br>
                      <a:r>
                        <a:rPr lang="ar-DZ" b="1" dirty="0" smtClean="0"/>
                        <a:t>-يحدد الابعاد بوحدات </a:t>
                      </a:r>
                      <a:br>
                        <a:rPr lang="ar-DZ" b="1" dirty="0" smtClean="0"/>
                      </a:br>
                      <a:endParaRPr lang="fr-FR" b="1" dirty="0"/>
                    </a:p>
                  </a:txBody>
                  <a:tcPr>
                    <a:solidFill>
                      <a:srgbClr val="00B050"/>
                    </a:solidFill>
                  </a:tcPr>
                </a:tc>
                <a:tc>
                  <a:txBody>
                    <a:bodyPr/>
                    <a:lstStyle/>
                    <a:p>
                      <a:pPr algn="r"/>
                      <a:r>
                        <a:rPr lang="ar-DZ" b="1" dirty="0" smtClean="0"/>
                        <a:t>وضعية جزئية 1</a:t>
                      </a:r>
                      <a:br>
                        <a:rPr lang="ar-DZ" b="1" dirty="0" smtClean="0"/>
                      </a:br>
                      <a:r>
                        <a:rPr lang="ar-DZ" b="1" dirty="0" err="1" smtClean="0"/>
                        <a:t>نشاط1</a:t>
                      </a:r>
                      <a:r>
                        <a:rPr lang="ar-DZ" b="1" dirty="0" smtClean="0"/>
                        <a:t/>
                      </a:r>
                      <a:br>
                        <a:rPr lang="ar-DZ" b="1" dirty="0" smtClean="0"/>
                      </a:br>
                      <a:r>
                        <a:rPr lang="ar-DZ" b="1" dirty="0" smtClean="0"/>
                        <a:t/>
                      </a:r>
                      <a:br>
                        <a:rPr lang="ar-DZ" b="1" dirty="0" smtClean="0"/>
                      </a:br>
                      <a:endParaRPr lang="fr-FR" b="1" dirty="0"/>
                    </a:p>
                  </a:txBody>
                  <a:tcPr>
                    <a:solidFill>
                      <a:srgbClr val="0070C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0" y="188640"/>
          <a:ext cx="8712970" cy="6408712"/>
        </p:xfrm>
        <a:graphic>
          <a:graphicData uri="http://schemas.openxmlformats.org/drawingml/2006/table">
            <a:tbl>
              <a:tblPr firstRow="1" bandRow="1">
                <a:tableStyleId>{5C22544A-7EE6-4342-B048-85BDC9FD1C3A}</a:tableStyleId>
              </a:tblPr>
              <a:tblGrid>
                <a:gridCol w="1742594"/>
                <a:gridCol w="1742594"/>
                <a:gridCol w="1742594"/>
                <a:gridCol w="1742594"/>
                <a:gridCol w="1742594"/>
              </a:tblGrid>
              <a:tr h="3204356">
                <a:tc rowSpan="2">
                  <a:txBody>
                    <a:bodyPr/>
                    <a:lstStyle/>
                    <a:p>
                      <a:pPr algn="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  </a:t>
                      </a:r>
                      <a:r>
                        <a:rPr lang="ar-DZ" sz="2000" b="1" dirty="0" err="1" smtClean="0">
                          <a:solidFill>
                            <a:schemeClr val="bg1"/>
                          </a:solidFill>
                        </a:rPr>
                        <a:t>تترسخ</a:t>
                      </a:r>
                      <a:r>
                        <a:rPr lang="ar-DZ" sz="2000" b="1" dirty="0" smtClean="0">
                          <a:solidFill>
                            <a:schemeClr val="bg1"/>
                          </a:solidFill>
                        </a:rPr>
                        <a:t> لديه  اللغة الوطنية كلغة للاتصال والتعبير العلمي</a:t>
                      </a:r>
                      <a:br>
                        <a:rPr lang="ar-DZ" sz="2000" b="1" dirty="0" smtClean="0">
                          <a:solidFill>
                            <a:schemeClr val="bg1"/>
                          </a:solidFill>
                        </a:rPr>
                      </a:br>
                      <a:r>
                        <a:rPr lang="ar-DZ" sz="2000" b="1" dirty="0" smtClean="0">
                          <a:solidFill>
                            <a:schemeClr val="bg1"/>
                          </a:solidFill>
                        </a:rPr>
                        <a:t>*يطّلع على التراث العالمي ويستفيد منه ويعزز القيم الوطنية والعالمية، ويُقبل على استخدام تكنولوجيات العصر</a:t>
                      </a:r>
                      <a:br>
                        <a:rPr lang="ar-DZ" sz="2000" b="1" dirty="0" smtClean="0">
                          <a:solidFill>
                            <a:schemeClr val="bg1"/>
                          </a:solidFill>
                        </a:rPr>
                      </a:b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
                      </a:r>
                      <a:br>
                        <a:rPr lang="ar-DZ" sz="2000" b="1" dirty="0" smtClean="0">
                          <a:solidFill>
                            <a:schemeClr val="bg1"/>
                          </a:solidFill>
                        </a:rPr>
                      </a:br>
                      <a:endParaRPr lang="fr-FR" sz="2000" dirty="0">
                        <a:solidFill>
                          <a:schemeClr val="bg1"/>
                        </a:solidFill>
                      </a:endParaRPr>
                    </a:p>
                  </a:txBody>
                  <a:tcPr>
                    <a:solidFill>
                      <a:srgbClr val="92D050"/>
                    </a:solidFill>
                  </a:tcPr>
                </a:tc>
                <a:tc>
                  <a:txBody>
                    <a:bodyPr/>
                    <a:lstStyle/>
                    <a:p>
                      <a:pPr algn="r"/>
                      <a:r>
                        <a:rPr lang="ar-DZ" sz="2000" b="1" dirty="0" smtClean="0">
                          <a:solidFill>
                            <a:schemeClr val="bg1"/>
                          </a:solidFill>
                        </a:rPr>
                        <a:t>-يرسم جدول تحويل الوحدات </a:t>
                      </a:r>
                    </a:p>
                    <a:p>
                      <a:pPr algn="r"/>
                      <a:r>
                        <a:rPr lang="ar-DZ" sz="2000" b="1" dirty="0" smtClean="0">
                          <a:solidFill>
                            <a:schemeClr val="bg1"/>
                          </a:solidFill>
                        </a:rPr>
                        <a:t> و يقوم بتحويل الوحدات من المضاعفات الى الاجزاء و العكس </a:t>
                      </a:r>
                      <a:br>
                        <a:rPr lang="ar-DZ" sz="2000" b="1" dirty="0" smtClean="0">
                          <a:solidFill>
                            <a:schemeClr val="bg1"/>
                          </a:solidFill>
                        </a:rPr>
                      </a:br>
                      <a:endParaRPr lang="fr-FR" sz="2000" dirty="0">
                        <a:solidFill>
                          <a:schemeClr val="bg1"/>
                        </a:solidFill>
                      </a:endParaRPr>
                    </a:p>
                  </a:txBody>
                  <a:tcPr>
                    <a:solidFill>
                      <a:srgbClr val="FFC000"/>
                    </a:solidFill>
                  </a:tcPr>
                </a:tc>
                <a:tc>
                  <a:txBody>
                    <a:bodyPr/>
                    <a:lstStyle/>
                    <a:p>
                      <a:pPr algn="r"/>
                      <a:r>
                        <a:rPr lang="ar-DZ" sz="2000" b="1" dirty="0" smtClean="0">
                          <a:solidFill>
                            <a:schemeClr val="bg1"/>
                          </a:solidFill>
                        </a:rPr>
                        <a:t>-يعرف جدول تحويل </a:t>
                      </a:r>
                      <a:r>
                        <a:rPr lang="ar-DZ" sz="2000" b="1" dirty="0" err="1" smtClean="0">
                          <a:solidFill>
                            <a:schemeClr val="bg1"/>
                          </a:solidFill>
                        </a:rPr>
                        <a:t>الوحدات </a:t>
                      </a:r>
                      <a:br>
                        <a:rPr lang="ar-DZ" sz="2000" b="1" dirty="0" err="1" smtClean="0">
                          <a:solidFill>
                            <a:schemeClr val="bg1"/>
                          </a:solidFill>
                        </a:rPr>
                      </a:br>
                      <a:r>
                        <a:rPr lang="ar-DZ" sz="2000" b="1" dirty="0" smtClean="0">
                          <a:solidFill>
                            <a:schemeClr val="bg1"/>
                          </a:solidFill>
                        </a:rPr>
                        <a:t>-يتعرف على طريقة تحويل الوحدات بالجدول </a:t>
                      </a:r>
                      <a:br>
                        <a:rPr lang="ar-DZ" sz="2000" b="1" dirty="0" smtClean="0">
                          <a:solidFill>
                            <a:schemeClr val="bg1"/>
                          </a:solidFill>
                        </a:rPr>
                      </a:br>
                      <a:endParaRPr lang="fr-FR" sz="2000" dirty="0">
                        <a:solidFill>
                          <a:schemeClr val="bg1"/>
                        </a:solidFill>
                      </a:endParaRPr>
                    </a:p>
                  </a:txBody>
                  <a:tcPr>
                    <a:solidFill>
                      <a:srgbClr val="00B0F0"/>
                    </a:solidFill>
                  </a:tcPr>
                </a:tc>
                <a:tc>
                  <a:txBody>
                    <a:bodyPr/>
                    <a:lstStyle/>
                    <a:p>
                      <a:pPr algn="r"/>
                      <a:r>
                        <a:rPr lang="ar-DZ" sz="2000" b="1" dirty="0" smtClean="0">
                          <a:solidFill>
                            <a:schemeClr val="bg1"/>
                          </a:solidFill>
                        </a:rPr>
                        <a:t>-يرسم جدول لتحويل </a:t>
                      </a:r>
                      <a:r>
                        <a:rPr lang="ar-DZ" sz="2000" b="1" dirty="0" err="1" smtClean="0">
                          <a:solidFill>
                            <a:schemeClr val="bg1"/>
                          </a:solidFill>
                        </a:rPr>
                        <a:t>الوحدات </a:t>
                      </a:r>
                      <a:br>
                        <a:rPr lang="ar-DZ" sz="2000" b="1" dirty="0" err="1" smtClean="0">
                          <a:solidFill>
                            <a:schemeClr val="bg1"/>
                          </a:solidFill>
                        </a:rPr>
                      </a:br>
                      <a:r>
                        <a:rPr lang="ar-DZ" sz="2000" b="1" dirty="0" smtClean="0">
                          <a:solidFill>
                            <a:schemeClr val="bg1"/>
                          </a:solidFill>
                        </a:rPr>
                        <a:t>-يستخدم </a:t>
                      </a:r>
                      <a:r>
                        <a:rPr lang="ar-DZ" sz="2000" b="1" dirty="0" err="1" smtClean="0">
                          <a:solidFill>
                            <a:schemeClr val="bg1"/>
                          </a:solidFill>
                        </a:rPr>
                        <a:t>الجاول</a:t>
                      </a:r>
                      <a:r>
                        <a:rPr lang="ar-DZ" sz="2000" b="1" dirty="0" smtClean="0">
                          <a:solidFill>
                            <a:schemeClr val="bg1"/>
                          </a:solidFill>
                        </a:rPr>
                        <a:t> لتحويل </a:t>
                      </a:r>
                      <a:r>
                        <a:rPr lang="ar-DZ" sz="2000" b="1" dirty="0" err="1" smtClean="0">
                          <a:solidFill>
                            <a:schemeClr val="bg1"/>
                          </a:solidFill>
                        </a:rPr>
                        <a:t>الوحدات </a:t>
                      </a:r>
                      <a:br>
                        <a:rPr lang="ar-DZ" sz="2000" b="1" dirty="0" err="1" smtClean="0">
                          <a:solidFill>
                            <a:schemeClr val="bg1"/>
                          </a:solidFill>
                        </a:rPr>
                      </a:br>
                      <a:r>
                        <a:rPr lang="ar-DZ" sz="2000" b="1" dirty="0" smtClean="0">
                          <a:solidFill>
                            <a:schemeClr val="bg1"/>
                          </a:solidFill>
                        </a:rPr>
                        <a:t>-يحدد القيم المحولة بوحدات </a:t>
                      </a:r>
                      <a:br>
                        <a:rPr lang="ar-DZ" sz="2000" b="1" dirty="0" smtClean="0">
                          <a:solidFill>
                            <a:schemeClr val="bg1"/>
                          </a:solidFill>
                        </a:rPr>
                      </a:br>
                      <a:endParaRPr lang="fr-FR" sz="2000" dirty="0">
                        <a:solidFill>
                          <a:schemeClr val="bg1"/>
                        </a:solidFill>
                      </a:endParaRPr>
                    </a:p>
                  </a:txBody>
                  <a:tcPr>
                    <a:solidFill>
                      <a:srgbClr val="00B050"/>
                    </a:solidFill>
                  </a:tcPr>
                </a:tc>
                <a:tc>
                  <a:txBody>
                    <a:bodyPr/>
                    <a:lstStyle/>
                    <a:p>
                      <a:pPr algn="r"/>
                      <a:r>
                        <a:rPr lang="ar-DZ" sz="2000" b="1" dirty="0" err="1" smtClean="0">
                          <a:solidFill>
                            <a:schemeClr val="bg1"/>
                          </a:solidFill>
                        </a:rPr>
                        <a:t>نشاط2</a:t>
                      </a:r>
                      <a:endParaRPr lang="fr-FR" sz="2000" dirty="0">
                        <a:solidFill>
                          <a:schemeClr val="bg1"/>
                        </a:solidFill>
                      </a:endParaRPr>
                    </a:p>
                  </a:txBody>
                  <a:tcPr>
                    <a:solidFill>
                      <a:srgbClr val="0070C0"/>
                    </a:solidFill>
                  </a:tcPr>
                </a:tc>
              </a:tr>
              <a:tr h="3204356">
                <a:tc vMerge="1">
                  <a:txBody>
                    <a:bodyPr/>
                    <a:lstStyle/>
                    <a:p>
                      <a:endParaRPr lang="fr-FR" dirty="0"/>
                    </a:p>
                  </a:txBody>
                  <a:tcPr>
                    <a:solidFill>
                      <a:srgbClr val="92D050"/>
                    </a:solidFill>
                  </a:tcPr>
                </a:tc>
                <a:tc>
                  <a:txBody>
                    <a:bodyPr/>
                    <a:lstStyle/>
                    <a:p>
                      <a:pPr algn="r"/>
                      <a:r>
                        <a:rPr lang="ar-DZ" sz="2000" b="1" dirty="0" smtClean="0"/>
                        <a:t>-يقوم بتعيين درجة الحرارة </a:t>
                      </a:r>
                      <a:r>
                        <a:rPr lang="ar-DZ" sz="2000" b="1" dirty="0" err="1" smtClean="0"/>
                        <a:t>بالمحرار</a:t>
                      </a:r>
                      <a:r>
                        <a:rPr lang="ar-DZ" sz="2000" b="1" dirty="0" smtClean="0"/>
                        <a:t> </a:t>
                      </a:r>
                      <a:br>
                        <a:rPr lang="ar-DZ" sz="2000" b="1" dirty="0" smtClean="0"/>
                      </a:br>
                      <a:r>
                        <a:rPr lang="ar-DZ" sz="2000" b="1" dirty="0" smtClean="0"/>
                        <a:t>-يقرا </a:t>
                      </a:r>
                      <a:r>
                        <a:rPr lang="ar-DZ" sz="2000" b="1" dirty="0" err="1" smtClean="0"/>
                        <a:t>الدريجات</a:t>
                      </a:r>
                      <a:r>
                        <a:rPr lang="ar-DZ" sz="2000" b="1" dirty="0" smtClean="0"/>
                        <a:t> و يحدد القيم المناسبة بوحدة مناسبة </a:t>
                      </a:r>
                      <a:endParaRPr lang="fr-FR" sz="2000" dirty="0"/>
                    </a:p>
                  </a:txBody>
                  <a:tcPr>
                    <a:solidFill>
                      <a:srgbClr val="FFC000"/>
                    </a:solidFill>
                  </a:tcPr>
                </a:tc>
                <a:tc>
                  <a:txBody>
                    <a:bodyPr/>
                    <a:lstStyle/>
                    <a:p>
                      <a:pPr algn="r"/>
                      <a:r>
                        <a:rPr lang="ar-DZ" sz="2000" b="1" dirty="0" smtClean="0"/>
                        <a:t>يعرف جهاز تعيين درجة الحرارة </a:t>
                      </a:r>
                      <a:br>
                        <a:rPr lang="ar-DZ" sz="2000" b="1" dirty="0" smtClean="0"/>
                      </a:br>
                      <a:r>
                        <a:rPr lang="ar-DZ" sz="2000" b="1" dirty="0" smtClean="0"/>
                        <a:t>يتعرف على طريقة تعيين درجة </a:t>
                      </a:r>
                      <a:r>
                        <a:rPr lang="ar-DZ" sz="2000" b="1" dirty="0" err="1" smtClean="0"/>
                        <a:t>الحرارة </a:t>
                      </a:r>
                      <a:br>
                        <a:rPr lang="ar-DZ" sz="2000" b="1" dirty="0" err="1" smtClean="0"/>
                      </a:br>
                      <a:r>
                        <a:rPr lang="ar-DZ" sz="2000" b="1" dirty="0" smtClean="0"/>
                        <a:t>-يعرف وحدة تعيين درجة الحرارة </a:t>
                      </a:r>
                      <a:br>
                        <a:rPr lang="ar-DZ" sz="2000" b="1" dirty="0" smtClean="0"/>
                      </a:br>
                      <a:endParaRPr lang="fr-FR" sz="2000" dirty="0"/>
                    </a:p>
                  </a:txBody>
                  <a:tcPr>
                    <a:solidFill>
                      <a:srgbClr val="00B0F0"/>
                    </a:solidFill>
                  </a:tcPr>
                </a:tc>
                <a:tc>
                  <a:txBody>
                    <a:bodyPr/>
                    <a:lstStyle/>
                    <a:p>
                      <a:pPr algn="r"/>
                      <a:r>
                        <a:rPr lang="ar-DZ" sz="2000" b="1" dirty="0" smtClean="0"/>
                        <a:t>-يختار الوسيلة لتعيين درجة </a:t>
                      </a:r>
                      <a:r>
                        <a:rPr lang="ar-DZ" sz="2000" b="1" dirty="0" err="1" smtClean="0"/>
                        <a:t>الحرارة </a:t>
                      </a:r>
                      <a:br>
                        <a:rPr lang="ar-DZ" sz="2000" b="1" dirty="0" err="1" smtClean="0"/>
                      </a:br>
                      <a:r>
                        <a:rPr lang="ar-DZ" sz="2000" b="1" dirty="0" smtClean="0"/>
                        <a:t>-يعين درجة الحرارة </a:t>
                      </a:r>
                      <a:br>
                        <a:rPr lang="ar-DZ" sz="2000" b="1" dirty="0" smtClean="0"/>
                      </a:br>
                      <a:endParaRPr lang="fr-FR" sz="2000" dirty="0"/>
                    </a:p>
                  </a:txBody>
                  <a:tcPr>
                    <a:solidFill>
                      <a:srgbClr val="00B050"/>
                    </a:solidFill>
                  </a:tcPr>
                </a:tc>
                <a:tc>
                  <a:txBody>
                    <a:bodyPr/>
                    <a:lstStyle/>
                    <a:p>
                      <a:pPr algn="r"/>
                      <a:r>
                        <a:rPr lang="ar-DZ" sz="2000" b="1" dirty="0" err="1" smtClean="0"/>
                        <a:t>نشاط3</a:t>
                      </a:r>
                      <a:endParaRPr lang="fr-FR" sz="2000" dirty="0"/>
                    </a:p>
                  </a:txBody>
                  <a:tcPr>
                    <a:solidFill>
                      <a:srgbClr val="0070C0"/>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614.jpg"/>
          <p:cNvPicPr>
            <a:picLocks noChangeAspect="1"/>
          </p:cNvPicPr>
          <p:nvPr/>
        </p:nvPicPr>
        <p:blipFill>
          <a:blip r:embed="rId2" cstate="print"/>
          <a:stretch>
            <a:fillRect/>
          </a:stretch>
        </p:blipFill>
        <p:spPr>
          <a:xfrm>
            <a:off x="0" y="0"/>
            <a:ext cx="9324528" cy="6858000"/>
          </a:xfrm>
          <a:prstGeom prst="rect">
            <a:avLst/>
          </a:prstGeom>
        </p:spPr>
      </p:pic>
      <p:sp>
        <p:nvSpPr>
          <p:cNvPr id="7" name="Ruban courbé vers le bas 6"/>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8" name="Rectangle avec flèche vers le bas 7"/>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9" name="Rectangle à coins arrondis 8"/>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10" name="Rectangle avec flèche vers le bas 9"/>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11" name="Rectangle à coins arrondis 10"/>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12" name="Rectangle avec flèche vers le bas 11"/>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13" name="Rectangle à coins arrondis 12"/>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4" name="Rectangle avec flèche vers le bas 13"/>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3</a:t>
            </a:r>
            <a:endParaRPr lang="fr-FR" sz="2000" b="1" dirty="0">
              <a:solidFill>
                <a:schemeClr val="bg1"/>
              </a:solidFill>
            </a:endParaRPr>
          </a:p>
        </p:txBody>
      </p:sp>
      <p:sp>
        <p:nvSpPr>
          <p:cNvPr id="15" name="Rectangle à coins arrondis 14"/>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قياس </a:t>
            </a:r>
            <a:r>
              <a:rPr lang="ar-DZ" sz="2000" b="1" dirty="0" err="1" smtClean="0">
                <a:solidFill>
                  <a:schemeClr val="bg1"/>
                </a:solidFill>
              </a:rPr>
              <a:t>الحجوم</a:t>
            </a:r>
            <a:r>
              <a:rPr lang="ar-DZ" sz="2000" b="1" dirty="0" smtClean="0">
                <a:solidFill>
                  <a:schemeClr val="bg1"/>
                </a:solidFill>
              </a:rPr>
              <a:t> 1 </a:t>
            </a:r>
            <a:endParaRPr lang="fr-FR" sz="2000" b="1" dirty="0">
              <a:solidFill>
                <a:schemeClr val="bg1"/>
              </a:solidFill>
            </a:endParaRPr>
          </a:p>
        </p:txBody>
      </p:sp>
      <p:sp>
        <p:nvSpPr>
          <p:cNvPr id="16" name="Rectangle avec flèche vers le bas 15"/>
          <p:cNvSpPr/>
          <p:nvPr/>
        </p:nvSpPr>
        <p:spPr>
          <a:xfrm>
            <a:off x="2843808" y="3068960"/>
            <a:ext cx="2664296" cy="1152128"/>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المستهدفة </a:t>
            </a:r>
            <a:endParaRPr lang="fr-FR" sz="2000" b="1" dirty="0">
              <a:solidFill>
                <a:schemeClr val="bg1"/>
              </a:solidFill>
            </a:endParaRPr>
          </a:p>
        </p:txBody>
      </p:sp>
      <p:sp>
        <p:nvSpPr>
          <p:cNvPr id="17" name="Rectangle à coins arrondis 16"/>
          <p:cNvSpPr/>
          <p:nvPr/>
        </p:nvSpPr>
        <p:spPr>
          <a:xfrm>
            <a:off x="467544" y="4293096"/>
            <a:ext cx="8208912" cy="20162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يحل مشكلات متعلقة بالتحولات الفيزيائية للمادة  ومفسرا لها </a:t>
            </a:r>
          </a:p>
          <a:p>
            <a:pPr algn="r"/>
            <a:r>
              <a:rPr lang="ar-DZ" sz="2400" b="1" dirty="0" smtClean="0">
                <a:solidFill>
                  <a:schemeClr val="bg1"/>
                </a:solidFill>
              </a:rPr>
              <a:t>بالنموذج الحبيبي للمادة</a:t>
            </a:r>
            <a:br>
              <a:rPr lang="ar-DZ" sz="2400" b="1" dirty="0" smtClean="0">
                <a:solidFill>
                  <a:schemeClr val="bg1"/>
                </a:solidFill>
              </a:rPr>
            </a:b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260648"/>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يتعرف على الوحدة الدولية لقياس </a:t>
            </a:r>
            <a:r>
              <a:rPr lang="ar-DZ" b="1" dirty="0" err="1" smtClean="0">
                <a:solidFill>
                  <a:schemeClr val="bg1"/>
                </a:solidFill>
              </a:rPr>
              <a:t>الحجوم</a:t>
            </a:r>
            <a:r>
              <a:rPr lang="ar-DZ" b="1" dirty="0" smtClean="0">
                <a:solidFill>
                  <a:schemeClr val="bg1"/>
                </a:solidFill>
              </a:rPr>
              <a:t> الصلبة و اجزائها مع </a:t>
            </a:r>
            <a:r>
              <a:rPr lang="ar-DZ" b="1" dirty="0" err="1" smtClean="0">
                <a:solidFill>
                  <a:schemeClr val="bg1"/>
                </a:solidFill>
              </a:rPr>
              <a:t>الترميزات</a:t>
            </a:r>
            <a:r>
              <a:rPr lang="ar-DZ" b="1" dirty="0" smtClean="0">
                <a:solidFill>
                  <a:schemeClr val="bg1"/>
                </a:solidFill>
              </a:rPr>
              <a:t> العالمية </a:t>
            </a:r>
            <a:r>
              <a:rPr lang="ar-DZ" b="1" dirty="0" err="1" smtClean="0">
                <a:solidFill>
                  <a:schemeClr val="bg1"/>
                </a:solidFill>
              </a:rPr>
              <a:t>لها </a:t>
            </a:r>
            <a:br>
              <a:rPr lang="ar-DZ" b="1" dirty="0" err="1" smtClean="0">
                <a:solidFill>
                  <a:schemeClr val="bg1"/>
                </a:solidFill>
              </a:rPr>
            </a:br>
            <a:r>
              <a:rPr lang="ar-DZ" b="1" dirty="0" smtClean="0">
                <a:solidFill>
                  <a:schemeClr val="bg1"/>
                </a:solidFill>
              </a:rPr>
              <a:t>-يستطيع تحويل وحدات اجزاء المتر المكعب باستعمال جدول </a:t>
            </a:r>
            <a:r>
              <a:rPr lang="ar-DZ" b="1" dirty="0" err="1" smtClean="0">
                <a:solidFill>
                  <a:schemeClr val="bg1"/>
                </a:solidFill>
              </a:rPr>
              <a:t>التحويل </a:t>
            </a:r>
            <a:br>
              <a:rPr lang="ar-DZ" b="1" dirty="0" err="1" smtClean="0">
                <a:solidFill>
                  <a:schemeClr val="bg1"/>
                </a:solidFill>
              </a:rPr>
            </a:br>
            <a:r>
              <a:rPr lang="ar-DZ" b="1" dirty="0" smtClean="0">
                <a:solidFill>
                  <a:schemeClr val="bg1"/>
                </a:solidFill>
              </a:rPr>
              <a:t>-</a:t>
            </a:r>
            <a:r>
              <a:rPr lang="ar-DZ" b="1" dirty="0" err="1" smtClean="0">
                <a:solidFill>
                  <a:schemeClr val="bg1"/>
                </a:solidFill>
              </a:rPr>
              <a:t>يتاكد</a:t>
            </a:r>
            <a:r>
              <a:rPr lang="ar-DZ" b="1" dirty="0" smtClean="0">
                <a:solidFill>
                  <a:schemeClr val="bg1"/>
                </a:solidFill>
              </a:rPr>
              <a:t> تجريبيا من قياس </a:t>
            </a:r>
            <a:r>
              <a:rPr lang="ar-DZ" b="1" dirty="0" err="1" smtClean="0">
                <a:solidFill>
                  <a:schemeClr val="bg1"/>
                </a:solidFill>
              </a:rPr>
              <a:t>الحجوم</a:t>
            </a:r>
            <a:r>
              <a:rPr lang="ar-DZ" b="1" dirty="0" smtClean="0">
                <a:solidFill>
                  <a:schemeClr val="bg1"/>
                </a:solidFill>
              </a:rPr>
              <a:t> باستعمال مسطرة و قدم منزلقة لتحديد الابعاد ثم حساب </a:t>
            </a:r>
            <a:r>
              <a:rPr lang="ar-DZ" b="1" dirty="0" err="1" smtClean="0">
                <a:solidFill>
                  <a:schemeClr val="bg1"/>
                </a:solidFill>
              </a:rPr>
              <a:t>الحجوم</a:t>
            </a:r>
            <a:r>
              <a:rPr lang="ar-DZ" b="1" dirty="0" smtClean="0">
                <a:solidFill>
                  <a:schemeClr val="bg1"/>
                </a:solidFill>
              </a:rPr>
              <a:t> </a:t>
            </a:r>
            <a:r>
              <a:rPr lang="ar-DZ" b="1" dirty="0" err="1" smtClean="0">
                <a:solidFill>
                  <a:schemeClr val="bg1"/>
                </a:solidFill>
              </a:rPr>
              <a:t>بالعلاقات </a:t>
            </a:r>
            <a:br>
              <a:rPr lang="ar-DZ" b="1" dirty="0" err="1" smtClean="0">
                <a:solidFill>
                  <a:schemeClr val="bg1"/>
                </a:solidFill>
              </a:rPr>
            </a:br>
            <a:r>
              <a:rPr lang="ar-DZ" b="1" dirty="0" smtClean="0">
                <a:solidFill>
                  <a:schemeClr val="bg1"/>
                </a:solidFill>
              </a:rPr>
              <a:t>-يتعرف على العلاقات الحسابية لحساب </a:t>
            </a:r>
            <a:r>
              <a:rPr lang="ar-DZ" b="1" dirty="0" err="1" smtClean="0">
                <a:solidFill>
                  <a:schemeClr val="bg1"/>
                </a:solidFill>
              </a:rPr>
              <a:t>حجوم</a:t>
            </a:r>
            <a:r>
              <a:rPr lang="ar-DZ" b="1" dirty="0" smtClean="0">
                <a:solidFill>
                  <a:schemeClr val="bg1"/>
                </a:solidFill>
              </a:rPr>
              <a:t> الاجسام الصلبة مستعملا الترميز العالمي </a:t>
            </a:r>
            <a:endParaRPr lang="fr-FR" dirty="0">
              <a:solidFill>
                <a:schemeClr val="bg1"/>
              </a:solidFill>
            </a:endParaRPr>
          </a:p>
        </p:txBody>
      </p:sp>
      <p:sp>
        <p:nvSpPr>
          <p:cNvPr id="9" name="Rectangle à coins arrondis 8"/>
          <p:cNvSpPr/>
          <p:nvPr/>
        </p:nvSpPr>
        <p:spPr>
          <a:xfrm>
            <a:off x="611560" y="5013176"/>
            <a:ext cx="662473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err="1" smtClean="0">
                <a:solidFill>
                  <a:schemeClr val="bg1"/>
                </a:solidFill>
              </a:rPr>
              <a:t>مسطرة </a:t>
            </a:r>
            <a:r>
              <a:rPr lang="ar-DZ" sz="2000" b="1" dirty="0" smtClean="0">
                <a:solidFill>
                  <a:schemeClr val="bg1"/>
                </a:solidFill>
              </a:rPr>
              <a:t>-قدم </a:t>
            </a:r>
            <a:r>
              <a:rPr lang="ar-DZ" sz="2000" b="1" dirty="0" err="1" smtClean="0">
                <a:solidFill>
                  <a:schemeClr val="bg1"/>
                </a:solidFill>
              </a:rPr>
              <a:t>منزلقة </a:t>
            </a:r>
            <a:r>
              <a:rPr lang="ar-DZ" sz="2000" b="1" dirty="0" smtClean="0">
                <a:solidFill>
                  <a:schemeClr val="bg1"/>
                </a:solidFill>
              </a:rPr>
              <a:t>-علبة دواء </a:t>
            </a:r>
            <a:r>
              <a:rPr lang="ar-DZ" sz="2000" b="1" dirty="0" err="1" smtClean="0">
                <a:solidFill>
                  <a:schemeClr val="bg1"/>
                </a:solidFill>
              </a:rPr>
              <a:t>مكعبة </a:t>
            </a:r>
            <a:r>
              <a:rPr lang="ar-DZ" sz="2000" b="1" dirty="0" smtClean="0">
                <a:solidFill>
                  <a:schemeClr val="bg1"/>
                </a:solidFill>
              </a:rPr>
              <a:t>-علبة سكر متوازية المستطيلات</a:t>
            </a:r>
            <a:br>
              <a:rPr lang="ar-DZ" sz="2000" b="1" dirty="0" smtClean="0">
                <a:solidFill>
                  <a:schemeClr val="bg1"/>
                </a:solidFill>
              </a:rPr>
            </a:br>
            <a:r>
              <a:rPr lang="ar-DZ" sz="2000" b="1" dirty="0" smtClean="0">
                <a:solidFill>
                  <a:schemeClr val="bg1"/>
                </a:solidFill>
              </a:rPr>
              <a:t>علبة طماطم </a:t>
            </a:r>
            <a:r>
              <a:rPr lang="ar-DZ" sz="2000" b="1" dirty="0" err="1" smtClean="0">
                <a:solidFill>
                  <a:schemeClr val="bg1"/>
                </a:solidFill>
              </a:rPr>
              <a:t>اسطوانية </a:t>
            </a:r>
            <a:r>
              <a:rPr lang="ar-DZ" sz="2000" b="1" dirty="0" smtClean="0">
                <a:solidFill>
                  <a:schemeClr val="bg1"/>
                </a:solidFill>
              </a:rPr>
              <a:t>-كرة تنس </a:t>
            </a:r>
            <a:br>
              <a:rPr lang="ar-DZ" sz="2000" b="1" dirty="0" smtClean="0">
                <a:solidFill>
                  <a:schemeClr val="bg1"/>
                </a:solidFill>
              </a:rPr>
            </a:br>
            <a:endParaRPr lang="fr-FR" sz="2000" dirty="0">
              <a:solidFill>
                <a:schemeClr val="bg1"/>
              </a:solidFill>
            </a:endParaRPr>
          </a:p>
        </p:txBody>
      </p:sp>
      <p:sp>
        <p:nvSpPr>
          <p:cNvPr id="10" name="Rectangle à coins arrondis 9"/>
          <p:cNvSpPr/>
          <p:nvPr/>
        </p:nvSpPr>
        <p:spPr>
          <a:xfrm>
            <a:off x="1043608" y="3068960"/>
            <a:ext cx="6336704"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تحويل اجزاء المتر </a:t>
            </a:r>
            <a:r>
              <a:rPr lang="ar-DZ" sz="2400" b="1" dirty="0" err="1" smtClean="0">
                <a:solidFill>
                  <a:schemeClr val="bg1"/>
                </a:solidFill>
              </a:rPr>
              <a:t>المكعب </a:t>
            </a:r>
            <a:br>
              <a:rPr lang="ar-DZ" sz="2400" b="1" dirty="0" err="1" smtClean="0">
                <a:solidFill>
                  <a:schemeClr val="bg1"/>
                </a:solidFill>
              </a:rPr>
            </a:br>
            <a:r>
              <a:rPr lang="ar-DZ" sz="2400" b="1" dirty="0" smtClean="0">
                <a:solidFill>
                  <a:schemeClr val="bg1"/>
                </a:solidFill>
              </a:rPr>
              <a:t>-استعمال العلاقات الحسابية خاصة حساب حجم اسطوانة وحجم كرة</a:t>
            </a:r>
            <a:endParaRPr lang="fr-FR" sz="24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2924944"/>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92D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397000"/>
          <a:ext cx="8784976" cy="5522345"/>
        </p:xfrm>
        <a:graphic>
          <a:graphicData uri="http://schemas.openxmlformats.org/drawingml/2006/table">
            <a:tbl>
              <a:tblPr firstRow="1" bandRow="1">
                <a:tableStyleId>{5C22544A-7EE6-4342-B048-85BDC9FD1C3A}</a:tableStyleId>
              </a:tblPr>
              <a:tblGrid>
                <a:gridCol w="936104"/>
                <a:gridCol w="1944216"/>
                <a:gridCol w="4608512"/>
                <a:gridCol w="1296144"/>
              </a:tblGrid>
              <a:tr h="866725">
                <a:tc>
                  <a:txBody>
                    <a:bodyPr/>
                    <a:lstStyle/>
                    <a:p>
                      <a:pPr algn="r"/>
                      <a:r>
                        <a:rPr lang="ar-DZ" dirty="0" smtClean="0">
                          <a:solidFill>
                            <a:schemeClr val="bg1"/>
                          </a:solidFill>
                        </a:rPr>
                        <a:t>الحجم الزمني </a:t>
                      </a:r>
                      <a:endParaRPr lang="fr-FR" dirty="0">
                        <a:solidFill>
                          <a:schemeClr val="bg1"/>
                        </a:solidFill>
                      </a:endParaRPr>
                    </a:p>
                  </a:txBody>
                  <a:tcPr>
                    <a:solidFill>
                      <a:srgbClr val="92D05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rgbClr val="FFFF00"/>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866725">
                <a:tc>
                  <a:txBody>
                    <a:bodyPr/>
                    <a:lstStyle/>
                    <a:p>
                      <a:pPr algn="r"/>
                      <a:r>
                        <a:rPr lang="ar-DZ" b="1" dirty="0" err="1" smtClean="0"/>
                        <a:t>5د</a:t>
                      </a:r>
                      <a:endParaRPr lang="fr-FR" b="1" dirty="0"/>
                    </a:p>
                  </a:txBody>
                  <a:tcPr>
                    <a:solidFill>
                      <a:srgbClr val="92D050"/>
                    </a:solidFill>
                  </a:tcPr>
                </a:tc>
                <a:tc>
                  <a:txBody>
                    <a:bodyPr/>
                    <a:lstStyle/>
                    <a:p>
                      <a:pPr algn="r"/>
                      <a:endParaRPr lang="fr-FR" b="1" dirty="0"/>
                    </a:p>
                  </a:txBody>
                  <a:tcPr>
                    <a:solidFill>
                      <a:srgbClr val="FFFF00"/>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rgbClr val="FFFF00"/>
                    </a:solidFill>
                  </a:tcPr>
                </a:tc>
                <a:tc>
                  <a:txBody>
                    <a:bodyPr/>
                    <a:lstStyle/>
                    <a:p>
                      <a:pPr algn="r"/>
                      <a:r>
                        <a:rPr lang="ar-DZ" b="1" dirty="0" smtClean="0"/>
                        <a:t>  حول </a:t>
                      </a:r>
                      <a:r>
                        <a:rPr lang="ar-DZ" b="1" dirty="0" err="1" smtClean="0"/>
                        <a:t>حجوم</a:t>
                      </a:r>
                      <a:r>
                        <a:rPr lang="ar-DZ" b="1" dirty="0" smtClean="0"/>
                        <a:t> الاجسام الصلبة المنتظمة</a:t>
                      </a:r>
                      <a:endParaRPr lang="fr-FR" b="1" dirty="0"/>
                    </a:p>
                  </a:txBody>
                  <a:tcPr>
                    <a:solidFill>
                      <a:srgbClr val="00B0F0"/>
                    </a:solidFill>
                  </a:tcPr>
                </a:tc>
                <a:tc>
                  <a:txBody>
                    <a:bodyPr/>
                    <a:lstStyle/>
                    <a:p>
                      <a:pPr algn="r"/>
                      <a:r>
                        <a:rPr lang="ar-DZ" b="1" dirty="0" smtClean="0"/>
                        <a:t>الوضعية الجزئية 2</a:t>
                      </a:r>
                      <a:endParaRPr lang="fr-FR" b="1" dirty="0"/>
                    </a:p>
                  </a:txBody>
                  <a:tcPr>
                    <a:solidFill>
                      <a:srgbClr val="92D050"/>
                    </a:solidFill>
                  </a:tcPr>
                </a:tc>
              </a:tr>
              <a:tr h="866725">
                <a:tc>
                  <a:txBody>
                    <a:bodyPr/>
                    <a:lstStyle/>
                    <a:p>
                      <a:pPr algn="r"/>
                      <a:r>
                        <a:rPr lang="ar-DZ" b="1" dirty="0" err="1" smtClean="0"/>
                        <a:t>15د</a:t>
                      </a:r>
                      <a:endParaRPr lang="fr-FR" b="1" dirty="0"/>
                    </a:p>
                  </a:txBody>
                  <a:tcPr>
                    <a:solidFill>
                      <a:srgbClr val="92D050"/>
                    </a:solidFill>
                  </a:tcPr>
                </a:tc>
                <a:tc>
                  <a:txBody>
                    <a:bodyPr/>
                    <a:lstStyle/>
                    <a:p>
                      <a:pPr algn="r"/>
                      <a:endParaRPr lang="fr-FR" b="1" dirty="0"/>
                    </a:p>
                  </a:txBody>
                  <a:tcPr>
                    <a:solidFill>
                      <a:srgbClr val="FFFF00"/>
                    </a:solidFill>
                  </a:tcPr>
                </a:tc>
                <a:tc>
                  <a:txBody>
                    <a:bodyPr/>
                    <a:lstStyle/>
                    <a:p>
                      <a:pPr algn="r"/>
                      <a:r>
                        <a:rPr lang="ar-DZ" b="1" dirty="0" smtClean="0"/>
                        <a:t>مفهوم الحجم</a:t>
                      </a:r>
                      <a:br>
                        <a:rPr lang="ar-DZ" b="1" dirty="0" smtClean="0"/>
                      </a:br>
                      <a:r>
                        <a:rPr lang="ar-DZ" b="1" dirty="0" smtClean="0"/>
                        <a:t>وحدات الحجم </a:t>
                      </a:r>
                      <a:br>
                        <a:rPr lang="ar-DZ" b="1" dirty="0" smtClean="0"/>
                      </a:br>
                      <a:r>
                        <a:rPr lang="ar-DZ" b="1" dirty="0" smtClean="0"/>
                        <a:t>تحويل الوحدات </a:t>
                      </a:r>
                      <a:br>
                        <a:rPr lang="ar-DZ" b="1" dirty="0" smtClean="0"/>
                      </a:b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866725">
                <a:tc>
                  <a:txBody>
                    <a:bodyPr/>
                    <a:lstStyle/>
                    <a:p>
                      <a:pPr algn="r"/>
                      <a:r>
                        <a:rPr lang="ar-DZ" b="1" dirty="0" err="1" smtClean="0"/>
                        <a:t>20د</a:t>
                      </a:r>
                      <a:endParaRPr lang="fr-FR" b="1" dirty="0"/>
                    </a:p>
                  </a:txBody>
                  <a:tcPr>
                    <a:solidFill>
                      <a:srgbClr val="92D050"/>
                    </a:solidFill>
                  </a:tcPr>
                </a:tc>
                <a:tc>
                  <a:txBody>
                    <a:bodyPr/>
                    <a:lstStyle/>
                    <a:p>
                      <a:pPr algn="r"/>
                      <a:endParaRPr lang="fr-FR" b="1" dirty="0"/>
                    </a:p>
                  </a:txBody>
                  <a:tcPr>
                    <a:solidFill>
                      <a:srgbClr val="FFFF00"/>
                    </a:solidFill>
                  </a:tcPr>
                </a:tc>
                <a:tc>
                  <a:txBody>
                    <a:bodyPr/>
                    <a:lstStyle/>
                    <a:p>
                      <a:pPr algn="r"/>
                      <a:r>
                        <a:rPr lang="ar-DZ" b="1" dirty="0" smtClean="0"/>
                        <a:t>طريقة قياس </a:t>
                      </a:r>
                      <a:r>
                        <a:rPr lang="ar-DZ" b="1" dirty="0" err="1" smtClean="0"/>
                        <a:t>حجوم</a:t>
                      </a:r>
                      <a:r>
                        <a:rPr lang="ar-DZ" b="1" dirty="0" smtClean="0"/>
                        <a:t> منتظمة و تحديد العلاقات </a:t>
                      </a:r>
                      <a:r>
                        <a:rPr lang="ar-DZ" b="1" dirty="0" err="1" smtClean="0"/>
                        <a:t>الحسابية </a:t>
                      </a:r>
                      <a:r>
                        <a:rPr lang="ar-DZ" b="1" dirty="0" smtClean="0"/>
                        <a:t>(مكعب-متوازي مستطيلات-اسطوانة-كرة</a:t>
                      </a:r>
                      <a:r>
                        <a:rPr lang="ar-DZ" b="1" dirty="0" err="1" smtClean="0"/>
                        <a:t>)</a:t>
                      </a: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rgbClr val="FFFF00"/>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rgbClr val="92D050"/>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3</a:t>
                      </a:r>
                    </a:p>
                    <a:p>
                      <a:pPr algn="r"/>
                      <a:r>
                        <a:rPr lang="ar-DZ" dirty="0" smtClean="0">
                          <a:solidFill>
                            <a:schemeClr val="bg1"/>
                          </a:solidFill>
                        </a:rPr>
                        <a:t>قياس </a:t>
                      </a:r>
                      <a:r>
                        <a:rPr lang="ar-DZ" dirty="0" err="1" smtClean="0">
                          <a:solidFill>
                            <a:schemeClr val="bg1"/>
                          </a:solidFill>
                        </a:rPr>
                        <a:t>الحجوم1</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C0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C0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جزئية 2</a:t>
                      </a:r>
                      <a:br>
                        <a:rPr lang="ar-DZ" b="1" dirty="0" smtClean="0"/>
                      </a:br>
                      <a:r>
                        <a:rPr lang="ar-DZ" b="1" dirty="0" err="1" smtClean="0"/>
                        <a:t>نشاط1</a:t>
                      </a:r>
                      <a:r>
                        <a:rPr lang="ar-DZ" b="1" dirty="0" smtClean="0"/>
                        <a:t/>
                      </a:r>
                      <a:br>
                        <a:rPr lang="ar-DZ" b="1" dirty="0" smtClean="0"/>
                      </a:br>
                      <a:endParaRPr lang="ar-DZ" b="1" dirty="0" smtClean="0"/>
                    </a:p>
                    <a:p>
                      <a:pPr algn="r"/>
                      <a:r>
                        <a:rPr lang="ar-DZ" b="1" dirty="0" err="1" smtClean="0"/>
                        <a:t>نشاط2</a:t>
                      </a:r>
                      <a:r>
                        <a:rPr lang="ar-DZ" b="1" dirty="0" smtClean="0"/>
                        <a:t/>
                      </a:r>
                      <a:br>
                        <a:rPr lang="ar-DZ" b="1" dirty="0" smtClean="0"/>
                      </a:b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dlat.com_13900471702.jpg"/>
          <p:cNvPicPr>
            <a:picLocks noChangeAspect="1"/>
          </p:cNvPicPr>
          <p:nvPr/>
        </p:nvPicPr>
        <p:blipFill>
          <a:blip r:embed="rId2" cstate="print"/>
          <a:stretch>
            <a:fillRect/>
          </a:stretch>
        </p:blipFill>
        <p:spPr>
          <a:xfrm>
            <a:off x="0" y="0"/>
            <a:ext cx="9143999" cy="6857999"/>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avec flèche vers le bas 6"/>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8" name="Rectangle avec flèche vers le bas 7"/>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4</a:t>
            </a:r>
            <a:endParaRPr lang="fr-FR" sz="2000" b="1" dirty="0">
              <a:solidFill>
                <a:schemeClr val="bg1"/>
              </a:solidFill>
            </a:endParaRPr>
          </a:p>
        </p:txBody>
      </p:sp>
      <p:sp>
        <p:nvSpPr>
          <p:cNvPr id="9" name="Rectangle à coins arrondis 8"/>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10" name="Rectangle à coins arrondis 9"/>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1" name="Rectangle à coins arrondis 10"/>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قياس </a:t>
            </a:r>
            <a:r>
              <a:rPr lang="ar-DZ" sz="2000" b="1" dirty="0" err="1" smtClean="0">
                <a:solidFill>
                  <a:schemeClr val="bg1"/>
                </a:solidFill>
              </a:rPr>
              <a:t>الحجوم</a:t>
            </a:r>
            <a:r>
              <a:rPr lang="ar-DZ" sz="2000" b="1" dirty="0" smtClean="0">
                <a:solidFill>
                  <a:schemeClr val="bg1"/>
                </a:solidFill>
              </a:rPr>
              <a:t> 2 </a:t>
            </a:r>
            <a:endParaRPr lang="fr-FR" sz="2000" b="1" dirty="0">
              <a:solidFill>
                <a:schemeClr val="bg1"/>
              </a:solidFill>
            </a:endParaRPr>
          </a:p>
        </p:txBody>
      </p:sp>
      <p:sp>
        <p:nvSpPr>
          <p:cNvPr id="12" name="Rectangle avec flèche vers le bas 11"/>
          <p:cNvSpPr/>
          <p:nvPr/>
        </p:nvSpPr>
        <p:spPr>
          <a:xfrm>
            <a:off x="2843808" y="3068960"/>
            <a:ext cx="2664296" cy="1152128"/>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المستهدفة </a:t>
            </a:r>
            <a:endParaRPr lang="fr-FR" sz="2000" b="1" dirty="0">
              <a:solidFill>
                <a:schemeClr val="bg1"/>
              </a:solidFill>
            </a:endParaRPr>
          </a:p>
        </p:txBody>
      </p:sp>
      <p:sp>
        <p:nvSpPr>
          <p:cNvPr id="13" name="Rectangle à coins arrondis 12"/>
          <p:cNvSpPr/>
          <p:nvPr/>
        </p:nvSpPr>
        <p:spPr>
          <a:xfrm>
            <a:off x="467544" y="4293096"/>
            <a:ext cx="8208912" cy="20162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يحل مشكلات متعلقة بالتحولات الفيزيائية للمادة  ومفسرا لها </a:t>
            </a:r>
          </a:p>
          <a:p>
            <a:pPr algn="r"/>
            <a:r>
              <a:rPr lang="ar-DZ" sz="2400" b="1" dirty="0" smtClean="0">
                <a:solidFill>
                  <a:schemeClr val="bg1"/>
                </a:solidFill>
              </a:rPr>
              <a:t>بالنموذج الحبيبي للمادة</a:t>
            </a:r>
            <a:br>
              <a:rPr lang="ar-DZ" sz="2400" b="1" dirty="0" smtClean="0">
                <a:solidFill>
                  <a:schemeClr val="bg1"/>
                </a:solidFill>
              </a:rPr>
            </a:b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260648"/>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بعرف الوحدة الدولية لقياس السوائل اجزائها ومضاعفاتها مع الترميز العالمي </a:t>
            </a:r>
            <a:r>
              <a:rPr lang="ar-DZ" b="1" dirty="0" err="1" smtClean="0">
                <a:solidFill>
                  <a:schemeClr val="bg1"/>
                </a:solidFill>
              </a:rPr>
              <a:t>المستعمل </a:t>
            </a:r>
            <a:br>
              <a:rPr lang="ar-DZ" b="1" dirty="0" err="1" smtClean="0">
                <a:solidFill>
                  <a:schemeClr val="bg1"/>
                </a:solidFill>
              </a:rPr>
            </a:br>
            <a:r>
              <a:rPr lang="ar-DZ" b="1" dirty="0" smtClean="0">
                <a:solidFill>
                  <a:schemeClr val="bg1"/>
                </a:solidFill>
              </a:rPr>
              <a:t>-يستطيع تحويل اجزاء ومضاعفات اللتر باستعمال جدول </a:t>
            </a:r>
            <a:r>
              <a:rPr lang="ar-DZ" b="1" dirty="0" err="1" smtClean="0">
                <a:solidFill>
                  <a:schemeClr val="bg1"/>
                </a:solidFill>
              </a:rPr>
              <a:t>التحويل </a:t>
            </a:r>
            <a:br>
              <a:rPr lang="ar-DZ" b="1" dirty="0" err="1" smtClean="0">
                <a:solidFill>
                  <a:schemeClr val="bg1"/>
                </a:solidFill>
              </a:rPr>
            </a:br>
            <a:r>
              <a:rPr lang="ar-DZ" b="1" dirty="0" smtClean="0">
                <a:solidFill>
                  <a:schemeClr val="bg1"/>
                </a:solidFill>
              </a:rPr>
              <a:t>-يحقق تجريبيا قياس سوائل </a:t>
            </a:r>
            <a:r>
              <a:rPr lang="ar-DZ" b="1" dirty="0" err="1" smtClean="0">
                <a:solidFill>
                  <a:schemeClr val="bg1"/>
                </a:solidFill>
              </a:rPr>
              <a:t>بالاناء</a:t>
            </a:r>
            <a:r>
              <a:rPr lang="ar-DZ" b="1" dirty="0" smtClean="0">
                <a:solidFill>
                  <a:schemeClr val="bg1"/>
                </a:solidFill>
              </a:rPr>
              <a:t> المدرج و تحديد القيم بالوحدات </a:t>
            </a:r>
            <a:r>
              <a:rPr lang="ar-DZ" b="1" dirty="0" err="1" smtClean="0">
                <a:solidFill>
                  <a:schemeClr val="bg1"/>
                </a:solidFill>
              </a:rPr>
              <a:t>المناسبة </a:t>
            </a:r>
            <a:br>
              <a:rPr lang="ar-DZ" b="1" dirty="0" err="1" smtClean="0">
                <a:solidFill>
                  <a:schemeClr val="bg1"/>
                </a:solidFill>
              </a:rPr>
            </a:br>
            <a:r>
              <a:rPr lang="ar-DZ" b="1" dirty="0" smtClean="0">
                <a:solidFill>
                  <a:schemeClr val="bg1"/>
                </a:solidFill>
              </a:rPr>
              <a:t>-يحقق تجريبيا قياس </a:t>
            </a:r>
            <a:r>
              <a:rPr lang="ar-DZ" b="1" dirty="0" err="1" smtClean="0">
                <a:solidFill>
                  <a:schemeClr val="bg1"/>
                </a:solidFill>
              </a:rPr>
              <a:t>حجوم</a:t>
            </a:r>
            <a:r>
              <a:rPr lang="ar-DZ" b="1" dirty="0" smtClean="0">
                <a:solidFill>
                  <a:schemeClr val="bg1"/>
                </a:solidFill>
              </a:rPr>
              <a:t> اجسام صلبة غير منتظمة باستعمال طريقة الغمر ثم حساب الفرق </a:t>
            </a:r>
            <a:endParaRPr lang="fr-FR" dirty="0">
              <a:solidFill>
                <a:schemeClr val="bg1"/>
              </a:solidFill>
            </a:endParaRPr>
          </a:p>
        </p:txBody>
      </p:sp>
      <p:sp>
        <p:nvSpPr>
          <p:cNvPr id="9" name="Rectangle à coins arrondis 8"/>
          <p:cNvSpPr/>
          <p:nvPr/>
        </p:nvSpPr>
        <p:spPr>
          <a:xfrm>
            <a:off x="611560" y="5013176"/>
            <a:ext cx="662473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اناء </a:t>
            </a:r>
            <a:r>
              <a:rPr lang="ar-DZ" sz="2400" b="1" dirty="0" err="1" smtClean="0">
                <a:solidFill>
                  <a:schemeClr val="bg1"/>
                </a:solidFill>
              </a:rPr>
              <a:t>مدرج --سوائل </a:t>
            </a:r>
            <a:r>
              <a:rPr lang="ar-DZ" sz="2400" b="1" dirty="0" smtClean="0">
                <a:solidFill>
                  <a:schemeClr val="bg1"/>
                </a:solidFill>
              </a:rPr>
              <a:t>(ماء-زيت</a:t>
            </a:r>
            <a:r>
              <a:rPr lang="ar-DZ" sz="2400" b="1" dirty="0" err="1" smtClean="0">
                <a:solidFill>
                  <a:schemeClr val="bg1"/>
                </a:solidFill>
              </a:rPr>
              <a:t>)</a:t>
            </a:r>
            <a:r>
              <a:rPr lang="ar-DZ" sz="2400" b="1" dirty="0" smtClean="0">
                <a:solidFill>
                  <a:schemeClr val="bg1"/>
                </a:solidFill>
              </a:rPr>
              <a:t/>
            </a:r>
            <a:br>
              <a:rPr lang="ar-DZ" sz="2400" b="1" dirty="0" smtClean="0">
                <a:solidFill>
                  <a:schemeClr val="bg1"/>
                </a:solidFill>
              </a:rPr>
            </a:br>
            <a:r>
              <a:rPr lang="ar-DZ" sz="2400" b="1" dirty="0" smtClean="0">
                <a:solidFill>
                  <a:schemeClr val="bg1"/>
                </a:solidFill>
              </a:rPr>
              <a:t>-علب </a:t>
            </a:r>
            <a:r>
              <a:rPr lang="ar-DZ" sz="2400" b="1" dirty="0" err="1" smtClean="0">
                <a:solidFill>
                  <a:schemeClr val="bg1"/>
                </a:solidFill>
              </a:rPr>
              <a:t>مشروبات --حجرة </a:t>
            </a:r>
            <a:br>
              <a:rPr lang="ar-DZ" sz="2400" b="1" dirty="0" err="1" smtClean="0">
                <a:solidFill>
                  <a:schemeClr val="bg1"/>
                </a:solidFill>
              </a:rPr>
            </a:br>
            <a:r>
              <a:rPr lang="ar-DZ" sz="2400" b="1" dirty="0" smtClean="0">
                <a:solidFill>
                  <a:schemeClr val="bg1"/>
                </a:solidFill>
              </a:rPr>
              <a:t>-مكعب خشبي</a:t>
            </a:r>
            <a:endParaRPr lang="fr-FR" sz="2400" dirty="0">
              <a:solidFill>
                <a:schemeClr val="bg1"/>
              </a:solidFill>
            </a:endParaRPr>
          </a:p>
        </p:txBody>
      </p:sp>
      <p:sp>
        <p:nvSpPr>
          <p:cNvPr id="10" name="Rectangle à coins arrondis 9"/>
          <p:cNvSpPr/>
          <p:nvPr/>
        </p:nvSpPr>
        <p:spPr>
          <a:xfrm>
            <a:off x="1043608" y="3068960"/>
            <a:ext cx="6336704"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القراءة على الاناء </a:t>
            </a:r>
            <a:r>
              <a:rPr lang="ar-DZ" sz="2400" b="1" dirty="0" err="1" smtClean="0">
                <a:solidFill>
                  <a:schemeClr val="bg1"/>
                </a:solidFill>
              </a:rPr>
              <a:t>المدرج </a:t>
            </a:r>
            <a:br>
              <a:rPr lang="ar-DZ" sz="2400" b="1" dirty="0" err="1" smtClean="0">
                <a:solidFill>
                  <a:schemeClr val="bg1"/>
                </a:solidFill>
              </a:rPr>
            </a:br>
            <a:r>
              <a:rPr lang="ar-DZ" sz="2400" b="1" dirty="0" smtClean="0">
                <a:solidFill>
                  <a:schemeClr val="bg1"/>
                </a:solidFill>
              </a:rPr>
              <a:t>-تحويل اجزاء و مضاعفات  اللتر </a:t>
            </a:r>
            <a:br>
              <a:rPr lang="ar-DZ" sz="2400" b="1" dirty="0" smtClean="0">
                <a:solidFill>
                  <a:schemeClr val="bg1"/>
                </a:solidFill>
              </a:rPr>
            </a:br>
            <a:r>
              <a:rPr lang="ar-DZ" sz="2400" b="1" dirty="0" smtClean="0">
                <a:solidFill>
                  <a:schemeClr val="bg1"/>
                </a:solidFill>
              </a:rPr>
              <a:t>             </a:t>
            </a:r>
            <a:r>
              <a:rPr lang="ar-DZ" sz="2400" b="1" dirty="0" smtClean="0"/>
              <a:t>                                    </a:t>
            </a:r>
            <a:endParaRPr lang="fr-FR" sz="24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2924944"/>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088394_1647892958860509_1097082149435299476_n.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8" name="Rectangle avec flèche vers le bas 7"/>
          <p:cNvSpPr/>
          <p:nvPr/>
        </p:nvSpPr>
        <p:spPr>
          <a:xfrm>
            <a:off x="7127776" y="1124744"/>
            <a:ext cx="2016224" cy="720080"/>
          </a:xfrm>
          <a:prstGeom prst="downArrowCallout">
            <a:avLst/>
          </a:prstGeom>
          <a:solidFill>
            <a:srgbClr val="1EBE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9" name="Rectangle avec flèche vers le bas 8"/>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10" name="Rectangle avec flèche vers le bas 9"/>
          <p:cNvSpPr/>
          <p:nvPr/>
        </p:nvSpPr>
        <p:spPr>
          <a:xfrm>
            <a:off x="2483768" y="1124744"/>
            <a:ext cx="2016224" cy="720080"/>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11" name="Rectangle avec flèche vers le bas 10"/>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a:t>
            </a:r>
            <a:endParaRPr lang="fr-FR" sz="2000" b="1" dirty="0">
              <a:solidFill>
                <a:schemeClr val="bg1"/>
              </a:solidFill>
            </a:endParaRPr>
          </a:p>
        </p:txBody>
      </p:sp>
      <p:sp>
        <p:nvSpPr>
          <p:cNvPr id="12" name="Rectangle à coins arrondis 11"/>
          <p:cNvSpPr/>
          <p:nvPr/>
        </p:nvSpPr>
        <p:spPr>
          <a:xfrm>
            <a:off x="7271792" y="1844824"/>
            <a:ext cx="1872208" cy="864096"/>
          </a:xfrm>
          <a:prstGeom prst="roundRect">
            <a:avLst/>
          </a:prstGeom>
          <a:solidFill>
            <a:srgbClr val="1EBE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13" name="Rectangle à coins arrondis 12"/>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14" name="Rectangle à coins arrondis 13"/>
          <p:cNvSpPr/>
          <p:nvPr/>
        </p:nvSpPr>
        <p:spPr>
          <a:xfrm>
            <a:off x="2483768" y="1844824"/>
            <a:ext cx="1872208" cy="86409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5" name="Rectangle à coins arrondis 14"/>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وضعية الانطلاق </a:t>
            </a:r>
            <a:endParaRPr lang="fr-FR" sz="2000" b="1" dirty="0">
              <a:solidFill>
                <a:schemeClr val="bg1"/>
              </a:solidFill>
            </a:endParaRPr>
          </a:p>
        </p:txBody>
      </p:sp>
      <p:sp>
        <p:nvSpPr>
          <p:cNvPr id="16" name="Rectangle à coins arrondis 15"/>
          <p:cNvSpPr/>
          <p:nvPr/>
        </p:nvSpPr>
        <p:spPr>
          <a:xfrm>
            <a:off x="683568" y="2780928"/>
            <a:ext cx="6840760" cy="7200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bg1"/>
                </a:solidFill>
              </a:rPr>
              <a:t>الكفاءة الختامية </a:t>
            </a:r>
          </a:p>
          <a:p>
            <a:pPr algn="r"/>
            <a:r>
              <a:rPr lang="ar-DZ" b="1" dirty="0" smtClean="0">
                <a:solidFill>
                  <a:schemeClr val="bg1"/>
                </a:solidFill>
              </a:rPr>
              <a:t>يحل مشكلات متعلقة بالتحولات الفيزيائية للمادة  ومفسرا لها بالنموذج الحبيبي للمادة</a:t>
            </a:r>
            <a:r>
              <a:rPr lang="ar-DZ" dirty="0" smtClean="0">
                <a:solidFill>
                  <a:schemeClr val="bg1"/>
                </a:solidFill>
              </a:rPr>
              <a:t/>
            </a:r>
            <a:br>
              <a:rPr lang="ar-DZ" dirty="0" smtClean="0">
                <a:solidFill>
                  <a:schemeClr val="bg1"/>
                </a:solidFill>
              </a:rPr>
            </a:br>
            <a:endParaRPr lang="fr-FR" dirty="0">
              <a:solidFill>
                <a:schemeClr val="bg1"/>
              </a:solidFill>
            </a:endParaRPr>
          </a:p>
        </p:txBody>
      </p:sp>
      <p:sp>
        <p:nvSpPr>
          <p:cNvPr id="17" name="Rectangle à coins arrondis 16"/>
          <p:cNvSpPr/>
          <p:nvPr/>
        </p:nvSpPr>
        <p:spPr>
          <a:xfrm>
            <a:off x="323528" y="3617640"/>
            <a:ext cx="8208912" cy="3240360"/>
          </a:xfrm>
          <a:prstGeom prst="roundRect">
            <a:avLst/>
          </a:prstGeom>
          <a:solidFill>
            <a:srgbClr val="1EBE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bg1"/>
                </a:solidFill>
              </a:rPr>
              <a:t>مركبات الكفاءة</a:t>
            </a:r>
          </a:p>
          <a:p>
            <a:pPr algn="r"/>
            <a:r>
              <a:rPr lang="ar-DZ" b="1" dirty="0" smtClean="0">
                <a:solidFill>
                  <a:schemeClr val="bg1"/>
                </a:solidFill>
              </a:rPr>
              <a:t>1-يقيس بعض المقادير الفيزيائية باستعمال الوسيلة و الطريقة المناسبتين  ويستخدمها </a:t>
            </a:r>
            <a:endParaRPr lang="ar-DZ" b="1" dirty="0" smtClean="0">
              <a:solidFill>
                <a:schemeClr val="bg1"/>
              </a:solidFill>
            </a:endParaRPr>
          </a:p>
          <a:p>
            <a:pPr algn="r"/>
            <a:r>
              <a:rPr lang="ar-DZ" b="1" dirty="0" smtClean="0">
                <a:solidFill>
                  <a:schemeClr val="bg1"/>
                </a:solidFill>
              </a:rPr>
              <a:t>في </a:t>
            </a:r>
            <a:r>
              <a:rPr lang="ar-DZ" b="1" dirty="0" smtClean="0">
                <a:solidFill>
                  <a:schemeClr val="bg1"/>
                </a:solidFill>
              </a:rPr>
              <a:t>حل </a:t>
            </a:r>
            <a:r>
              <a:rPr lang="ar-DZ" b="1" dirty="0" err="1" smtClean="0">
                <a:solidFill>
                  <a:schemeClr val="bg1"/>
                </a:solidFill>
              </a:rPr>
              <a:t>مشكللات</a:t>
            </a:r>
            <a:r>
              <a:rPr lang="ar-DZ" b="1" dirty="0" smtClean="0">
                <a:solidFill>
                  <a:schemeClr val="bg1"/>
                </a:solidFill>
              </a:rPr>
              <a:t>    تتعلق </a:t>
            </a:r>
            <a:r>
              <a:rPr lang="ar-DZ" b="1" dirty="0" err="1" smtClean="0">
                <a:solidFill>
                  <a:schemeClr val="bg1"/>
                </a:solidFill>
              </a:rPr>
              <a:t>بها</a:t>
            </a:r>
            <a:r>
              <a:rPr lang="ar-DZ" b="1" dirty="0" smtClean="0">
                <a:solidFill>
                  <a:schemeClr val="bg1"/>
                </a:solidFill>
              </a:rPr>
              <a:t> في المخبر و خارجه  </a:t>
            </a:r>
            <a:br>
              <a:rPr lang="ar-DZ" b="1" dirty="0" smtClean="0">
                <a:solidFill>
                  <a:schemeClr val="bg1"/>
                </a:solidFill>
              </a:rPr>
            </a:br>
            <a:r>
              <a:rPr lang="ar-DZ" b="1" dirty="0" smtClean="0">
                <a:solidFill>
                  <a:schemeClr val="bg1"/>
                </a:solidFill>
              </a:rPr>
              <a:t>2-يتعرف على مختلف الحالات الفيزيائية  التي يكون عليها الجسم المادي في محيطه القريب و البعيد</a:t>
            </a:r>
            <a:r>
              <a:rPr lang="ar-DZ" dirty="0" smtClean="0">
                <a:solidFill>
                  <a:schemeClr val="bg1"/>
                </a:solidFill>
              </a:rPr>
              <a:t/>
            </a:r>
            <a:br>
              <a:rPr lang="ar-DZ" dirty="0" smtClean="0">
                <a:solidFill>
                  <a:schemeClr val="bg1"/>
                </a:solidFill>
              </a:rPr>
            </a:br>
            <a:r>
              <a:rPr lang="ar-DZ" b="1" dirty="0" err="1" smtClean="0">
                <a:solidFill>
                  <a:schemeClr val="bg1"/>
                </a:solidFill>
              </a:rPr>
              <a:t>3- </a:t>
            </a:r>
            <a:r>
              <a:rPr lang="ar-DZ" b="1" dirty="0" smtClean="0">
                <a:solidFill>
                  <a:schemeClr val="bg1"/>
                </a:solidFill>
              </a:rPr>
              <a:t>-يتحكم في طرق تحويل الجسم المادي من حالة الى </a:t>
            </a:r>
            <a:r>
              <a:rPr lang="ar-DZ" b="1" dirty="0" err="1" smtClean="0">
                <a:solidFill>
                  <a:schemeClr val="bg1"/>
                </a:solidFill>
              </a:rPr>
              <a:t>اخرى </a:t>
            </a:r>
            <a:br>
              <a:rPr lang="ar-DZ" b="1" dirty="0" err="1" smtClean="0">
                <a:solidFill>
                  <a:schemeClr val="bg1"/>
                </a:solidFill>
              </a:rPr>
            </a:br>
            <a:r>
              <a:rPr lang="ar-DZ" b="1" dirty="0" smtClean="0">
                <a:solidFill>
                  <a:schemeClr val="bg1"/>
                </a:solidFill>
              </a:rPr>
              <a:t>-اخذ </a:t>
            </a:r>
            <a:r>
              <a:rPr lang="ar-DZ" b="1" dirty="0" err="1" smtClean="0">
                <a:solidFill>
                  <a:schemeClr val="bg1"/>
                </a:solidFill>
              </a:rPr>
              <a:t>الاحتياطات</a:t>
            </a:r>
            <a:r>
              <a:rPr lang="ar-DZ" b="1" dirty="0" smtClean="0">
                <a:solidFill>
                  <a:schemeClr val="bg1"/>
                </a:solidFill>
              </a:rPr>
              <a:t> الامنية في العمل المخبري عند استخدام مصادر الحرارة </a:t>
            </a:r>
            <a:br>
              <a:rPr lang="ar-DZ" b="1" dirty="0" smtClean="0">
                <a:solidFill>
                  <a:schemeClr val="bg1"/>
                </a:solidFill>
              </a:rPr>
            </a:br>
            <a:r>
              <a:rPr lang="ar-DZ" b="1" dirty="0" smtClean="0">
                <a:solidFill>
                  <a:schemeClr val="bg1"/>
                </a:solidFill>
              </a:rPr>
              <a:t>4- يعرف مختلف </a:t>
            </a:r>
            <a:r>
              <a:rPr lang="ar-DZ" b="1" dirty="0" err="1" smtClean="0">
                <a:solidFill>
                  <a:schemeClr val="bg1"/>
                </a:solidFill>
              </a:rPr>
              <a:t>الخلائط</a:t>
            </a:r>
            <a:r>
              <a:rPr lang="ar-DZ" b="1" dirty="0" smtClean="0">
                <a:solidFill>
                  <a:schemeClr val="bg1"/>
                </a:solidFill>
              </a:rPr>
              <a:t> من محيطه القريب و البعيد  و يتحكم في بعض  طرق فصل مكونات </a:t>
            </a:r>
            <a:r>
              <a:rPr lang="ar-DZ" b="1" dirty="0" err="1" smtClean="0">
                <a:solidFill>
                  <a:schemeClr val="bg1"/>
                </a:solidFill>
              </a:rPr>
              <a:t>الخلائط</a:t>
            </a:r>
            <a:r>
              <a:rPr lang="ar-DZ" b="1" dirty="0" smtClean="0">
                <a:solidFill>
                  <a:schemeClr val="bg1"/>
                </a:solidFill>
              </a:rPr>
              <a:t> تجريبيا </a:t>
            </a:r>
            <a:br>
              <a:rPr lang="ar-DZ" b="1" dirty="0" smtClean="0">
                <a:solidFill>
                  <a:schemeClr val="bg1"/>
                </a:solidFill>
              </a:rPr>
            </a:br>
            <a:r>
              <a:rPr lang="ar-DZ" b="1" dirty="0" smtClean="0">
                <a:solidFill>
                  <a:schemeClr val="bg1"/>
                </a:solidFill>
              </a:rPr>
              <a:t>5- يستخدم معارفه  حول المحلول المائي لحل مشكلات </a:t>
            </a:r>
            <a:r>
              <a:rPr lang="ar-DZ" b="1" dirty="0" err="1" smtClean="0">
                <a:solidFill>
                  <a:schemeClr val="bg1"/>
                </a:solidFill>
              </a:rPr>
              <a:t>خاصة </a:t>
            </a:r>
            <a:r>
              <a:rPr lang="ar-DZ" b="1" dirty="0" smtClean="0">
                <a:solidFill>
                  <a:schemeClr val="bg1"/>
                </a:solidFill>
              </a:rPr>
              <a:t>(استهلاك او تحضير المحاليل المائية في المنزل وفي المخبر</a:t>
            </a:r>
            <a:r>
              <a:rPr lang="ar-DZ" b="1" dirty="0" err="1" smtClean="0">
                <a:solidFill>
                  <a:schemeClr val="bg1"/>
                </a:solidFill>
              </a:rPr>
              <a:t>)</a:t>
            </a:r>
            <a:r>
              <a:rPr lang="ar-DZ" b="1" dirty="0" smtClean="0">
                <a:solidFill>
                  <a:schemeClr val="bg1"/>
                </a:solidFill>
              </a:rPr>
              <a:t/>
            </a:r>
            <a:br>
              <a:rPr lang="ar-DZ" b="1" dirty="0" smtClean="0">
                <a:solidFill>
                  <a:schemeClr val="bg1"/>
                </a:solidFill>
              </a:rPr>
            </a:br>
            <a:r>
              <a:rPr lang="ar-DZ" b="1" dirty="0" smtClean="0">
                <a:solidFill>
                  <a:schemeClr val="bg1"/>
                </a:solidFill>
              </a:rPr>
              <a:t>6-التحذير من التلوث و كيفية حماية البيئة واخذ </a:t>
            </a:r>
            <a:r>
              <a:rPr lang="ar-DZ" b="1" dirty="0" err="1" smtClean="0">
                <a:solidFill>
                  <a:schemeClr val="bg1"/>
                </a:solidFill>
              </a:rPr>
              <a:t>الاختياطات</a:t>
            </a:r>
            <a:r>
              <a:rPr lang="ar-DZ" b="1" dirty="0" smtClean="0">
                <a:solidFill>
                  <a:schemeClr val="bg1"/>
                </a:solidFill>
              </a:rPr>
              <a:t> عند استعمال محاليل مائية خطيرة</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397000"/>
          <a:ext cx="8784976" cy="5581000"/>
        </p:xfrm>
        <a:graphic>
          <a:graphicData uri="http://schemas.openxmlformats.org/drawingml/2006/table">
            <a:tbl>
              <a:tblPr firstRow="1" bandRow="1">
                <a:tableStyleId>{5C22544A-7EE6-4342-B048-85BDC9FD1C3A}</a:tableStyleId>
              </a:tblPr>
              <a:tblGrid>
                <a:gridCol w="936104"/>
                <a:gridCol w="1944216"/>
                <a:gridCol w="4608512"/>
                <a:gridCol w="1296144"/>
              </a:tblGrid>
              <a:tr h="663848">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589211">
                <a:tc>
                  <a:txBody>
                    <a:bodyPr/>
                    <a:lstStyle/>
                    <a:p>
                      <a:pPr algn="r"/>
                      <a:r>
                        <a:rPr lang="ar-DZ" b="1" dirty="0" err="1" smtClean="0"/>
                        <a:t>5د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r>
                        <a:rPr lang="ar-DZ" b="1" dirty="0" smtClean="0"/>
                        <a:t>حول </a:t>
                      </a:r>
                      <a:r>
                        <a:rPr lang="ar-DZ" b="1" dirty="0" err="1" smtClean="0"/>
                        <a:t>حجوم</a:t>
                      </a:r>
                      <a:r>
                        <a:rPr lang="ar-DZ" b="1" dirty="0" smtClean="0"/>
                        <a:t> السوائل و </a:t>
                      </a:r>
                      <a:r>
                        <a:rPr lang="ar-DZ" b="1" dirty="0" err="1" smtClean="0"/>
                        <a:t>حجوم</a:t>
                      </a:r>
                      <a:r>
                        <a:rPr lang="ar-DZ" b="1" dirty="0" smtClean="0"/>
                        <a:t> اجسام صلبة غير منتظمة</a:t>
                      </a:r>
                      <a:r>
                        <a:rPr lang="ar-DZ" b="1" dirty="0" err="1" smtClean="0"/>
                        <a:t>)</a:t>
                      </a:r>
                      <a:r>
                        <a:rPr lang="ar-DZ" b="1" dirty="0" smtClean="0"/>
                        <a:t> </a:t>
                      </a:r>
                      <a:br>
                        <a:rPr lang="ar-DZ" b="1" dirty="0" smtClean="0"/>
                      </a:br>
                      <a:r>
                        <a:rPr lang="ar-DZ" dirty="0" smtClean="0"/>
                        <a:t/>
                      </a:r>
                      <a:br>
                        <a:rPr lang="ar-DZ" dirty="0" smtClean="0"/>
                      </a:br>
                      <a:endParaRPr lang="fr-FR" b="1" dirty="0"/>
                    </a:p>
                  </a:txBody>
                  <a:tcPr>
                    <a:solidFill>
                      <a:srgbClr val="00B0F0"/>
                    </a:solidFill>
                  </a:tcPr>
                </a:tc>
                <a:tc>
                  <a:txBody>
                    <a:bodyPr/>
                    <a:lstStyle/>
                    <a:p>
                      <a:pPr algn="r"/>
                      <a:r>
                        <a:rPr lang="ar-DZ" b="1" dirty="0" smtClean="0"/>
                        <a:t>الوضعية الجزئية 3</a:t>
                      </a:r>
                      <a:endParaRPr lang="fr-FR" b="1" dirty="0"/>
                    </a:p>
                  </a:txBody>
                  <a:tcPr>
                    <a:solidFill>
                      <a:srgbClr val="92D050"/>
                    </a:solidFill>
                  </a:tcPr>
                </a:tc>
              </a:tr>
              <a:tr h="992336">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r>
                        <a:rPr lang="ar-DZ" b="1" dirty="0" smtClean="0"/>
                        <a:t>وحدات </a:t>
                      </a:r>
                      <a:r>
                        <a:rPr lang="ar-DZ" b="1" dirty="0" err="1" smtClean="0"/>
                        <a:t>فياس</a:t>
                      </a:r>
                      <a:r>
                        <a:rPr lang="ar-DZ" b="1" dirty="0" smtClean="0"/>
                        <a:t> السوائل </a:t>
                      </a:r>
                      <a:br>
                        <a:rPr lang="ar-DZ" b="1" dirty="0" smtClean="0"/>
                      </a:br>
                      <a:r>
                        <a:rPr lang="ar-DZ" b="1" dirty="0" smtClean="0"/>
                        <a:t>تحويل الوحدات </a:t>
                      </a:r>
                      <a:r>
                        <a:rPr lang="ar-DZ" dirty="0" smtClean="0"/>
                        <a:t/>
                      </a:r>
                      <a:br>
                        <a:rPr lang="ar-DZ" dirty="0" smtClean="0"/>
                      </a:b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572282">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r>
                        <a:rPr lang="ar-DZ" b="1" dirty="0" smtClean="0"/>
                        <a:t>طريقة  قياس </a:t>
                      </a:r>
                      <a:r>
                        <a:rPr lang="ar-DZ" b="1" dirty="0" err="1" smtClean="0"/>
                        <a:t>حجوم</a:t>
                      </a:r>
                      <a:r>
                        <a:rPr lang="ar-DZ" b="1" dirty="0" smtClean="0"/>
                        <a:t> السوائل </a:t>
                      </a:r>
                      <a:br>
                        <a:rPr lang="ar-DZ" b="1" dirty="0" smtClean="0"/>
                      </a:br>
                      <a:r>
                        <a:rPr lang="ar-DZ" b="1" dirty="0" smtClean="0"/>
                        <a:t>تحديد العلاقات</a:t>
                      </a: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433363">
                <a:tc>
                  <a:txBody>
                    <a:bodyPr/>
                    <a:lstStyle/>
                    <a:p>
                      <a:pPr algn="r"/>
                      <a:r>
                        <a:rPr lang="ar-DZ" b="1" dirty="0" err="1" smtClean="0"/>
                        <a:t>15د</a:t>
                      </a:r>
                      <a:endParaRPr lang="fr-FR" b="1" dirty="0"/>
                    </a:p>
                  </a:txBody>
                  <a:tcPr>
                    <a:solidFill>
                      <a:srgbClr val="FFC000"/>
                    </a:solidFill>
                  </a:tcPr>
                </a:tc>
                <a:tc>
                  <a:txBody>
                    <a:bodyPr/>
                    <a:lstStyle/>
                    <a:p>
                      <a:endParaRPr lang="fr-FR" dirty="0"/>
                    </a:p>
                  </a:txBody>
                  <a:tcPr>
                    <a:solidFill>
                      <a:schemeClr val="accent6">
                        <a:lumMod val="75000"/>
                      </a:schemeClr>
                    </a:solidFill>
                  </a:tcPr>
                </a:tc>
                <a:tc>
                  <a:txBody>
                    <a:bodyPr/>
                    <a:lstStyle/>
                    <a:p>
                      <a:pPr algn="r"/>
                      <a:r>
                        <a:rPr lang="ar-DZ" b="1" dirty="0" smtClean="0"/>
                        <a:t>طريقة  قياس </a:t>
                      </a:r>
                      <a:r>
                        <a:rPr lang="ar-DZ" b="1" dirty="0" err="1" smtClean="0"/>
                        <a:t>حجوم</a:t>
                      </a:r>
                      <a:r>
                        <a:rPr lang="ar-DZ" b="1" dirty="0" smtClean="0"/>
                        <a:t> اجسام صلبة غير منتظمة </a:t>
                      </a:r>
                      <a:br>
                        <a:rPr lang="ar-DZ" b="1" dirty="0" smtClean="0"/>
                      </a:br>
                      <a:r>
                        <a:rPr lang="ar-DZ" b="1" dirty="0" smtClean="0"/>
                        <a:t>تحديد العلاقات </a:t>
                      </a: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rgbClr val="92D050"/>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4</a:t>
                      </a:r>
                    </a:p>
                    <a:p>
                      <a:pPr algn="r"/>
                      <a:r>
                        <a:rPr lang="ar-DZ" dirty="0" smtClean="0">
                          <a:solidFill>
                            <a:schemeClr val="bg1"/>
                          </a:solidFill>
                        </a:rPr>
                        <a:t>قياس </a:t>
                      </a:r>
                      <a:r>
                        <a:rPr lang="ar-DZ" dirty="0" err="1" smtClean="0">
                          <a:solidFill>
                            <a:schemeClr val="bg1"/>
                          </a:solidFill>
                        </a:rPr>
                        <a:t>الحجوم2</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FF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FF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جزئية 3</a:t>
                      </a:r>
                      <a:br>
                        <a:rPr lang="ar-DZ" b="1" dirty="0" smtClean="0"/>
                      </a:br>
                      <a:r>
                        <a:rPr lang="ar-DZ" b="1" dirty="0" err="1" smtClean="0"/>
                        <a:t>نشاط1</a:t>
                      </a:r>
                      <a:r>
                        <a:rPr lang="ar-DZ" b="1" dirty="0" smtClean="0"/>
                        <a:t/>
                      </a:r>
                      <a:br>
                        <a:rPr lang="ar-DZ" b="1" dirty="0" smtClean="0"/>
                      </a:br>
                      <a:endParaRPr lang="ar-DZ" b="1" dirty="0" smtClean="0"/>
                    </a:p>
                    <a:p>
                      <a:pPr algn="r"/>
                      <a:r>
                        <a:rPr lang="ar-DZ" b="1" dirty="0" err="1" smtClean="0"/>
                        <a:t>نشاط2</a:t>
                      </a:r>
                      <a:r>
                        <a:rPr lang="ar-DZ" b="1" dirty="0" smtClean="0"/>
                        <a:t/>
                      </a:r>
                      <a:br>
                        <a:rPr lang="ar-DZ" b="1" dirty="0" smtClean="0"/>
                      </a:br>
                      <a:r>
                        <a:rPr lang="ar-DZ" b="1" dirty="0" err="1" smtClean="0"/>
                        <a:t>نشاط3</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dlat.net_17_16_0818_832742fb46172.jpg"/>
          <p:cNvPicPr>
            <a:picLocks noChangeAspect="1"/>
          </p:cNvPicPr>
          <p:nvPr/>
        </p:nvPicPr>
        <p:blipFill>
          <a:blip r:embed="rId2" cstate="print"/>
          <a:stretch>
            <a:fillRect/>
          </a:stretch>
        </p:blipFill>
        <p:spPr>
          <a:xfrm>
            <a:off x="0" y="1"/>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5</a:t>
            </a:r>
            <a:endParaRPr lang="fr-FR" sz="2000" b="1" dirty="0">
              <a:solidFill>
                <a:schemeClr val="bg1"/>
              </a:solidFill>
            </a:endParaRPr>
          </a:p>
        </p:txBody>
      </p:sp>
      <p:sp>
        <p:nvSpPr>
          <p:cNvPr id="11" name="Rectangle à coins arrondis 10"/>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قياس الكتل </a:t>
            </a:r>
            <a:endParaRPr lang="fr-FR" sz="2000" b="1" dirty="0">
              <a:solidFill>
                <a:schemeClr val="bg1"/>
              </a:solidFill>
            </a:endParaRPr>
          </a:p>
        </p:txBody>
      </p:sp>
      <p:sp>
        <p:nvSpPr>
          <p:cNvPr id="12" name="Rectangle avec flèche vers le bas 11"/>
          <p:cNvSpPr/>
          <p:nvPr/>
        </p:nvSpPr>
        <p:spPr>
          <a:xfrm>
            <a:off x="2843808" y="3068960"/>
            <a:ext cx="2664296" cy="1152128"/>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المستهدفة </a:t>
            </a:r>
            <a:endParaRPr lang="fr-FR" sz="2000" b="1" dirty="0">
              <a:solidFill>
                <a:schemeClr val="bg1"/>
              </a:solidFill>
            </a:endParaRPr>
          </a:p>
        </p:txBody>
      </p:sp>
      <p:sp>
        <p:nvSpPr>
          <p:cNvPr id="13" name="Rectangle à coins arrondis 12"/>
          <p:cNvSpPr/>
          <p:nvPr/>
        </p:nvSpPr>
        <p:spPr>
          <a:xfrm>
            <a:off x="467544" y="4293096"/>
            <a:ext cx="8208912" cy="20162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يحل مشكلات متعلقة بالتحولات الفيزيائية للمادة  ومفسرا لها </a:t>
            </a:r>
          </a:p>
          <a:p>
            <a:pPr algn="r"/>
            <a:r>
              <a:rPr lang="ar-DZ" sz="2400" b="1" dirty="0" smtClean="0">
                <a:solidFill>
                  <a:schemeClr val="bg1"/>
                </a:solidFill>
              </a:rPr>
              <a:t>بالنموذج الحبيبي للمادة</a:t>
            </a:r>
            <a:br>
              <a:rPr lang="ar-DZ" sz="2400" b="1" dirty="0" smtClean="0">
                <a:solidFill>
                  <a:schemeClr val="bg1"/>
                </a:solidFill>
              </a:rPr>
            </a:b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260648"/>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611560" y="5013176"/>
            <a:ext cx="662473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400" dirty="0">
              <a:solidFill>
                <a:schemeClr val="bg1"/>
              </a:solidFill>
            </a:endParaRPr>
          </a:p>
        </p:txBody>
      </p:sp>
      <p:sp>
        <p:nvSpPr>
          <p:cNvPr id="10" name="Rectangle à coins arrondis 9"/>
          <p:cNvSpPr/>
          <p:nvPr/>
        </p:nvSpPr>
        <p:spPr>
          <a:xfrm>
            <a:off x="1043608" y="3068960"/>
            <a:ext cx="6336704"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t>                       </a:t>
            </a:r>
            <a:endParaRPr lang="fr-FR" sz="24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2924944"/>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chemeClr val="accent3">
                        <a:lumMod val="75000"/>
                      </a:schemeClr>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3</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chemeClr val="accent3">
                        <a:lumMod val="75000"/>
                      </a:schemeClr>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5</a:t>
                      </a:r>
                    </a:p>
                    <a:p>
                      <a:pPr algn="r"/>
                      <a:r>
                        <a:rPr lang="ar-DZ" dirty="0" smtClean="0">
                          <a:solidFill>
                            <a:schemeClr val="bg1"/>
                          </a:solidFill>
                        </a:rPr>
                        <a:t>قياس </a:t>
                      </a:r>
                      <a:r>
                        <a:rPr lang="ar-DZ" dirty="0" err="1" smtClean="0">
                          <a:solidFill>
                            <a:schemeClr val="bg1"/>
                          </a:solidFill>
                        </a:rPr>
                        <a:t>االكتل</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00B0F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00B0F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جزئية 4</a:t>
                      </a:r>
                      <a:br>
                        <a:rPr lang="ar-DZ" b="1" dirty="0" smtClean="0"/>
                      </a:br>
                      <a:r>
                        <a:rPr lang="ar-DZ" b="1" dirty="0" err="1" smtClean="0"/>
                        <a:t>نشاط1</a:t>
                      </a:r>
                      <a:r>
                        <a:rPr lang="ar-DZ" b="1" dirty="0" smtClean="0"/>
                        <a:t/>
                      </a:r>
                      <a:br>
                        <a:rPr lang="ar-DZ" b="1" dirty="0" smtClean="0"/>
                      </a:br>
                      <a:endParaRPr lang="ar-DZ" b="1" dirty="0" smtClean="0"/>
                    </a:p>
                    <a:p>
                      <a:pPr algn="r"/>
                      <a:r>
                        <a:rPr lang="ar-DZ" b="1" dirty="0" err="1" smtClean="0"/>
                        <a:t>نشاط2</a:t>
                      </a:r>
                      <a:r>
                        <a:rPr lang="ar-DZ" b="1" dirty="0" smtClean="0"/>
                        <a:t/>
                      </a:r>
                      <a:br>
                        <a:rPr lang="ar-DZ" b="1" dirty="0" smtClean="0"/>
                      </a:br>
                      <a:r>
                        <a:rPr lang="ar-DZ" b="1" dirty="0" err="1" smtClean="0"/>
                        <a:t>نشاط3</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dlat.com_13932632681.jpg"/>
          <p:cNvPicPr>
            <a:picLocks noChangeAspect="1"/>
          </p:cNvPicPr>
          <p:nvPr/>
        </p:nvPicPr>
        <p:blipFill>
          <a:blip r:embed="rId2" cstate="print"/>
          <a:stretch>
            <a:fillRect/>
          </a:stretch>
        </p:blipFill>
        <p:spPr>
          <a:xfrm>
            <a:off x="1"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6</a:t>
            </a:r>
            <a:endParaRPr lang="fr-FR" sz="2000" b="1" dirty="0">
              <a:solidFill>
                <a:schemeClr val="bg1"/>
              </a:solidFill>
            </a:endParaRPr>
          </a:p>
        </p:txBody>
      </p:sp>
      <p:sp>
        <p:nvSpPr>
          <p:cNvPr id="11" name="Rectangle à coins arrondis 10"/>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الكتلة الحجمية</a:t>
            </a:r>
          </a:p>
          <a:p>
            <a:pPr algn="ctr"/>
            <a:r>
              <a:rPr lang="ar-DZ" sz="2000" b="1" dirty="0" smtClean="0">
                <a:solidFill>
                  <a:schemeClr val="bg1"/>
                </a:solidFill>
              </a:rPr>
              <a:t> و الكثافة </a:t>
            </a:r>
            <a:endParaRPr lang="fr-FR" sz="2000" b="1" dirty="0">
              <a:solidFill>
                <a:schemeClr val="bg1"/>
              </a:solidFill>
            </a:endParaRPr>
          </a:p>
        </p:txBody>
      </p:sp>
      <p:sp>
        <p:nvSpPr>
          <p:cNvPr id="12" name="Rectangle avec flèche vers le bas 11"/>
          <p:cNvSpPr/>
          <p:nvPr/>
        </p:nvSpPr>
        <p:spPr>
          <a:xfrm>
            <a:off x="2843808" y="3068960"/>
            <a:ext cx="2664296" cy="1152128"/>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المستهدفة </a:t>
            </a:r>
            <a:endParaRPr lang="fr-FR" sz="2000" b="1" dirty="0">
              <a:solidFill>
                <a:schemeClr val="bg1"/>
              </a:solidFill>
            </a:endParaRPr>
          </a:p>
        </p:txBody>
      </p:sp>
      <p:sp>
        <p:nvSpPr>
          <p:cNvPr id="13" name="Rectangle à coins arrondis 12"/>
          <p:cNvSpPr/>
          <p:nvPr/>
        </p:nvSpPr>
        <p:spPr>
          <a:xfrm>
            <a:off x="467544" y="4293096"/>
            <a:ext cx="8208912" cy="20162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يحل مشكلات متعلقة بالتحولات الفيزيائية للمادة  ومفسرا لها </a:t>
            </a:r>
          </a:p>
          <a:p>
            <a:pPr algn="r"/>
            <a:r>
              <a:rPr lang="ar-DZ" sz="2400" b="1" dirty="0" smtClean="0">
                <a:solidFill>
                  <a:schemeClr val="bg1"/>
                </a:solidFill>
              </a:rPr>
              <a:t>بالنموذج الحبيبي للمادة</a:t>
            </a:r>
            <a:br>
              <a:rPr lang="ar-DZ" sz="2400" b="1" dirty="0" smtClean="0">
                <a:solidFill>
                  <a:schemeClr val="bg1"/>
                </a:solidFill>
              </a:rPr>
            </a:b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260648"/>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يعرف الوحدات الدولية لقياس الكتلة الحجمية باستعمال الترميز </a:t>
            </a:r>
            <a:r>
              <a:rPr lang="ar-DZ" b="1" dirty="0" err="1" smtClean="0">
                <a:solidFill>
                  <a:schemeClr val="bg1"/>
                </a:solidFill>
              </a:rPr>
              <a:t>العالمي </a:t>
            </a:r>
            <a:br>
              <a:rPr lang="ar-DZ" b="1" dirty="0" err="1" smtClean="0">
                <a:solidFill>
                  <a:schemeClr val="bg1"/>
                </a:solidFill>
              </a:rPr>
            </a:br>
            <a:r>
              <a:rPr lang="ar-DZ" b="1" dirty="0" smtClean="0">
                <a:solidFill>
                  <a:schemeClr val="bg1"/>
                </a:solidFill>
              </a:rPr>
              <a:t>-يعين تجريبيا  الكتل الحجمية </a:t>
            </a:r>
            <a:r>
              <a:rPr lang="ar-DZ" b="1" dirty="0" err="1" smtClean="0">
                <a:solidFill>
                  <a:schemeClr val="bg1"/>
                </a:solidFill>
              </a:rPr>
              <a:t>لاجسام</a:t>
            </a:r>
            <a:r>
              <a:rPr lang="ar-DZ" b="1" dirty="0" smtClean="0">
                <a:solidFill>
                  <a:schemeClr val="bg1"/>
                </a:solidFill>
              </a:rPr>
              <a:t>  معينة ومقارنتها مع القيم </a:t>
            </a:r>
            <a:r>
              <a:rPr lang="ar-DZ" b="1" dirty="0" err="1" smtClean="0">
                <a:solidFill>
                  <a:schemeClr val="bg1"/>
                </a:solidFill>
              </a:rPr>
              <a:t>المعروفة </a:t>
            </a:r>
            <a:br>
              <a:rPr lang="ar-DZ" b="1" dirty="0" err="1" smtClean="0">
                <a:solidFill>
                  <a:schemeClr val="bg1"/>
                </a:solidFill>
              </a:rPr>
            </a:br>
            <a:r>
              <a:rPr lang="ar-DZ" b="1" dirty="0" smtClean="0">
                <a:solidFill>
                  <a:schemeClr val="bg1"/>
                </a:solidFill>
              </a:rPr>
              <a:t>-يعين تجريبيا  كثافة الاجسام الصلبة والسائلة بالنسبة </a:t>
            </a:r>
            <a:r>
              <a:rPr lang="ar-DZ" b="1" dirty="0" err="1" smtClean="0">
                <a:solidFill>
                  <a:schemeClr val="bg1"/>
                </a:solidFill>
              </a:rPr>
              <a:t>للماء </a:t>
            </a:r>
            <a:br>
              <a:rPr lang="ar-DZ" b="1" dirty="0" err="1" smtClean="0">
                <a:solidFill>
                  <a:schemeClr val="bg1"/>
                </a:solidFill>
              </a:rPr>
            </a:br>
            <a:r>
              <a:rPr lang="ar-DZ" b="1" dirty="0" smtClean="0">
                <a:solidFill>
                  <a:schemeClr val="bg1"/>
                </a:solidFill>
              </a:rPr>
              <a:t>-يقارن بين المواد من حيث </a:t>
            </a:r>
            <a:r>
              <a:rPr lang="ar-DZ" b="1" dirty="0" err="1" smtClean="0">
                <a:solidFill>
                  <a:schemeClr val="bg1"/>
                </a:solidFill>
              </a:rPr>
              <a:t>كثافتها </a:t>
            </a:r>
            <a:br>
              <a:rPr lang="ar-DZ" b="1" dirty="0" err="1" smtClean="0">
                <a:solidFill>
                  <a:schemeClr val="bg1"/>
                </a:solidFill>
              </a:rPr>
            </a:br>
            <a:r>
              <a:rPr lang="ar-DZ" b="1" dirty="0" smtClean="0">
                <a:solidFill>
                  <a:schemeClr val="bg1"/>
                </a:solidFill>
              </a:rPr>
              <a:t>-يفسر خاصية طفو وغوص الاجسام</a:t>
            </a:r>
            <a:endParaRPr lang="fr-FR" dirty="0">
              <a:solidFill>
                <a:schemeClr val="bg1"/>
              </a:solidFill>
            </a:endParaRPr>
          </a:p>
        </p:txBody>
      </p:sp>
      <p:sp>
        <p:nvSpPr>
          <p:cNvPr id="9" name="Rectangle à coins arrondis 8"/>
          <p:cNvSpPr/>
          <p:nvPr/>
        </p:nvSpPr>
        <p:spPr>
          <a:xfrm>
            <a:off x="467544" y="5489848"/>
            <a:ext cx="662473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ميزان الكتروني--كتل </a:t>
            </a:r>
            <a:r>
              <a:rPr lang="ar-DZ" sz="2400" b="1" dirty="0" err="1" smtClean="0">
                <a:solidFill>
                  <a:schemeClr val="bg1"/>
                </a:solidFill>
              </a:rPr>
              <a:t>معايرة </a:t>
            </a:r>
            <a:br>
              <a:rPr lang="ar-DZ" sz="2400" b="1" dirty="0" err="1" smtClean="0">
                <a:solidFill>
                  <a:schemeClr val="bg1"/>
                </a:solidFill>
              </a:rPr>
            </a:br>
            <a:r>
              <a:rPr lang="ar-DZ" sz="2400" b="1" dirty="0" smtClean="0">
                <a:solidFill>
                  <a:schemeClr val="bg1"/>
                </a:solidFill>
              </a:rPr>
              <a:t>-اجسام صلبة و </a:t>
            </a:r>
            <a:r>
              <a:rPr lang="ar-DZ" sz="2400" b="1" dirty="0" err="1" smtClean="0">
                <a:solidFill>
                  <a:schemeClr val="bg1"/>
                </a:solidFill>
              </a:rPr>
              <a:t>سوائل </a:t>
            </a:r>
            <a:br>
              <a:rPr lang="ar-DZ" sz="2400" b="1" dirty="0" err="1" smtClean="0">
                <a:solidFill>
                  <a:schemeClr val="bg1"/>
                </a:solidFill>
              </a:rPr>
            </a:br>
            <a:r>
              <a:rPr lang="ar-DZ" sz="2400" b="1" dirty="0" smtClean="0">
                <a:solidFill>
                  <a:schemeClr val="bg1"/>
                </a:solidFill>
              </a:rPr>
              <a:t>-اناء مدرج</a:t>
            </a:r>
          </a:p>
          <a:p>
            <a:pPr algn="ctr"/>
            <a:r>
              <a:rPr lang="ar-DZ" sz="2400" b="1" dirty="0" smtClean="0">
                <a:solidFill>
                  <a:schemeClr val="bg1"/>
                </a:solidFill>
              </a:rPr>
              <a:t> </a:t>
            </a:r>
            <a:endParaRPr lang="fr-FR" sz="2400" dirty="0">
              <a:solidFill>
                <a:schemeClr val="bg1"/>
              </a:solidFill>
            </a:endParaRPr>
          </a:p>
        </p:txBody>
      </p:sp>
      <p:sp>
        <p:nvSpPr>
          <p:cNvPr id="10" name="Rectangle à coins arrondis 9"/>
          <p:cNvSpPr/>
          <p:nvPr/>
        </p:nvSpPr>
        <p:spPr>
          <a:xfrm>
            <a:off x="179512" y="2780928"/>
            <a:ext cx="7200800" cy="25202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t>                </a:t>
            </a:r>
            <a:r>
              <a:rPr lang="ar-DZ" sz="2400" b="1" dirty="0" smtClean="0">
                <a:solidFill>
                  <a:schemeClr val="bg1"/>
                </a:solidFill>
              </a:rPr>
              <a:t> حساب </a:t>
            </a:r>
            <a:r>
              <a:rPr lang="ar-DZ" sz="2400" b="1" dirty="0" err="1" smtClean="0">
                <a:solidFill>
                  <a:schemeClr val="bg1"/>
                </a:solidFill>
              </a:rPr>
              <a:t>حجوم</a:t>
            </a:r>
            <a:r>
              <a:rPr lang="ar-DZ" sz="2400" b="1" dirty="0" smtClean="0">
                <a:solidFill>
                  <a:schemeClr val="bg1"/>
                </a:solidFill>
              </a:rPr>
              <a:t> الاجسام الصلبة  </a:t>
            </a:r>
            <a:r>
              <a:rPr lang="ar-DZ" sz="2400" b="1" dirty="0" err="1" smtClean="0">
                <a:solidFill>
                  <a:schemeClr val="bg1"/>
                </a:solidFill>
              </a:rPr>
              <a:t>وحجوم</a:t>
            </a:r>
            <a:r>
              <a:rPr lang="ar-DZ" sz="2400" b="1" dirty="0" smtClean="0">
                <a:solidFill>
                  <a:schemeClr val="bg1"/>
                </a:solidFill>
              </a:rPr>
              <a:t> السوائل بدقة و بوحداتها </a:t>
            </a:r>
            <a:r>
              <a:rPr lang="ar-DZ" sz="2400" b="1" dirty="0" err="1" smtClean="0">
                <a:solidFill>
                  <a:schemeClr val="bg1"/>
                </a:solidFill>
              </a:rPr>
              <a:t>المناسبة </a:t>
            </a:r>
            <a:br>
              <a:rPr lang="ar-DZ" sz="2400" b="1" dirty="0" err="1" smtClean="0">
                <a:solidFill>
                  <a:schemeClr val="bg1"/>
                </a:solidFill>
              </a:rPr>
            </a:br>
            <a:r>
              <a:rPr lang="ar-DZ" sz="2400" b="1" dirty="0" smtClean="0">
                <a:solidFill>
                  <a:schemeClr val="bg1"/>
                </a:solidFill>
              </a:rPr>
              <a:t>-قياس الكتل بدقة و بوحداتها </a:t>
            </a:r>
            <a:r>
              <a:rPr lang="ar-DZ" sz="2400" b="1" dirty="0" err="1" smtClean="0">
                <a:solidFill>
                  <a:schemeClr val="bg1"/>
                </a:solidFill>
              </a:rPr>
              <a:t>المناسبة </a:t>
            </a:r>
            <a:br>
              <a:rPr lang="ar-DZ" sz="2400" b="1" dirty="0" err="1" smtClean="0">
                <a:solidFill>
                  <a:schemeClr val="bg1"/>
                </a:solidFill>
              </a:rPr>
            </a:br>
            <a:r>
              <a:rPr lang="ar-DZ" sz="2400" b="1" dirty="0" smtClean="0">
                <a:solidFill>
                  <a:schemeClr val="bg1"/>
                </a:solidFill>
              </a:rPr>
              <a:t>-تعيين الكتلة الحجمية </a:t>
            </a:r>
            <a:r>
              <a:rPr lang="fr-FR" sz="2400" b="1" dirty="0" smtClean="0">
                <a:solidFill>
                  <a:schemeClr val="bg1"/>
                </a:solidFill>
              </a:rPr>
              <a:t>g/cm</a:t>
            </a:r>
            <a:r>
              <a:rPr lang="fr-FR" sz="2400" b="1" baseline="30000" dirty="0" smtClean="0">
                <a:solidFill>
                  <a:schemeClr val="bg1"/>
                </a:solidFill>
              </a:rPr>
              <a:t>3</a:t>
            </a:r>
            <a:r>
              <a:rPr lang="fr-FR" sz="2400" b="1" dirty="0" smtClean="0">
                <a:solidFill>
                  <a:schemeClr val="bg1"/>
                </a:solidFill>
              </a:rPr>
              <a:t>  </a:t>
            </a:r>
            <a:r>
              <a:rPr lang="ar-DZ" sz="2400" b="1" dirty="0" smtClean="0">
                <a:solidFill>
                  <a:schemeClr val="bg1"/>
                </a:solidFill>
              </a:rPr>
              <a:t>بوحدة</a:t>
            </a:r>
            <a:r>
              <a:rPr lang="fr-FR" sz="2400" b="1" dirty="0" smtClean="0">
                <a:solidFill>
                  <a:schemeClr val="bg1"/>
                </a:solidFill>
              </a:rPr>
              <a:t>    </a:t>
            </a:r>
            <a:br>
              <a:rPr lang="fr-FR" sz="2400" b="1" dirty="0" smtClean="0">
                <a:solidFill>
                  <a:schemeClr val="bg1"/>
                </a:solidFill>
              </a:rPr>
            </a:br>
            <a:r>
              <a:rPr lang="fr-FR" sz="2400" b="1" dirty="0" smtClean="0">
                <a:solidFill>
                  <a:schemeClr val="bg1"/>
                </a:solidFill>
              </a:rPr>
              <a:t>  -</a:t>
            </a:r>
            <a:r>
              <a:rPr lang="ar-DZ" sz="2400" b="1" dirty="0" smtClean="0">
                <a:solidFill>
                  <a:schemeClr val="bg1"/>
                </a:solidFill>
              </a:rPr>
              <a:t>تعيين تجريبيا الكثافة بالنسبة للماء  </a:t>
            </a:r>
            <a:r>
              <a:rPr lang="ar-DZ" sz="2400" b="1" dirty="0" err="1" smtClean="0">
                <a:solidFill>
                  <a:schemeClr val="bg1"/>
                </a:solidFill>
              </a:rPr>
              <a:t>بدقة     </a:t>
            </a:r>
            <a:br>
              <a:rPr lang="ar-DZ" sz="2400" b="1" dirty="0" err="1" smtClean="0">
                <a:solidFill>
                  <a:schemeClr val="bg1"/>
                </a:solidFill>
              </a:rPr>
            </a:br>
            <a:r>
              <a:rPr lang="ar-DZ" sz="2400" b="1" dirty="0" smtClean="0">
                <a:solidFill>
                  <a:schemeClr val="bg1"/>
                </a:solidFill>
              </a:rPr>
              <a:t>-فهم  ان طفو و الغوص ليس له علاقة فقط الوزن </a:t>
            </a:r>
            <a:r>
              <a:rPr lang="ar-DZ" sz="2400" b="1" dirty="0" smtClean="0"/>
              <a:t>                   </a:t>
            </a:r>
            <a:endParaRPr lang="fr-FR" sz="24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6632"/>
            <a:ext cx="8229600" cy="1008112"/>
          </a:xfrm>
          <a:solidFill>
            <a:srgbClr val="00B050"/>
          </a:solidFill>
        </p:spPr>
        <p:txBody>
          <a:bodyPr/>
          <a:lstStyle/>
          <a:p>
            <a:r>
              <a:rPr lang="ar-DZ" dirty="0" smtClean="0"/>
              <a:t>سير الحصة </a:t>
            </a:r>
            <a:r>
              <a:rPr lang="ar-DZ" dirty="0" err="1" smtClean="0"/>
              <a:t>التعلمية</a:t>
            </a:r>
            <a:r>
              <a:rPr lang="ar-DZ" dirty="0" smtClean="0"/>
              <a:t> </a:t>
            </a:r>
            <a:endParaRPr lang="fr-FR" dirty="0"/>
          </a:p>
        </p:txBody>
      </p:sp>
      <p:sp>
        <p:nvSpPr>
          <p:cNvPr id="3" name="Sous-titre 2"/>
          <p:cNvSpPr>
            <a:spLocks noGrp="1"/>
          </p:cNvSpPr>
          <p:nvPr>
            <p:ph type="subTitle" idx="1"/>
          </p:nvPr>
        </p:nvSpPr>
        <p:spPr>
          <a:xfrm>
            <a:off x="0" y="1340768"/>
            <a:ext cx="9036496" cy="5256584"/>
          </a:xfrm>
        </p:spPr>
        <p:txBody>
          <a:bodyPr/>
          <a:lstStyle/>
          <a:p>
            <a:endParaRPr lang="fr-FR" dirty="0"/>
          </a:p>
        </p:txBody>
      </p:sp>
      <p:graphicFrame>
        <p:nvGraphicFramePr>
          <p:cNvPr id="4" name="Tableau 3"/>
          <p:cNvGraphicFramePr>
            <a:graphicFrameLocks noGrp="1"/>
          </p:cNvGraphicFramePr>
          <p:nvPr/>
        </p:nvGraphicFramePr>
        <p:xfrm>
          <a:off x="0" y="1412775"/>
          <a:ext cx="8964488" cy="5652292"/>
        </p:xfrm>
        <a:graphic>
          <a:graphicData uri="http://schemas.openxmlformats.org/drawingml/2006/table">
            <a:tbl>
              <a:tblPr firstRow="1" bandRow="1">
                <a:tableStyleId>{5C22544A-7EE6-4342-B048-85BDC9FD1C3A}</a:tableStyleId>
              </a:tblPr>
              <a:tblGrid>
                <a:gridCol w="683568"/>
                <a:gridCol w="1440160"/>
                <a:gridCol w="5904656"/>
                <a:gridCol w="936104"/>
              </a:tblGrid>
              <a:tr h="697171">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793013">
                <a:tc>
                  <a:txBody>
                    <a:bodyPr/>
                    <a:lstStyle/>
                    <a:p>
                      <a:pPr algn="r"/>
                      <a:r>
                        <a:rPr lang="ar-DZ" b="1" dirty="0" err="1" smtClean="0">
                          <a:solidFill>
                            <a:schemeClr val="bg1"/>
                          </a:solidFill>
                        </a:rPr>
                        <a:t>5د</a:t>
                      </a:r>
                      <a:endParaRPr lang="fr-FR" b="1" dirty="0">
                        <a:solidFill>
                          <a:schemeClr val="bg1"/>
                        </a:solidFill>
                      </a:endParaRPr>
                    </a:p>
                  </a:txBody>
                  <a:tcPr>
                    <a:solidFill>
                      <a:srgbClr val="FFC000"/>
                    </a:solidFill>
                  </a:tcPr>
                </a:tc>
                <a:tc>
                  <a:txBody>
                    <a:bodyPr/>
                    <a:lstStyle/>
                    <a:p>
                      <a:pPr algn="r"/>
                      <a:r>
                        <a:rPr lang="ar-DZ" b="1" dirty="0" smtClean="0"/>
                        <a:t>يساهمون في تحديد </a:t>
                      </a:r>
                      <a:br>
                        <a:rPr lang="ar-DZ" b="1" dirty="0" smtClean="0"/>
                      </a:br>
                      <a:r>
                        <a:rPr lang="ar-DZ" b="1" dirty="0" smtClean="0"/>
                        <a:t>الوحدات التي يعرفونها</a:t>
                      </a:r>
                      <a:endParaRPr lang="fr-FR" dirty="0">
                        <a:solidFill>
                          <a:schemeClr val="bg1"/>
                        </a:solidFill>
                      </a:endParaRPr>
                    </a:p>
                  </a:txBody>
                  <a:tcPr>
                    <a:solidFill>
                      <a:srgbClr val="00B0F0"/>
                    </a:solidFill>
                  </a:tcPr>
                </a:tc>
                <a:tc>
                  <a:txBody>
                    <a:bodyPr/>
                    <a:lstStyle/>
                    <a:p>
                      <a:pPr algn="r"/>
                      <a:r>
                        <a:rPr lang="ar-DZ" b="1" dirty="0" smtClean="0"/>
                        <a:t>كيف يمكنك قياس حجم قطعة حديدية  على شكل متوازي مستطيلات بطريقتين</a:t>
                      </a:r>
                      <a:endParaRPr lang="fr-FR" dirty="0">
                        <a:solidFill>
                          <a:schemeClr val="bg1"/>
                        </a:solidFill>
                      </a:endParaRPr>
                    </a:p>
                  </a:txBody>
                  <a:tcPr>
                    <a:solidFill>
                      <a:schemeClr val="accent6">
                        <a:lumMod val="75000"/>
                      </a:schemeClr>
                    </a:solidFill>
                  </a:tcPr>
                </a:tc>
                <a:tc>
                  <a:txBody>
                    <a:bodyPr/>
                    <a:lstStyle/>
                    <a:p>
                      <a:pPr algn="r"/>
                      <a:r>
                        <a:rPr lang="ar-DZ" b="1" dirty="0" smtClean="0"/>
                        <a:t>التمهيد</a:t>
                      </a:r>
                      <a:endParaRPr lang="fr-FR" dirty="0">
                        <a:solidFill>
                          <a:schemeClr val="bg1"/>
                        </a:solidFill>
                      </a:endParaRPr>
                    </a:p>
                  </a:txBody>
                  <a:tcPr>
                    <a:solidFill>
                      <a:srgbClr val="92D050"/>
                    </a:solidFill>
                  </a:tcPr>
                </a:tc>
              </a:tr>
              <a:tr h="3766401">
                <a:tc>
                  <a:txBody>
                    <a:bodyPr/>
                    <a:lstStyle/>
                    <a:p>
                      <a:pPr algn="r"/>
                      <a:r>
                        <a:rPr lang="ar-DZ" b="1" dirty="0" err="1" smtClean="0">
                          <a:solidFill>
                            <a:schemeClr val="bg1"/>
                          </a:solidFill>
                        </a:rPr>
                        <a:t>10د</a:t>
                      </a:r>
                      <a:endParaRPr lang="fr-FR" b="1" dirty="0">
                        <a:solidFill>
                          <a:schemeClr val="bg1"/>
                        </a:solidFill>
                      </a:endParaRPr>
                    </a:p>
                  </a:txBody>
                  <a:tcPr>
                    <a:solidFill>
                      <a:srgbClr val="FFC000"/>
                    </a:solidFill>
                  </a:tcPr>
                </a:tc>
                <a:tc>
                  <a:txBody>
                    <a:bodyPr/>
                    <a:lstStyle/>
                    <a:p>
                      <a:pPr algn="r"/>
                      <a:r>
                        <a:rPr lang="ar-DZ" b="1" dirty="0" err="1" smtClean="0"/>
                        <a:t>يقرؤن</a:t>
                      </a:r>
                      <a:r>
                        <a:rPr lang="ar-DZ" b="1" dirty="0" smtClean="0"/>
                        <a:t> الوضعية و يفكرون في الاجابة </a:t>
                      </a:r>
                      <a:br>
                        <a:rPr lang="ar-DZ" b="1" dirty="0" smtClean="0"/>
                      </a:br>
                      <a:r>
                        <a:rPr lang="ar-DZ" b="1" dirty="0" smtClean="0"/>
                        <a:t/>
                      </a:r>
                      <a:br>
                        <a:rPr lang="ar-DZ" b="1" dirty="0" smtClean="0"/>
                      </a:br>
                      <a:endParaRPr lang="fr-FR" dirty="0">
                        <a:solidFill>
                          <a:schemeClr val="bg1"/>
                        </a:solidFill>
                      </a:endParaRPr>
                    </a:p>
                  </a:txBody>
                  <a:tcPr>
                    <a:solidFill>
                      <a:srgbClr val="00B0F0"/>
                    </a:solidFill>
                  </a:tcPr>
                </a:tc>
                <a:tc>
                  <a:txBody>
                    <a:bodyPr/>
                    <a:lstStyle/>
                    <a:p>
                      <a:pPr algn="r"/>
                      <a:r>
                        <a:rPr lang="ar-DZ" b="1" dirty="0" smtClean="0">
                          <a:solidFill>
                            <a:schemeClr val="bg1"/>
                          </a:solidFill>
                        </a:rPr>
                        <a:t>عندما مزج وليد الزيت مع الماء لاحظ ان الزيت يطفو  و لما وضع مسمار حديدي لاحظ انه غاص و قال  لصاحبه ان الزيت يطفو </a:t>
                      </a:r>
                      <a:r>
                        <a:rPr lang="ar-DZ" b="1" dirty="0" err="1" smtClean="0">
                          <a:solidFill>
                            <a:schemeClr val="bg1"/>
                          </a:solidFill>
                        </a:rPr>
                        <a:t>لانه</a:t>
                      </a:r>
                      <a:r>
                        <a:rPr lang="ar-DZ" b="1" dirty="0" smtClean="0">
                          <a:solidFill>
                            <a:schemeClr val="bg1"/>
                          </a:solidFill>
                        </a:rPr>
                        <a:t> خفيف و المسمر  يغوص</a:t>
                      </a:r>
                      <a:r>
                        <a:rPr lang="ar-DZ" b="1" baseline="0" dirty="0" smtClean="0">
                          <a:solidFill>
                            <a:schemeClr val="bg1"/>
                          </a:solidFill>
                        </a:rPr>
                        <a:t> </a:t>
                      </a:r>
                      <a:r>
                        <a:rPr lang="ar-DZ" b="1" baseline="0" dirty="0" err="1" smtClean="0">
                          <a:solidFill>
                            <a:schemeClr val="bg1"/>
                          </a:solidFill>
                        </a:rPr>
                        <a:t>لانه</a:t>
                      </a:r>
                      <a:r>
                        <a:rPr lang="ar-DZ" b="1" baseline="0" dirty="0" smtClean="0">
                          <a:solidFill>
                            <a:schemeClr val="bg1"/>
                          </a:solidFill>
                        </a:rPr>
                        <a:t> ثقيل فرد عليه صاحبه انت مخطئ </a:t>
                      </a:r>
                      <a:r>
                        <a:rPr lang="ar-DZ" b="1" baseline="0" dirty="0" err="1" smtClean="0">
                          <a:solidFill>
                            <a:schemeClr val="bg1"/>
                          </a:solidFill>
                        </a:rPr>
                        <a:t>فحتار</a:t>
                      </a:r>
                      <a:r>
                        <a:rPr lang="ar-DZ" b="1" baseline="0" dirty="0" smtClean="0">
                          <a:solidFill>
                            <a:schemeClr val="bg1"/>
                          </a:solidFill>
                        </a:rPr>
                        <a:t> وليد ما تفسير ذلك </a:t>
                      </a:r>
                    </a:p>
                    <a:p>
                      <a:pPr algn="r"/>
                      <a:r>
                        <a:rPr lang="ar-DZ" b="1" baseline="0" dirty="0" err="1" smtClean="0">
                          <a:solidFill>
                            <a:schemeClr val="bg1"/>
                          </a:solidFill>
                        </a:rPr>
                        <a:t>برايك</a:t>
                      </a:r>
                      <a:r>
                        <a:rPr lang="ar-DZ" b="1" baseline="0" dirty="0" smtClean="0">
                          <a:solidFill>
                            <a:schemeClr val="bg1"/>
                          </a:solidFill>
                        </a:rPr>
                        <a:t> كيف تفسر ان الزيت يطفو و المسمار الحديدي </a:t>
                      </a:r>
                      <a:r>
                        <a:rPr lang="ar-DZ" b="1" baseline="0" dirty="0" err="1" smtClean="0">
                          <a:solidFill>
                            <a:schemeClr val="bg1"/>
                          </a:solidFill>
                        </a:rPr>
                        <a:t>يغوص  ؟</a:t>
                      </a:r>
                      <a:endParaRPr lang="fr-FR" b="1" dirty="0">
                        <a:solidFill>
                          <a:schemeClr val="bg1"/>
                        </a:solidFill>
                      </a:endParaRPr>
                    </a:p>
                  </a:txBody>
                  <a:tcPr>
                    <a:solidFill>
                      <a:schemeClr val="accent6">
                        <a:lumMod val="75000"/>
                      </a:schemeClr>
                    </a:solidFill>
                  </a:tcPr>
                </a:tc>
                <a:tc>
                  <a:txBody>
                    <a:bodyPr/>
                    <a:lstStyle/>
                    <a:p>
                      <a:pPr algn="r"/>
                      <a:r>
                        <a:rPr lang="ar-DZ" b="1" dirty="0" smtClean="0"/>
                        <a:t>الوضعية </a:t>
                      </a:r>
                      <a:r>
                        <a:rPr lang="ar-DZ" b="1" dirty="0" err="1" smtClean="0"/>
                        <a:t>الجزئية1</a:t>
                      </a:r>
                      <a:r>
                        <a:rPr lang="ar-DZ" b="1" dirty="0" smtClean="0"/>
                        <a:t/>
                      </a:r>
                      <a:br>
                        <a:rPr lang="ar-DZ" b="1" dirty="0" smtClean="0"/>
                      </a:br>
                      <a:r>
                        <a:rPr lang="ar-DZ" b="1" dirty="0" smtClean="0"/>
                        <a:t>(الوضعية </a:t>
                      </a:r>
                      <a:r>
                        <a:rPr lang="ar-DZ" b="1" dirty="0" err="1" smtClean="0"/>
                        <a:t>التعلمية</a:t>
                      </a:r>
                      <a:r>
                        <a:rPr lang="ar-DZ" b="1" dirty="0" smtClean="0"/>
                        <a:t> البسيطة</a:t>
                      </a:r>
                      <a:r>
                        <a:rPr lang="ar-DZ" b="1" dirty="0" err="1" smtClean="0"/>
                        <a:t>)</a:t>
                      </a:r>
                      <a:endParaRPr lang="fr-FR" dirty="0">
                        <a:solidFill>
                          <a:schemeClr val="bg1"/>
                        </a:solidFill>
                      </a:endParaRPr>
                    </a:p>
                  </a:txBody>
                  <a:tcPr>
                    <a:solidFill>
                      <a:srgbClr val="92D050"/>
                    </a:solidFill>
                  </a:tcPr>
                </a:tc>
              </a:tr>
            </a:tbl>
          </a:graphicData>
        </a:graphic>
      </p:graphicFrame>
      <p:pic>
        <p:nvPicPr>
          <p:cNvPr id="10" name="il_fi" descr="Afficher l'image d'origine"/>
          <p:cNvPicPr/>
          <p:nvPr/>
        </p:nvPicPr>
        <p:blipFill>
          <a:blip r:embed="rId2" cstate="print"/>
          <a:srcRect l="40584" t="38172" r="30195"/>
          <a:stretch>
            <a:fillRect/>
          </a:stretch>
        </p:blipFill>
        <p:spPr bwMode="auto">
          <a:xfrm>
            <a:off x="5580112" y="4869160"/>
            <a:ext cx="2304256" cy="1771650"/>
          </a:xfrm>
          <a:prstGeom prst="rect">
            <a:avLst/>
          </a:prstGeom>
          <a:noFill/>
          <a:ln w="9525">
            <a:noFill/>
            <a:miter lim="800000"/>
            <a:headEnd/>
            <a:tailEnd/>
          </a:ln>
        </p:spPr>
      </p:pic>
      <p:grpSp>
        <p:nvGrpSpPr>
          <p:cNvPr id="11" name="Group 3"/>
          <p:cNvGrpSpPr>
            <a:grpSpLocks/>
          </p:cNvGrpSpPr>
          <p:nvPr/>
        </p:nvGrpSpPr>
        <p:grpSpPr bwMode="auto">
          <a:xfrm>
            <a:off x="3059832" y="4869160"/>
            <a:ext cx="1152128" cy="1658938"/>
            <a:chOff x="4274" y="2204"/>
            <a:chExt cx="1232" cy="3198"/>
          </a:xfrm>
        </p:grpSpPr>
        <p:sp>
          <p:nvSpPr>
            <p:cNvPr id="12" name="AutoShape 4"/>
            <p:cNvSpPr>
              <a:spLocks noChangeArrowheads="1"/>
            </p:cNvSpPr>
            <p:nvPr/>
          </p:nvSpPr>
          <p:spPr bwMode="auto">
            <a:xfrm>
              <a:off x="4274" y="4125"/>
              <a:ext cx="1232" cy="1277"/>
            </a:xfrm>
            <a:prstGeom prst="can">
              <a:avLst>
                <a:gd name="adj" fmla="val 25913"/>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AutoShape 5"/>
            <p:cNvSpPr>
              <a:spLocks noChangeArrowheads="1"/>
            </p:cNvSpPr>
            <p:nvPr/>
          </p:nvSpPr>
          <p:spPr bwMode="auto">
            <a:xfrm>
              <a:off x="4274" y="3144"/>
              <a:ext cx="1232" cy="1278"/>
            </a:xfrm>
            <a:prstGeom prst="can">
              <a:avLst>
                <a:gd name="adj" fmla="val 25933"/>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AutoShape 6"/>
            <p:cNvSpPr>
              <a:spLocks noChangeArrowheads="1"/>
            </p:cNvSpPr>
            <p:nvPr/>
          </p:nvSpPr>
          <p:spPr bwMode="auto">
            <a:xfrm>
              <a:off x="4274" y="2204"/>
              <a:ext cx="1232" cy="1277"/>
            </a:xfrm>
            <a:prstGeom prst="can">
              <a:avLst>
                <a:gd name="adj" fmla="val 2591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79512" y="0"/>
          <a:ext cx="8964488" cy="6679504"/>
        </p:xfrm>
        <a:graphic>
          <a:graphicData uri="http://schemas.openxmlformats.org/drawingml/2006/table">
            <a:tbl>
              <a:tblPr firstRow="1" bandRow="1">
                <a:tableStyleId>{5C22544A-7EE6-4342-B048-85BDC9FD1C3A}</a:tableStyleId>
              </a:tblPr>
              <a:tblGrid>
                <a:gridCol w="504056"/>
                <a:gridCol w="1152128"/>
                <a:gridCol w="6426551"/>
                <a:gridCol w="881753"/>
              </a:tblGrid>
              <a:tr h="6679504">
                <a:tc>
                  <a:txBody>
                    <a:bodyPr/>
                    <a:lstStyle/>
                    <a:p>
                      <a:r>
                        <a:rPr lang="ar-DZ" dirty="0" err="1" smtClean="0">
                          <a:solidFill>
                            <a:schemeClr val="bg1"/>
                          </a:solidFill>
                        </a:rPr>
                        <a:t>20د</a:t>
                      </a:r>
                      <a:endParaRPr lang="fr-FR" dirty="0">
                        <a:solidFill>
                          <a:schemeClr val="bg1"/>
                        </a:solidFill>
                      </a:endParaRPr>
                    </a:p>
                  </a:txBody>
                  <a:tcPr>
                    <a:solidFill>
                      <a:srgbClr val="FFC000"/>
                    </a:solidFill>
                  </a:tcPr>
                </a:tc>
                <a:tc>
                  <a:txBody>
                    <a:bodyPr/>
                    <a:lstStyle/>
                    <a:p>
                      <a:pPr algn="r"/>
                      <a:r>
                        <a:rPr lang="ar-DZ" b="1" dirty="0" smtClean="0">
                          <a:solidFill>
                            <a:schemeClr val="bg1"/>
                          </a:solidFill>
                        </a:rPr>
                        <a:t>  -يقدمون فرضيات ثم يتناقشون حلولها </a:t>
                      </a:r>
                      <a:br>
                        <a:rPr lang="ar-DZ" b="1" dirty="0" smtClean="0">
                          <a:solidFill>
                            <a:schemeClr val="bg1"/>
                          </a:solidFill>
                        </a:rPr>
                      </a:br>
                      <a:r>
                        <a:rPr lang="ar-DZ" b="1" dirty="0" smtClean="0">
                          <a:solidFill>
                            <a:schemeClr val="bg1"/>
                          </a:solidFill>
                        </a:rPr>
                        <a:t>يقومون بقياس الابعاد و حساب حجم  </a:t>
                      </a:r>
                      <a:r>
                        <a:rPr lang="ar-DZ" b="1" dirty="0" err="1" smtClean="0">
                          <a:solidFill>
                            <a:schemeClr val="bg1"/>
                          </a:solidFill>
                        </a:rPr>
                        <a:t>الماء -الزيت </a:t>
                      </a:r>
                      <a:r>
                        <a:rPr lang="ar-DZ" b="1" dirty="0" smtClean="0">
                          <a:solidFill>
                            <a:schemeClr val="bg1"/>
                          </a:solidFill>
                        </a:rPr>
                        <a:t>-قياس كتلة كل </a:t>
                      </a:r>
                      <a:r>
                        <a:rPr lang="ar-DZ" b="1" dirty="0" err="1" smtClean="0">
                          <a:solidFill>
                            <a:schemeClr val="bg1"/>
                          </a:solidFill>
                        </a:rPr>
                        <a:t>جسم </a:t>
                      </a:r>
                      <a:br>
                        <a:rPr lang="ar-DZ" b="1" dirty="0" err="1" smtClean="0">
                          <a:solidFill>
                            <a:schemeClr val="bg1"/>
                          </a:solidFill>
                        </a:rPr>
                      </a:br>
                      <a:r>
                        <a:rPr lang="ar-DZ" b="1" dirty="0" smtClean="0">
                          <a:solidFill>
                            <a:schemeClr val="bg1"/>
                          </a:solidFill>
                        </a:rPr>
                        <a:t>-حساب حاصل قسمة الكتلة على الحجم لكل </a:t>
                      </a:r>
                      <a:r>
                        <a:rPr lang="ar-DZ" b="1" dirty="0" err="1" smtClean="0">
                          <a:solidFill>
                            <a:schemeClr val="bg1"/>
                          </a:solidFill>
                        </a:rPr>
                        <a:t>جسم </a:t>
                      </a:r>
                      <a:br>
                        <a:rPr lang="ar-DZ" b="1" dirty="0" err="1" smtClean="0">
                          <a:solidFill>
                            <a:schemeClr val="bg1"/>
                          </a:solidFill>
                        </a:rPr>
                      </a:br>
                      <a:r>
                        <a:rPr lang="ar-DZ" b="1" dirty="0" smtClean="0">
                          <a:solidFill>
                            <a:schemeClr val="bg1"/>
                          </a:solidFill>
                        </a:rPr>
                        <a:t>-تسجيل النتائج في </a:t>
                      </a:r>
                      <a:r>
                        <a:rPr lang="ar-DZ" b="1" dirty="0" err="1" smtClean="0">
                          <a:solidFill>
                            <a:schemeClr val="bg1"/>
                          </a:solidFill>
                        </a:rPr>
                        <a:t>الجدول </a:t>
                      </a:r>
                      <a:br>
                        <a:rPr lang="ar-DZ" b="1" dirty="0" err="1" smtClean="0">
                          <a:solidFill>
                            <a:schemeClr val="bg1"/>
                          </a:solidFill>
                        </a:rPr>
                      </a:br>
                      <a:r>
                        <a:rPr lang="ar-DZ" b="1" dirty="0" smtClean="0">
                          <a:solidFill>
                            <a:schemeClr val="bg1"/>
                          </a:solidFill>
                        </a:rPr>
                        <a:t>-استنتاج مفهوم الكتلة الحجمية </a:t>
                      </a:r>
                      <a:br>
                        <a:rPr lang="ar-DZ" b="1" dirty="0" smtClean="0">
                          <a:solidFill>
                            <a:schemeClr val="bg1"/>
                          </a:solidFill>
                        </a:rPr>
                      </a:br>
                      <a:endParaRPr lang="fr-FR" dirty="0">
                        <a:solidFill>
                          <a:schemeClr val="bg1"/>
                        </a:solidFill>
                      </a:endParaRPr>
                    </a:p>
                  </a:txBody>
                  <a:tcPr>
                    <a:solidFill>
                      <a:srgbClr val="00B0F0"/>
                    </a:solidFill>
                  </a:tcPr>
                </a:tc>
                <a:tc>
                  <a:txBody>
                    <a:bodyPr/>
                    <a:lstStyle/>
                    <a:p>
                      <a:pPr algn="r"/>
                      <a:r>
                        <a:rPr kumimoji="0" lang="ar-DZ" sz="2000" b="1" kern="1200" dirty="0" smtClean="0">
                          <a:solidFill>
                            <a:schemeClr val="bg1"/>
                          </a:solidFill>
                          <a:latin typeface="+mn-lt"/>
                          <a:ea typeface="+mn-ea"/>
                          <a:cs typeface="+mn-cs"/>
                        </a:rPr>
                        <a:t>تقديم </a:t>
                      </a:r>
                      <a:r>
                        <a:rPr kumimoji="0" lang="ar-DZ" sz="2000" b="1" kern="1200" dirty="0" err="1" smtClean="0">
                          <a:solidFill>
                            <a:schemeClr val="bg1"/>
                          </a:solidFill>
                          <a:latin typeface="+mn-lt"/>
                          <a:ea typeface="+mn-ea"/>
                          <a:cs typeface="+mn-cs"/>
                        </a:rPr>
                        <a:t>الفرضيات:</a:t>
                      </a:r>
                      <a:r>
                        <a:rPr kumimoji="0" lang="ar-DZ" sz="2000" b="1" kern="1200" dirty="0" smtClean="0">
                          <a:solidFill>
                            <a:schemeClr val="bg1"/>
                          </a:solidFill>
                          <a:latin typeface="+mn-lt"/>
                          <a:ea typeface="+mn-ea"/>
                          <a:cs typeface="+mn-cs"/>
                        </a:rPr>
                        <a:t/>
                      </a:r>
                      <a:br>
                        <a:rPr kumimoji="0" lang="ar-DZ" sz="2000" b="1" kern="1200" dirty="0" smtClean="0">
                          <a:solidFill>
                            <a:schemeClr val="bg1"/>
                          </a:solidFill>
                          <a:latin typeface="+mn-lt"/>
                          <a:ea typeface="+mn-ea"/>
                          <a:cs typeface="+mn-cs"/>
                        </a:rPr>
                      </a:br>
                      <a:r>
                        <a:rPr kumimoji="0" lang="ar-DZ" sz="2000" b="1" kern="1200" dirty="0" smtClean="0">
                          <a:solidFill>
                            <a:schemeClr val="bg1"/>
                          </a:solidFill>
                          <a:latin typeface="+mn-lt"/>
                          <a:ea typeface="+mn-ea"/>
                          <a:cs typeface="+mn-cs"/>
                        </a:rPr>
                        <a:t>النشاط التجريبي </a:t>
                      </a:r>
                      <a:r>
                        <a:rPr kumimoji="0" lang="ar-DZ" sz="2000" b="1" kern="1200" dirty="0" err="1" smtClean="0">
                          <a:solidFill>
                            <a:schemeClr val="bg1"/>
                          </a:solidFill>
                          <a:latin typeface="+mn-lt"/>
                          <a:ea typeface="+mn-ea"/>
                          <a:cs typeface="+mn-cs"/>
                        </a:rPr>
                        <a:t>الاول </a:t>
                      </a:r>
                      <a:br>
                        <a:rPr kumimoji="0" lang="ar-DZ" sz="2000" b="1" kern="1200" dirty="0" err="1" smtClean="0">
                          <a:solidFill>
                            <a:schemeClr val="bg1"/>
                          </a:solidFill>
                          <a:latin typeface="+mn-lt"/>
                          <a:ea typeface="+mn-ea"/>
                          <a:cs typeface="+mn-cs"/>
                        </a:rPr>
                      </a:br>
                      <a:r>
                        <a:rPr kumimoji="0" lang="ar-DZ" sz="2000" b="1" kern="1200" dirty="0" smtClean="0">
                          <a:solidFill>
                            <a:schemeClr val="bg1"/>
                          </a:solidFill>
                          <a:latin typeface="+mn-lt"/>
                          <a:ea typeface="+mn-ea"/>
                          <a:cs typeface="+mn-cs"/>
                        </a:rPr>
                        <a:t>-مفهوم الكتلة الحجمية </a:t>
                      </a:r>
                      <a:br>
                        <a:rPr kumimoji="0" lang="ar-DZ" sz="2000" b="1" kern="1200" dirty="0" smtClean="0">
                          <a:solidFill>
                            <a:schemeClr val="bg1"/>
                          </a:solidFill>
                          <a:latin typeface="+mn-lt"/>
                          <a:ea typeface="+mn-ea"/>
                          <a:cs typeface="+mn-cs"/>
                        </a:rPr>
                      </a:br>
                      <a:r>
                        <a:rPr kumimoji="0" lang="ar-DZ" sz="2000" b="1" kern="1200" dirty="0" smtClean="0">
                          <a:solidFill>
                            <a:schemeClr val="bg1"/>
                          </a:solidFill>
                          <a:latin typeface="+mn-lt"/>
                          <a:ea typeface="+mn-ea"/>
                          <a:cs typeface="+mn-cs"/>
                        </a:rPr>
                        <a:t>قياس </a:t>
                      </a:r>
                      <a:r>
                        <a:rPr kumimoji="0" lang="ar-DZ" sz="2000" b="1" kern="1200" dirty="0" err="1" smtClean="0">
                          <a:solidFill>
                            <a:schemeClr val="bg1"/>
                          </a:solidFill>
                          <a:latin typeface="+mn-lt"/>
                          <a:ea typeface="+mn-ea"/>
                          <a:cs typeface="+mn-cs"/>
                        </a:rPr>
                        <a:t>حجوم</a:t>
                      </a:r>
                      <a:r>
                        <a:rPr kumimoji="0" lang="ar-DZ" sz="2000" b="1" kern="1200" dirty="0" smtClean="0">
                          <a:solidFill>
                            <a:schemeClr val="bg1"/>
                          </a:solidFill>
                          <a:latin typeface="+mn-lt"/>
                          <a:ea typeface="+mn-ea"/>
                          <a:cs typeface="+mn-cs"/>
                        </a:rPr>
                        <a:t> سائلين مختلفين في الحجم </a:t>
                      </a:r>
                      <a:r>
                        <a:rPr kumimoji="0" lang="ar-DZ" sz="2000" b="1" kern="1200" dirty="0" err="1" smtClean="0">
                          <a:solidFill>
                            <a:schemeClr val="bg1"/>
                          </a:solidFill>
                          <a:latin typeface="+mn-lt"/>
                          <a:ea typeface="+mn-ea"/>
                          <a:cs typeface="+mn-cs"/>
                        </a:rPr>
                        <a:t>بالاناء</a:t>
                      </a:r>
                      <a:r>
                        <a:rPr kumimoji="0" lang="ar-DZ" sz="2000" b="1" kern="1200" dirty="0" smtClean="0">
                          <a:solidFill>
                            <a:schemeClr val="bg1"/>
                          </a:solidFill>
                          <a:latin typeface="+mn-lt"/>
                          <a:ea typeface="+mn-ea"/>
                          <a:cs typeface="+mn-cs"/>
                        </a:rPr>
                        <a:t> المدرج </a:t>
                      </a:r>
                      <a:endParaRPr kumimoji="0" lang="fr-FR" sz="2000" b="1" kern="1200" dirty="0" smtClean="0">
                        <a:solidFill>
                          <a:schemeClr val="bg1"/>
                        </a:solidFill>
                        <a:latin typeface="+mn-lt"/>
                        <a:ea typeface="+mn-ea"/>
                        <a:cs typeface="+mn-cs"/>
                      </a:endParaRPr>
                    </a:p>
                    <a:p>
                      <a:pPr algn="r"/>
                      <a:r>
                        <a:rPr kumimoji="0" lang="ar-DZ" sz="2000" b="1" kern="1200" dirty="0" smtClean="0">
                          <a:solidFill>
                            <a:schemeClr val="bg1"/>
                          </a:solidFill>
                          <a:latin typeface="+mn-lt"/>
                          <a:ea typeface="+mn-ea"/>
                          <a:cs typeface="+mn-cs"/>
                        </a:rPr>
                        <a:t>قياس كتلتهما بالميزان </a:t>
                      </a:r>
                      <a:endParaRPr kumimoji="0" lang="fr-FR" sz="2000" b="1" kern="1200" dirty="0" smtClean="0">
                        <a:solidFill>
                          <a:schemeClr val="bg1"/>
                        </a:solidFill>
                        <a:latin typeface="+mn-lt"/>
                        <a:ea typeface="+mn-ea"/>
                        <a:cs typeface="+mn-cs"/>
                      </a:endParaRPr>
                    </a:p>
                    <a:p>
                      <a:pPr algn="r"/>
                      <a:r>
                        <a:rPr kumimoji="0" lang="ar-DZ" sz="2000" b="1" kern="1200" dirty="0" smtClean="0">
                          <a:solidFill>
                            <a:schemeClr val="bg1"/>
                          </a:solidFill>
                          <a:latin typeface="+mn-lt"/>
                          <a:ea typeface="+mn-ea"/>
                          <a:cs typeface="+mn-cs"/>
                        </a:rPr>
                        <a:t>حساب حاصل قسمة الكتلة على الحجم </a:t>
                      </a:r>
                      <a:endParaRPr lang="ar-DZ" sz="2000" b="1" dirty="0" smtClean="0">
                        <a:solidFill>
                          <a:schemeClr val="bg1"/>
                        </a:solidFill>
                      </a:endParaRPr>
                    </a:p>
                    <a:p>
                      <a:pPr algn="r"/>
                      <a:endParaRPr lang="ar-DZ" sz="2000" b="1" dirty="0" smtClean="0">
                        <a:solidFill>
                          <a:schemeClr val="bg1"/>
                        </a:solidFill>
                      </a:endParaRPr>
                    </a:p>
                    <a:p>
                      <a:pPr algn="r"/>
                      <a:endParaRPr lang="ar-DZ" sz="2000" b="1" dirty="0" smtClean="0">
                        <a:solidFill>
                          <a:schemeClr val="bg1"/>
                        </a:solidFill>
                      </a:endParaRPr>
                    </a:p>
                    <a:p>
                      <a:pPr algn="r"/>
                      <a:endParaRPr lang="fr-FR" b="1" dirty="0" smtClean="0">
                        <a:solidFill>
                          <a:schemeClr val="bg1"/>
                        </a:solidFill>
                      </a:endParaRPr>
                    </a:p>
                    <a:p>
                      <a:pPr algn="r"/>
                      <a:endParaRPr lang="fr-FR" b="1" dirty="0" smtClean="0">
                        <a:solidFill>
                          <a:schemeClr val="bg1"/>
                        </a:solidFill>
                      </a:endParaRPr>
                    </a:p>
                    <a:p>
                      <a:pPr algn="r" rtl="1"/>
                      <a:r>
                        <a:rPr kumimoji="0" lang="ar-DZ" sz="2000" b="1" kern="1200" dirty="0" smtClean="0">
                          <a:solidFill>
                            <a:schemeClr val="bg1"/>
                          </a:solidFill>
                          <a:latin typeface="+mn-lt"/>
                          <a:ea typeface="+mn-ea"/>
                          <a:cs typeface="+mn-cs"/>
                        </a:rPr>
                        <a:t>*ارساء </a:t>
                      </a:r>
                      <a:r>
                        <a:rPr kumimoji="0" lang="ar-DZ" sz="2000" b="1" kern="1200" dirty="0" err="1" smtClean="0">
                          <a:solidFill>
                            <a:schemeClr val="bg1"/>
                          </a:solidFill>
                          <a:latin typeface="+mn-lt"/>
                          <a:ea typeface="+mn-ea"/>
                          <a:cs typeface="+mn-cs"/>
                        </a:rPr>
                        <a:t>الموارد </a:t>
                      </a:r>
                      <a:br>
                        <a:rPr kumimoji="0" lang="ar-DZ" sz="2000" b="1" kern="1200" dirty="0" err="1" smtClean="0">
                          <a:solidFill>
                            <a:schemeClr val="bg1"/>
                          </a:solidFill>
                          <a:latin typeface="+mn-lt"/>
                          <a:ea typeface="+mn-ea"/>
                          <a:cs typeface="+mn-cs"/>
                        </a:rPr>
                      </a:br>
                      <a:r>
                        <a:rPr kumimoji="0" lang="ar-DZ" sz="2000" b="1" kern="1200" dirty="0" smtClean="0">
                          <a:solidFill>
                            <a:schemeClr val="bg1"/>
                          </a:solidFill>
                          <a:latin typeface="+mn-lt"/>
                          <a:ea typeface="+mn-ea"/>
                          <a:cs typeface="+mn-cs"/>
                        </a:rPr>
                        <a:t>-الكتلة الحجمية وهي مقدار فيزيائي يميز كل مادة وتمثل </a:t>
                      </a:r>
                      <a:endParaRPr kumimoji="0" lang="fr-FR" sz="2000" b="1" kern="1200" dirty="0" smtClean="0">
                        <a:solidFill>
                          <a:schemeClr val="bg1"/>
                        </a:solidFill>
                        <a:latin typeface="+mn-lt"/>
                        <a:ea typeface="+mn-ea"/>
                        <a:cs typeface="+mn-cs"/>
                      </a:endParaRPr>
                    </a:p>
                    <a:p>
                      <a:pPr algn="r"/>
                      <a:r>
                        <a:rPr kumimoji="0" lang="ar-DZ" sz="2000" b="1" kern="1200" dirty="0" smtClean="0">
                          <a:solidFill>
                            <a:schemeClr val="bg1"/>
                          </a:solidFill>
                          <a:latin typeface="+mn-lt"/>
                          <a:ea typeface="+mn-ea"/>
                          <a:cs typeface="+mn-cs"/>
                        </a:rPr>
                        <a:t>حاصل قسمة قيمة الكتلة على قيمة الحجم</a:t>
                      </a:r>
                      <a:endParaRPr kumimoji="0" lang="fr-FR" sz="2000" b="1" kern="1200" dirty="0" smtClean="0">
                        <a:solidFill>
                          <a:schemeClr val="bg1"/>
                        </a:solidFill>
                        <a:latin typeface="+mn-lt"/>
                        <a:ea typeface="+mn-ea"/>
                        <a:cs typeface="+mn-cs"/>
                      </a:endParaRPr>
                    </a:p>
                    <a:p>
                      <a:pPr algn="r"/>
                      <a:r>
                        <a:rPr kumimoji="0" lang="el-GR" sz="2000" b="1" kern="1200" dirty="0" smtClean="0">
                          <a:solidFill>
                            <a:schemeClr val="bg1"/>
                          </a:solidFill>
                          <a:latin typeface="+mn-lt"/>
                          <a:ea typeface="+mn-ea"/>
                          <a:cs typeface="+mn-cs"/>
                        </a:rPr>
                        <a:t>ρ  </a:t>
                      </a:r>
                      <a:r>
                        <a:rPr kumimoji="0" lang="ar-DZ" sz="2000" b="1" kern="1200" dirty="0" err="1" smtClean="0">
                          <a:solidFill>
                            <a:schemeClr val="bg1"/>
                          </a:solidFill>
                          <a:latin typeface="+mn-lt"/>
                          <a:ea typeface="+mn-ea"/>
                          <a:cs typeface="+mn-cs"/>
                        </a:rPr>
                        <a:t>وزمزها</a:t>
                      </a:r>
                      <a:r>
                        <a:rPr kumimoji="0" lang="ar-DZ" sz="2000" b="1" kern="1200" dirty="0" smtClean="0">
                          <a:solidFill>
                            <a:schemeClr val="bg1"/>
                          </a:solidFill>
                          <a:latin typeface="+mn-lt"/>
                          <a:ea typeface="+mn-ea"/>
                          <a:cs typeface="+mn-cs"/>
                        </a:rPr>
                        <a:t> الحرف </a:t>
                      </a:r>
                      <a:r>
                        <a:rPr kumimoji="0" lang="el-GR" sz="2000" b="1" kern="1200" dirty="0" smtClean="0">
                          <a:solidFill>
                            <a:schemeClr val="bg1"/>
                          </a:solidFill>
                          <a:latin typeface="+mn-lt"/>
                          <a:ea typeface="+mn-ea"/>
                          <a:cs typeface="+mn-cs"/>
                        </a:rPr>
                        <a:t> </a:t>
                      </a:r>
                      <a:endParaRPr kumimoji="0" lang="fr-FR" sz="2000" b="1" kern="1200" dirty="0" smtClean="0">
                        <a:solidFill>
                          <a:schemeClr val="bg1"/>
                        </a:solidFill>
                        <a:latin typeface="+mn-lt"/>
                        <a:ea typeface="+mn-ea"/>
                        <a:cs typeface="+mn-cs"/>
                      </a:endParaRPr>
                    </a:p>
                    <a:p>
                      <a:pPr algn="r"/>
                      <a:r>
                        <a:rPr kumimoji="0" lang="fr-FR" sz="2000" b="1" kern="1200" dirty="0" smtClean="0">
                          <a:solidFill>
                            <a:schemeClr val="bg1"/>
                          </a:solidFill>
                          <a:latin typeface="+mn-lt"/>
                          <a:ea typeface="+mn-ea"/>
                          <a:cs typeface="+mn-cs"/>
                        </a:rPr>
                        <a:t> </a:t>
                      </a:r>
                      <a:r>
                        <a:rPr kumimoji="0" lang="ar-DZ" sz="2000" b="1" kern="1200" dirty="0" smtClean="0">
                          <a:solidFill>
                            <a:schemeClr val="bg1"/>
                          </a:solidFill>
                          <a:latin typeface="+mn-lt"/>
                          <a:ea typeface="+mn-ea"/>
                          <a:cs typeface="+mn-cs"/>
                        </a:rPr>
                        <a:t>او </a:t>
                      </a:r>
                      <a:r>
                        <a:rPr kumimoji="0" lang="fr-FR" sz="2000" b="1" kern="1200" dirty="0" smtClean="0">
                          <a:solidFill>
                            <a:schemeClr val="bg1"/>
                          </a:solidFill>
                          <a:latin typeface="+mn-lt"/>
                          <a:ea typeface="+mn-ea"/>
                          <a:cs typeface="+mn-cs"/>
                        </a:rPr>
                        <a:t>g/cm</a:t>
                      </a:r>
                      <a:r>
                        <a:rPr kumimoji="0" lang="fr-FR" sz="2000" b="1" kern="1200" baseline="30000" dirty="0" smtClean="0">
                          <a:solidFill>
                            <a:schemeClr val="bg1"/>
                          </a:solidFill>
                          <a:latin typeface="+mn-lt"/>
                          <a:ea typeface="+mn-ea"/>
                          <a:cs typeface="+mn-cs"/>
                        </a:rPr>
                        <a:t>3</a:t>
                      </a:r>
                      <a:r>
                        <a:rPr kumimoji="0" lang="ar-DZ" sz="2000" b="1" kern="1200" dirty="0" smtClean="0">
                          <a:solidFill>
                            <a:schemeClr val="bg1"/>
                          </a:solidFill>
                          <a:latin typeface="+mn-lt"/>
                          <a:ea typeface="+mn-ea"/>
                          <a:cs typeface="+mn-cs"/>
                        </a:rPr>
                        <a:t>وحدتها  الغرام على السنتمتر المكعب</a:t>
                      </a:r>
                      <a:endParaRPr kumimoji="0" lang="fr-FR" sz="2000" b="1" kern="1200" dirty="0" smtClean="0">
                        <a:solidFill>
                          <a:schemeClr val="bg1"/>
                        </a:solidFill>
                        <a:latin typeface="+mn-lt"/>
                        <a:ea typeface="+mn-ea"/>
                        <a:cs typeface="+mn-cs"/>
                      </a:endParaRPr>
                    </a:p>
                    <a:p>
                      <a:pPr algn="r"/>
                      <a:r>
                        <a:rPr kumimoji="0" lang="fr-FR" sz="2000" b="1" kern="1200" dirty="0" smtClean="0">
                          <a:solidFill>
                            <a:schemeClr val="bg1"/>
                          </a:solidFill>
                          <a:latin typeface="+mn-lt"/>
                          <a:ea typeface="+mn-ea"/>
                          <a:cs typeface="+mn-cs"/>
                        </a:rPr>
                        <a:t>kg/m</a:t>
                      </a:r>
                      <a:r>
                        <a:rPr kumimoji="0" lang="fr-FR" sz="2000" b="1" kern="1200" baseline="30000" dirty="0" smtClean="0">
                          <a:solidFill>
                            <a:schemeClr val="bg1"/>
                          </a:solidFill>
                          <a:latin typeface="+mn-lt"/>
                          <a:ea typeface="+mn-ea"/>
                          <a:cs typeface="+mn-cs"/>
                        </a:rPr>
                        <a:t>3</a:t>
                      </a:r>
                      <a:r>
                        <a:rPr kumimoji="0" lang="fr-FR" sz="2000" b="1" kern="1200" dirty="0" smtClean="0">
                          <a:solidFill>
                            <a:schemeClr val="bg1"/>
                          </a:solidFill>
                          <a:latin typeface="+mn-lt"/>
                          <a:ea typeface="+mn-ea"/>
                          <a:cs typeface="+mn-cs"/>
                        </a:rPr>
                        <a:t> </a:t>
                      </a:r>
                      <a:r>
                        <a:rPr kumimoji="0" lang="ar-DZ" sz="2000" b="1" kern="1200" dirty="0" smtClean="0">
                          <a:solidFill>
                            <a:schemeClr val="bg1"/>
                          </a:solidFill>
                          <a:latin typeface="+mn-lt"/>
                          <a:ea typeface="+mn-ea"/>
                          <a:cs typeface="+mn-cs"/>
                        </a:rPr>
                        <a:t>او الكيلوغرام على المتر المكعب</a:t>
                      </a:r>
                      <a:r>
                        <a:rPr kumimoji="0" lang="ar-DZ" sz="1800" b="1" kern="1200" dirty="0" smtClean="0">
                          <a:solidFill>
                            <a:schemeClr val="lt1"/>
                          </a:solidFill>
                          <a:latin typeface="+mn-lt"/>
                          <a:ea typeface="+mn-ea"/>
                          <a:cs typeface="+mn-cs"/>
                        </a:rPr>
                        <a:t> </a:t>
                      </a:r>
                      <a:endParaRPr lang="fr-FR" b="1" dirty="0" smtClean="0">
                        <a:solidFill>
                          <a:schemeClr val="bg1"/>
                        </a:solidFill>
                      </a:endParaRPr>
                    </a:p>
                    <a:p>
                      <a:pPr algn="r"/>
                      <a:endParaRPr lang="fr-FR" b="1" dirty="0" smtClean="0">
                        <a:solidFill>
                          <a:schemeClr val="bg1"/>
                        </a:solidFill>
                      </a:endParaRPr>
                    </a:p>
                    <a:p>
                      <a:pPr algn="r"/>
                      <a:endParaRPr lang="fr-FR" b="1" dirty="0" smtClean="0">
                        <a:solidFill>
                          <a:schemeClr val="bg1"/>
                        </a:solidFill>
                      </a:endParaRPr>
                    </a:p>
                    <a:p>
                      <a:pPr algn="r"/>
                      <a:endParaRPr lang="fr-FR" b="1" dirty="0" smtClean="0">
                        <a:solidFill>
                          <a:schemeClr val="bg1"/>
                        </a:solidFill>
                      </a:endParaRPr>
                    </a:p>
                    <a:p>
                      <a:pPr algn="r"/>
                      <a:r>
                        <a:rPr lang="fr-FR" b="1" dirty="0" smtClean="0">
                          <a:solidFill>
                            <a:schemeClr val="bg1"/>
                          </a:solidFill>
                        </a:rPr>
                        <a:t/>
                      </a:r>
                      <a:br>
                        <a:rPr lang="fr-FR" b="1" dirty="0" smtClean="0">
                          <a:solidFill>
                            <a:schemeClr val="bg1"/>
                          </a:solidFill>
                        </a:rPr>
                      </a:br>
                      <a:r>
                        <a:rPr lang="fr-FR" dirty="0" smtClean="0">
                          <a:solidFill>
                            <a:schemeClr val="bg1"/>
                          </a:solidFill>
                        </a:rPr>
                        <a:t>   </a:t>
                      </a:r>
                      <a:r>
                        <a:rPr lang="fr-FR" dirty="0" smtClean="0"/>
                        <a:t>                                        </a:t>
                      </a:r>
                      <a:r>
                        <a:rPr lang="ar-DZ" b="1" dirty="0" smtClean="0">
                          <a:solidFill>
                            <a:schemeClr val="bg1"/>
                          </a:solidFill>
                        </a:rPr>
                        <a:t> </a:t>
                      </a:r>
                      <a:r>
                        <a:rPr lang="ar-DZ" b="1" dirty="0" smtClean="0"/>
                        <a:t> </a:t>
                      </a:r>
                      <a:endParaRPr lang="fr-FR" dirty="0">
                        <a:solidFill>
                          <a:schemeClr val="bg1"/>
                        </a:solidFill>
                      </a:endParaRPr>
                    </a:p>
                  </a:txBody>
                  <a:tcPr>
                    <a:solidFill>
                      <a:schemeClr val="accent6">
                        <a:lumMod val="75000"/>
                      </a:schemeClr>
                    </a:solidFill>
                  </a:tcPr>
                </a:tc>
                <a:tc>
                  <a:txBody>
                    <a:bodyPr/>
                    <a:lstStyle/>
                    <a:p>
                      <a:pPr algn="r"/>
                      <a:r>
                        <a:rPr lang="ar-DZ" b="1" dirty="0" smtClean="0">
                          <a:solidFill>
                            <a:schemeClr val="bg1"/>
                          </a:solidFill>
                        </a:rPr>
                        <a:t/>
                      </a:r>
                      <a:br>
                        <a:rPr lang="ar-DZ" b="1" dirty="0" smtClean="0">
                          <a:solidFill>
                            <a:schemeClr val="bg1"/>
                          </a:solidFill>
                        </a:rPr>
                      </a:br>
                      <a:r>
                        <a:rPr lang="ar-DZ" b="1" dirty="0" smtClean="0">
                          <a:solidFill>
                            <a:schemeClr val="bg1"/>
                          </a:solidFill>
                        </a:rPr>
                        <a:t/>
                      </a:r>
                      <a:br>
                        <a:rPr lang="ar-DZ" b="1" dirty="0" smtClean="0">
                          <a:solidFill>
                            <a:schemeClr val="bg1"/>
                          </a:solidFill>
                        </a:rPr>
                      </a:br>
                      <a:r>
                        <a:rPr lang="ar-DZ" b="1" dirty="0" smtClean="0">
                          <a:solidFill>
                            <a:schemeClr val="bg1"/>
                          </a:solidFill>
                        </a:rPr>
                        <a:t>النشاطات</a:t>
                      </a:r>
                      <a:br>
                        <a:rPr lang="ar-DZ" b="1" dirty="0" smtClean="0">
                          <a:solidFill>
                            <a:schemeClr val="bg1"/>
                          </a:solidFill>
                        </a:rPr>
                      </a:br>
                      <a:r>
                        <a:rPr lang="ar-DZ" b="1" dirty="0" smtClean="0">
                          <a:solidFill>
                            <a:schemeClr val="bg1"/>
                          </a:solidFill>
                        </a:rPr>
                        <a:t> </a:t>
                      </a:r>
                      <a:r>
                        <a:rPr lang="ar-DZ" b="1" dirty="0" err="1" smtClean="0">
                          <a:solidFill>
                            <a:schemeClr val="bg1"/>
                          </a:solidFill>
                        </a:rPr>
                        <a:t>التعلمية1</a:t>
                      </a:r>
                      <a:endParaRPr lang="fr-FR" dirty="0">
                        <a:solidFill>
                          <a:schemeClr val="bg1"/>
                        </a:solidFill>
                      </a:endParaRPr>
                    </a:p>
                  </a:txBody>
                  <a:tcPr>
                    <a:solidFill>
                      <a:srgbClr val="92D050"/>
                    </a:solidFill>
                  </a:tcPr>
                </a:tc>
              </a:tr>
            </a:tbl>
          </a:graphicData>
        </a:graphic>
      </p:graphicFrame>
      <p:graphicFrame>
        <p:nvGraphicFramePr>
          <p:cNvPr id="5" name="Tableau 4"/>
          <p:cNvGraphicFramePr>
            <a:graphicFrameLocks noGrp="1"/>
          </p:cNvGraphicFramePr>
          <p:nvPr/>
        </p:nvGraphicFramePr>
        <p:xfrm>
          <a:off x="2051720" y="4939608"/>
          <a:ext cx="6192690" cy="1918392"/>
        </p:xfrm>
        <a:graphic>
          <a:graphicData uri="http://schemas.openxmlformats.org/drawingml/2006/table">
            <a:tbl>
              <a:tblPr firstRow="1" bandRow="1">
                <a:tableStyleId>{5C22544A-7EE6-4342-B048-85BDC9FD1C3A}</a:tableStyleId>
              </a:tblPr>
              <a:tblGrid>
                <a:gridCol w="720082"/>
                <a:gridCol w="936104"/>
                <a:gridCol w="792088"/>
                <a:gridCol w="1008112"/>
                <a:gridCol w="720078"/>
                <a:gridCol w="2016226"/>
              </a:tblGrid>
              <a:tr h="329038">
                <a:tc>
                  <a:txBody>
                    <a:bodyPr/>
                    <a:lstStyle/>
                    <a:p>
                      <a:pPr algn="r"/>
                      <a:r>
                        <a:rPr lang="ar-DZ" dirty="0" smtClean="0">
                          <a:solidFill>
                            <a:schemeClr val="bg1"/>
                          </a:solidFill>
                        </a:rPr>
                        <a:t>الجليد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الخشب</a:t>
                      </a:r>
                    </a:p>
                  </a:txBody>
                  <a:tcPr>
                    <a:solidFill>
                      <a:srgbClr val="00B0F0"/>
                    </a:solidFill>
                  </a:tcPr>
                </a:tc>
                <a:tc>
                  <a:txBody>
                    <a:bodyPr/>
                    <a:lstStyle/>
                    <a:p>
                      <a:pPr algn="r"/>
                      <a:r>
                        <a:rPr lang="ar-DZ" dirty="0" smtClean="0">
                          <a:solidFill>
                            <a:schemeClr val="bg1"/>
                          </a:solidFill>
                        </a:rPr>
                        <a:t>الزيت</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الكحول</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الماء</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المادة </a:t>
                      </a:r>
                      <a:endParaRPr lang="fr-FR" dirty="0">
                        <a:solidFill>
                          <a:schemeClr val="bg1"/>
                        </a:solidFill>
                      </a:endParaRPr>
                    </a:p>
                  </a:txBody>
                  <a:tcPr>
                    <a:solidFill>
                      <a:srgbClr val="00B0F0"/>
                    </a:solidFill>
                  </a:tcPr>
                </a:tc>
              </a:tr>
              <a:tr h="426327">
                <a:tc>
                  <a:txBody>
                    <a:bodyPr/>
                    <a:lstStyle/>
                    <a:p>
                      <a:pPr algn="r"/>
                      <a:r>
                        <a:rPr lang="ar-DZ" b="1" dirty="0" smtClean="0"/>
                        <a:t>0.917</a:t>
                      </a:r>
                      <a:endParaRPr lang="fr-FR" b="1" dirty="0"/>
                    </a:p>
                  </a:txBody>
                  <a:tcPr>
                    <a:solidFill>
                      <a:srgbClr val="92D050"/>
                    </a:solidFill>
                  </a:tcPr>
                </a:tc>
                <a:tc>
                  <a:txBody>
                    <a:bodyPr/>
                    <a:lstStyle/>
                    <a:p>
                      <a:pPr algn="r"/>
                      <a:r>
                        <a:rPr lang="ar-DZ" b="1" dirty="0" smtClean="0"/>
                        <a:t>0.24</a:t>
                      </a:r>
                      <a:endParaRPr lang="fr-FR" b="1" dirty="0"/>
                    </a:p>
                  </a:txBody>
                  <a:tcPr>
                    <a:solidFill>
                      <a:srgbClr val="92D050"/>
                    </a:solidFill>
                  </a:tcPr>
                </a:tc>
                <a:tc>
                  <a:txBody>
                    <a:bodyPr/>
                    <a:lstStyle/>
                    <a:p>
                      <a:pPr algn="r"/>
                      <a:r>
                        <a:rPr lang="ar-DZ" b="1" dirty="0" smtClean="0"/>
                        <a:t>0.8</a:t>
                      </a:r>
                      <a:endParaRPr lang="fr-FR" b="1" dirty="0"/>
                    </a:p>
                  </a:txBody>
                  <a:tcPr>
                    <a:solidFill>
                      <a:srgbClr val="92D050"/>
                    </a:solidFill>
                  </a:tcPr>
                </a:tc>
                <a:tc>
                  <a:txBody>
                    <a:bodyPr/>
                    <a:lstStyle/>
                    <a:p>
                      <a:pPr algn="r"/>
                      <a:r>
                        <a:rPr lang="ar-DZ" b="1" dirty="0" smtClean="0"/>
                        <a:t>0.79</a:t>
                      </a:r>
                      <a:endParaRPr lang="fr-FR" b="1" dirty="0"/>
                    </a:p>
                  </a:txBody>
                  <a:tcPr>
                    <a:solidFill>
                      <a:srgbClr val="92D050"/>
                    </a:solidFill>
                  </a:tcPr>
                </a:tc>
                <a:tc>
                  <a:txBody>
                    <a:bodyPr/>
                    <a:lstStyle/>
                    <a:p>
                      <a:pPr algn="r"/>
                      <a:r>
                        <a:rPr lang="ar-DZ" b="1" dirty="0" smtClean="0"/>
                        <a:t>1</a:t>
                      </a:r>
                      <a:endParaRPr lang="fr-FR" b="1" dirty="0"/>
                    </a:p>
                  </a:txBody>
                  <a:tcPr>
                    <a:solidFill>
                      <a:srgbClr val="92D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b="1" dirty="0" smtClean="0"/>
                        <a:t>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r>
                        <a:rPr kumimoji="0" lang="ar-DZ" sz="1800" b="1" kern="1200" baseline="30000" dirty="0" smtClean="0">
                          <a:solidFill>
                            <a:schemeClr val="dk1"/>
                          </a:solidFill>
                          <a:latin typeface="+mn-lt"/>
                          <a:ea typeface="+mn-ea"/>
                          <a:cs typeface="+mn-cs"/>
                        </a:rPr>
                        <a:t> </a:t>
                      </a:r>
                      <a:r>
                        <a:rPr kumimoji="0" lang="ar-DZ" sz="1800" b="1" kern="1200" baseline="0" dirty="0" smtClean="0">
                          <a:solidFill>
                            <a:schemeClr val="dk1"/>
                          </a:solidFill>
                          <a:latin typeface="+mn-lt"/>
                          <a:ea typeface="+mn-ea"/>
                          <a:cs typeface="+mn-cs"/>
                        </a:rPr>
                        <a:t> الكتلة الحجمية </a:t>
                      </a:r>
                      <a:endParaRPr lang="fr-FR" b="1" dirty="0"/>
                    </a:p>
                  </a:txBody>
                  <a:tcPr>
                    <a:solidFill>
                      <a:srgbClr val="92D050"/>
                    </a:solidFill>
                  </a:tcPr>
                </a:tc>
              </a:tr>
              <a:tr h="486225">
                <a:tc>
                  <a:txBody>
                    <a:bodyPr/>
                    <a:lstStyle/>
                    <a:p>
                      <a:pPr algn="r"/>
                      <a:endParaRPr lang="fr-FR" dirty="0"/>
                    </a:p>
                  </a:txBody>
                  <a:tcPr>
                    <a:solidFill>
                      <a:srgbClr val="FFC000"/>
                    </a:solidFill>
                  </a:tcPr>
                </a:tc>
                <a:tc>
                  <a:txBody>
                    <a:bodyPr/>
                    <a:lstStyle/>
                    <a:p>
                      <a:pPr algn="r"/>
                      <a:r>
                        <a:rPr lang="ar-DZ" b="1" dirty="0" err="1" smtClean="0"/>
                        <a:t>الالومنيوم</a:t>
                      </a:r>
                      <a:r>
                        <a:rPr lang="ar-DZ" b="1" dirty="0" smtClean="0"/>
                        <a:t> </a:t>
                      </a:r>
                      <a:endParaRPr lang="fr-FR" b="1" dirty="0"/>
                    </a:p>
                  </a:txBody>
                  <a:tcPr>
                    <a:solidFill>
                      <a:srgbClr val="FFC000"/>
                    </a:solidFill>
                  </a:tcPr>
                </a:tc>
                <a:tc>
                  <a:txBody>
                    <a:bodyPr/>
                    <a:lstStyle/>
                    <a:p>
                      <a:pPr algn="r"/>
                      <a:r>
                        <a:rPr lang="ar-DZ" b="1" dirty="0" smtClean="0"/>
                        <a:t>النحاس</a:t>
                      </a:r>
                      <a:endParaRPr lang="fr-FR" b="1" dirty="0"/>
                    </a:p>
                  </a:txBody>
                  <a:tcPr>
                    <a:solidFill>
                      <a:srgbClr val="FFC000"/>
                    </a:solidFill>
                  </a:tcPr>
                </a:tc>
                <a:tc>
                  <a:txBody>
                    <a:bodyPr/>
                    <a:lstStyle/>
                    <a:p>
                      <a:pPr algn="r"/>
                      <a:r>
                        <a:rPr lang="ar-DZ" b="1" dirty="0" smtClean="0"/>
                        <a:t>الحديد</a:t>
                      </a:r>
                      <a:endParaRPr lang="fr-FR" b="1" dirty="0"/>
                    </a:p>
                  </a:txBody>
                  <a:tcPr>
                    <a:solidFill>
                      <a:srgbClr val="FFC000"/>
                    </a:solidFill>
                  </a:tcPr>
                </a:tc>
                <a:tc>
                  <a:txBody>
                    <a:bodyPr/>
                    <a:lstStyle/>
                    <a:p>
                      <a:pPr algn="r"/>
                      <a:r>
                        <a:rPr lang="ar-DZ" b="1" dirty="0" smtClean="0"/>
                        <a:t>الحليب</a:t>
                      </a:r>
                      <a:endParaRPr lang="fr-FR" b="1" dirty="0"/>
                    </a:p>
                  </a:txBody>
                  <a:tcPr>
                    <a:solidFill>
                      <a:srgbClr val="FFC000"/>
                    </a:solidFill>
                  </a:tcPr>
                </a:tc>
                <a:tc>
                  <a:txBody>
                    <a:bodyPr/>
                    <a:lstStyle/>
                    <a:p>
                      <a:pPr algn="r"/>
                      <a:r>
                        <a:rPr lang="ar-DZ" b="1" dirty="0" smtClean="0"/>
                        <a:t>المادة</a:t>
                      </a:r>
                      <a:endParaRPr lang="fr-FR" b="1" dirty="0"/>
                    </a:p>
                  </a:txBody>
                  <a:tcPr>
                    <a:solidFill>
                      <a:srgbClr val="FFC000"/>
                    </a:solidFill>
                  </a:tcPr>
                </a:tc>
              </a:tr>
              <a:tr h="449879">
                <a:tc>
                  <a:txBody>
                    <a:bodyPr/>
                    <a:lstStyle/>
                    <a:p>
                      <a:pPr algn="r"/>
                      <a:endParaRPr lang="fr-FR" dirty="0"/>
                    </a:p>
                  </a:txBody>
                  <a:tcPr>
                    <a:solidFill>
                      <a:srgbClr val="00B0F0"/>
                    </a:solidFill>
                  </a:tcPr>
                </a:tc>
                <a:tc>
                  <a:txBody>
                    <a:bodyPr/>
                    <a:lstStyle/>
                    <a:p>
                      <a:pPr algn="r"/>
                      <a:r>
                        <a:rPr lang="ar-DZ" b="1" dirty="0" smtClean="0"/>
                        <a:t>2.7</a:t>
                      </a:r>
                      <a:endParaRPr lang="fr-FR" b="1" dirty="0"/>
                    </a:p>
                  </a:txBody>
                  <a:tcPr>
                    <a:solidFill>
                      <a:srgbClr val="00B0F0"/>
                    </a:solidFill>
                  </a:tcPr>
                </a:tc>
                <a:tc>
                  <a:txBody>
                    <a:bodyPr/>
                    <a:lstStyle/>
                    <a:p>
                      <a:pPr algn="r"/>
                      <a:r>
                        <a:rPr lang="ar-DZ" b="1" dirty="0" smtClean="0"/>
                        <a:t>7.9</a:t>
                      </a:r>
                      <a:endParaRPr lang="fr-FR" b="1" dirty="0"/>
                    </a:p>
                  </a:txBody>
                  <a:tcPr>
                    <a:solidFill>
                      <a:srgbClr val="00B0F0"/>
                    </a:solidFill>
                  </a:tcPr>
                </a:tc>
                <a:tc>
                  <a:txBody>
                    <a:bodyPr/>
                    <a:lstStyle/>
                    <a:p>
                      <a:pPr algn="r"/>
                      <a:r>
                        <a:rPr lang="ar-DZ" b="1" dirty="0" smtClean="0"/>
                        <a:t>7.8</a:t>
                      </a:r>
                      <a:endParaRPr lang="fr-FR" b="1" dirty="0"/>
                    </a:p>
                  </a:txBody>
                  <a:tcPr>
                    <a:solidFill>
                      <a:srgbClr val="00B0F0"/>
                    </a:solidFill>
                  </a:tcPr>
                </a:tc>
                <a:tc>
                  <a:txBody>
                    <a:bodyPr/>
                    <a:lstStyle/>
                    <a:p>
                      <a:pPr algn="r"/>
                      <a:r>
                        <a:rPr lang="ar-DZ" b="1" dirty="0" smtClean="0"/>
                        <a:t>1.03</a:t>
                      </a:r>
                      <a:endParaRPr lang="fr-FR" b="1" dirty="0"/>
                    </a:p>
                  </a:txBody>
                  <a:tcPr>
                    <a:solidFill>
                      <a:srgbClr val="00B0F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b="1" dirty="0" smtClean="0"/>
                        <a:t>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r>
                        <a:rPr kumimoji="0" lang="ar-DZ" sz="1800" b="1" kern="1200" baseline="30000" dirty="0" smtClean="0">
                          <a:solidFill>
                            <a:schemeClr val="dk1"/>
                          </a:solidFill>
                          <a:latin typeface="+mn-lt"/>
                          <a:ea typeface="+mn-ea"/>
                          <a:cs typeface="+mn-cs"/>
                        </a:rPr>
                        <a:t>  </a:t>
                      </a:r>
                      <a:r>
                        <a:rPr kumimoji="0" lang="ar-DZ" sz="1800" b="1" kern="1200" baseline="0" dirty="0" smtClean="0">
                          <a:solidFill>
                            <a:schemeClr val="dk1"/>
                          </a:solidFill>
                          <a:latin typeface="+mn-lt"/>
                          <a:ea typeface="+mn-ea"/>
                          <a:cs typeface="+mn-cs"/>
                        </a:rPr>
                        <a:t>الكتلة الحجمية</a:t>
                      </a:r>
                      <a:r>
                        <a:rPr kumimoji="0" lang="ar-DZ" sz="1800" b="1" kern="1200" baseline="30000" dirty="0" smtClean="0">
                          <a:solidFill>
                            <a:schemeClr val="dk1"/>
                          </a:solidFill>
                          <a:latin typeface="+mn-lt"/>
                          <a:ea typeface="+mn-ea"/>
                          <a:cs typeface="+mn-cs"/>
                        </a:rPr>
                        <a:t>  </a:t>
                      </a:r>
                      <a:endParaRPr lang="fr-FR" sz="1800" b="1" dirty="0" smtClean="0"/>
                    </a:p>
                    <a:p>
                      <a:pPr algn="r"/>
                      <a:endParaRPr lang="fr-FR" b="1" dirty="0" smtClean="0"/>
                    </a:p>
                  </a:txBody>
                  <a:tcPr>
                    <a:solidFill>
                      <a:srgbClr val="00B0F0"/>
                    </a:solidFill>
                  </a:tcPr>
                </a:tc>
              </a:tr>
            </a:tbl>
          </a:graphicData>
        </a:graphic>
      </p:graphicFrame>
      <p:graphicFrame>
        <p:nvGraphicFramePr>
          <p:cNvPr id="4" name="Tableau 3"/>
          <p:cNvGraphicFramePr>
            <a:graphicFrameLocks noGrp="1"/>
          </p:cNvGraphicFramePr>
          <p:nvPr/>
        </p:nvGraphicFramePr>
        <p:xfrm>
          <a:off x="2123728" y="1844824"/>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ar-DZ" dirty="0" smtClean="0">
                          <a:solidFill>
                            <a:schemeClr val="bg1"/>
                          </a:solidFill>
                        </a:rPr>
                        <a:t>الكتلة/الحجم </a:t>
                      </a:r>
                      <a:endParaRPr lang="fr-FR" dirty="0">
                        <a:solidFill>
                          <a:schemeClr val="bg1"/>
                        </a:solidFill>
                      </a:endParaRPr>
                    </a:p>
                  </a:txBody>
                  <a:tcPr>
                    <a:solidFill>
                      <a:srgbClr val="00B0F0"/>
                    </a:solidFill>
                  </a:tcPr>
                </a:tc>
                <a:tc>
                  <a:txBody>
                    <a:bodyPr/>
                    <a:lstStyle/>
                    <a:p>
                      <a:pPr algn="ctr"/>
                      <a:r>
                        <a:rPr lang="ar-DZ" dirty="0" smtClean="0">
                          <a:solidFill>
                            <a:schemeClr val="bg1"/>
                          </a:solidFill>
                        </a:rPr>
                        <a:t>الحجم </a:t>
                      </a:r>
                      <a:endParaRPr lang="fr-FR" dirty="0">
                        <a:solidFill>
                          <a:schemeClr val="bg1"/>
                        </a:solidFill>
                      </a:endParaRPr>
                    </a:p>
                  </a:txBody>
                  <a:tcPr>
                    <a:solidFill>
                      <a:srgbClr val="00B0F0"/>
                    </a:solidFill>
                  </a:tcPr>
                </a:tc>
                <a:tc>
                  <a:txBody>
                    <a:bodyPr/>
                    <a:lstStyle/>
                    <a:p>
                      <a:pPr algn="ctr"/>
                      <a:r>
                        <a:rPr lang="ar-DZ" b="1" dirty="0" smtClean="0">
                          <a:solidFill>
                            <a:schemeClr val="bg1"/>
                          </a:solidFill>
                        </a:rPr>
                        <a:t>الكتلة </a:t>
                      </a:r>
                      <a:endParaRPr lang="fr-FR" b="1" dirty="0">
                        <a:solidFill>
                          <a:schemeClr val="bg1"/>
                        </a:solidFill>
                      </a:endParaRPr>
                    </a:p>
                  </a:txBody>
                  <a:tcPr>
                    <a:solidFill>
                      <a:srgbClr val="00B0F0"/>
                    </a:solidFill>
                  </a:tcPr>
                </a:tc>
                <a:tc>
                  <a:txBody>
                    <a:bodyPr/>
                    <a:lstStyle/>
                    <a:p>
                      <a:pPr algn="ctr"/>
                      <a:r>
                        <a:rPr lang="ar-DZ" b="1" dirty="0" smtClean="0">
                          <a:solidFill>
                            <a:schemeClr val="bg1"/>
                          </a:solidFill>
                        </a:rPr>
                        <a:t>الحالة </a:t>
                      </a:r>
                      <a:endParaRPr lang="fr-FR" b="1" dirty="0">
                        <a:solidFill>
                          <a:schemeClr val="bg1"/>
                        </a:solidFill>
                      </a:endParaRPr>
                    </a:p>
                  </a:txBody>
                  <a:tcPr>
                    <a:solidFill>
                      <a:srgbClr val="00B0F0"/>
                    </a:solidFill>
                  </a:tcPr>
                </a:tc>
              </a:tr>
              <a:tr h="370840">
                <a:tc>
                  <a:txBody>
                    <a:bodyPr/>
                    <a:lstStyle/>
                    <a:p>
                      <a:r>
                        <a:rPr lang="fr-FR" b="1" dirty="0" smtClean="0"/>
                        <a:t>1 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a:p>
                  </a:txBody>
                  <a:tcPr>
                    <a:solidFill>
                      <a:srgbClr val="00B050"/>
                    </a:solidFill>
                  </a:tcPr>
                </a:tc>
                <a:tc>
                  <a:txBody>
                    <a:bodyPr/>
                    <a:lstStyle/>
                    <a:p>
                      <a:r>
                        <a:rPr lang="fr-FR" b="1" dirty="0" smtClean="0"/>
                        <a:t>200</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a:p>
                  </a:txBody>
                  <a:tcPr>
                    <a:solidFill>
                      <a:srgbClr val="00B050"/>
                    </a:solidFill>
                  </a:tcPr>
                </a:tc>
                <a:tc>
                  <a:txBody>
                    <a:bodyPr/>
                    <a:lstStyle/>
                    <a:p>
                      <a:pPr algn="ctr"/>
                      <a:r>
                        <a:rPr lang="fr-FR" b="1" dirty="0" smtClean="0">
                          <a:solidFill>
                            <a:schemeClr val="bg1"/>
                          </a:solidFill>
                        </a:rPr>
                        <a:t>200g</a:t>
                      </a:r>
                      <a:endParaRPr lang="fr-FR" b="1" dirty="0">
                        <a:solidFill>
                          <a:schemeClr val="bg1"/>
                        </a:solidFill>
                      </a:endParaRPr>
                    </a:p>
                  </a:txBody>
                  <a:tcPr>
                    <a:solidFill>
                      <a:srgbClr val="00B050"/>
                    </a:solidFill>
                  </a:tcPr>
                </a:tc>
                <a:tc>
                  <a:txBody>
                    <a:bodyPr/>
                    <a:lstStyle/>
                    <a:p>
                      <a:pPr algn="ctr"/>
                      <a:r>
                        <a:rPr lang="ar-DZ" b="1" dirty="0" smtClean="0">
                          <a:solidFill>
                            <a:schemeClr val="bg1"/>
                          </a:solidFill>
                        </a:rPr>
                        <a:t>ماء 1</a:t>
                      </a:r>
                      <a:endParaRPr lang="fr-FR" b="1" dirty="0">
                        <a:solidFill>
                          <a:schemeClr val="bg1"/>
                        </a:solidFill>
                      </a:endParaRPr>
                    </a:p>
                  </a:txBody>
                  <a:tcPr>
                    <a:solidFill>
                      <a:srgbClr val="00B050"/>
                    </a:solidFill>
                  </a:tcPr>
                </a:tc>
              </a:tr>
              <a:tr h="370840">
                <a:tc>
                  <a:txBody>
                    <a:bodyPr/>
                    <a:lstStyle/>
                    <a:p>
                      <a:r>
                        <a:rPr lang="fr-FR" b="1" dirty="0" smtClean="0"/>
                        <a:t>1 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a:p>
                  </a:txBody>
                  <a:tcPr>
                    <a:solidFill>
                      <a:srgbClr val="FFC000"/>
                    </a:solidFill>
                  </a:tcPr>
                </a:tc>
                <a:tc>
                  <a:txBody>
                    <a:bodyPr/>
                    <a:lstStyle/>
                    <a:p>
                      <a:r>
                        <a:rPr lang="fr-FR" b="1" dirty="0" smtClean="0"/>
                        <a:t>500</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a:p>
                  </a:txBody>
                  <a:tcPr>
                    <a:solidFill>
                      <a:srgbClr val="FFC000"/>
                    </a:solidFill>
                  </a:tcPr>
                </a:tc>
                <a:tc>
                  <a:txBody>
                    <a:bodyPr/>
                    <a:lstStyle/>
                    <a:p>
                      <a:pPr algn="ctr"/>
                      <a:r>
                        <a:rPr lang="fr-FR" b="1" dirty="0" smtClean="0">
                          <a:solidFill>
                            <a:schemeClr val="bg1"/>
                          </a:solidFill>
                        </a:rPr>
                        <a:t>500g</a:t>
                      </a:r>
                      <a:endParaRPr lang="fr-FR" b="1" dirty="0">
                        <a:solidFill>
                          <a:schemeClr val="bg1"/>
                        </a:solidFill>
                      </a:endParaRPr>
                    </a:p>
                  </a:txBody>
                  <a:tcPr>
                    <a:solidFill>
                      <a:srgbClr val="FFC000"/>
                    </a:solidFill>
                  </a:tcPr>
                </a:tc>
                <a:tc>
                  <a:txBody>
                    <a:bodyPr/>
                    <a:lstStyle/>
                    <a:p>
                      <a:pPr algn="ctr"/>
                      <a:r>
                        <a:rPr lang="ar-DZ" b="1" dirty="0" err="1" smtClean="0">
                          <a:solidFill>
                            <a:schemeClr val="bg1"/>
                          </a:solidFill>
                        </a:rPr>
                        <a:t>ماء2</a:t>
                      </a:r>
                      <a:endParaRPr lang="fr-FR" b="1" dirty="0">
                        <a:solidFill>
                          <a:schemeClr val="bg1"/>
                        </a:solidFill>
                      </a:endParaRPr>
                    </a:p>
                  </a:txBody>
                  <a:tcPr>
                    <a:solidFill>
                      <a:srgbClr val="FFC00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s-ecran-bahamas-13-768x576.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سير الوضعية </a:t>
            </a:r>
            <a:r>
              <a:rPr lang="ar-DZ" sz="2000" b="1" dirty="0" err="1" smtClean="0">
                <a:solidFill>
                  <a:schemeClr val="bg1"/>
                </a:solidFill>
              </a:rPr>
              <a:t>التعلمية</a:t>
            </a:r>
            <a:r>
              <a:rPr lang="ar-DZ" sz="2000" b="1" dirty="0" smtClean="0">
                <a:solidFill>
                  <a:schemeClr val="bg1"/>
                </a:solidFill>
              </a:rPr>
              <a:t> </a:t>
            </a:r>
          </a:p>
          <a:p>
            <a:pPr algn="ctr"/>
            <a:r>
              <a:rPr lang="ar-DZ" sz="2000" b="1" dirty="0" smtClean="0">
                <a:solidFill>
                  <a:schemeClr val="bg1"/>
                </a:solidFill>
              </a:rPr>
              <a:t>مراحل الدرس</a:t>
            </a:r>
            <a:endParaRPr lang="fr-FR" sz="2000" b="1" dirty="0">
              <a:solidFill>
                <a:schemeClr val="bg1"/>
              </a:solidFill>
            </a:endParaRPr>
          </a:p>
        </p:txBody>
      </p:sp>
      <p:graphicFrame>
        <p:nvGraphicFramePr>
          <p:cNvPr id="4" name="Tableau 3"/>
          <p:cNvGraphicFramePr>
            <a:graphicFrameLocks noGrp="1"/>
          </p:cNvGraphicFramePr>
          <p:nvPr/>
        </p:nvGraphicFramePr>
        <p:xfrm>
          <a:off x="0" y="1124744"/>
          <a:ext cx="9144000" cy="5733256"/>
        </p:xfrm>
        <a:graphic>
          <a:graphicData uri="http://schemas.openxmlformats.org/drawingml/2006/table">
            <a:tbl>
              <a:tblPr firstRow="1" bandRow="1">
                <a:tableStyleId>{5C22544A-7EE6-4342-B048-85BDC9FD1C3A}</a:tableStyleId>
              </a:tblPr>
              <a:tblGrid>
                <a:gridCol w="776947"/>
                <a:gridCol w="986741"/>
                <a:gridCol w="6343686"/>
                <a:gridCol w="1036626"/>
              </a:tblGrid>
              <a:tr h="733517">
                <a:tc>
                  <a:txBody>
                    <a:bodyPr/>
                    <a:lstStyle/>
                    <a:p>
                      <a:pPr algn="r"/>
                      <a:r>
                        <a:rPr lang="ar-DZ" sz="2000" b="1" dirty="0" smtClean="0">
                          <a:solidFill>
                            <a:schemeClr val="bg1"/>
                          </a:solidFill>
                        </a:rPr>
                        <a:t> الحجم الزمني </a:t>
                      </a:r>
                      <a:endParaRPr lang="fr-FR" sz="2000" dirty="0">
                        <a:solidFill>
                          <a:schemeClr val="bg1"/>
                        </a:solidFill>
                      </a:endParaRPr>
                    </a:p>
                  </a:txBody>
                  <a:tcPr>
                    <a:solidFill>
                      <a:schemeClr val="accent3"/>
                    </a:solidFill>
                  </a:tcPr>
                </a:tc>
                <a:tc>
                  <a:txBody>
                    <a:bodyPr/>
                    <a:lstStyle/>
                    <a:p>
                      <a:pPr algn="r"/>
                      <a:r>
                        <a:rPr lang="ar-DZ" sz="2000" b="1" dirty="0" smtClean="0">
                          <a:solidFill>
                            <a:schemeClr val="bg1"/>
                          </a:solidFill>
                        </a:rPr>
                        <a:t> انشطة التلميذ </a:t>
                      </a:r>
                      <a:endParaRPr lang="fr-FR" sz="2000" dirty="0">
                        <a:solidFill>
                          <a:schemeClr val="bg1"/>
                        </a:solidFill>
                      </a:endParaRPr>
                    </a:p>
                  </a:txBody>
                  <a:tcPr>
                    <a:solidFill>
                      <a:schemeClr val="accent4">
                        <a:lumMod val="75000"/>
                      </a:schemeClr>
                    </a:solidFill>
                  </a:tcPr>
                </a:tc>
                <a:tc>
                  <a:txBody>
                    <a:bodyPr/>
                    <a:lstStyle/>
                    <a:p>
                      <a:pPr algn="r"/>
                      <a:r>
                        <a:rPr lang="ar-DZ" sz="2000" b="1" dirty="0" smtClean="0">
                          <a:solidFill>
                            <a:schemeClr val="bg1"/>
                          </a:solidFill>
                        </a:rPr>
                        <a:t>انشطة الاستاذ      </a:t>
                      </a:r>
                      <a:endParaRPr lang="fr-FR" sz="2000" dirty="0">
                        <a:solidFill>
                          <a:schemeClr val="bg1"/>
                        </a:solidFill>
                      </a:endParaRPr>
                    </a:p>
                  </a:txBody>
                  <a:tcPr>
                    <a:solidFill>
                      <a:srgbClr val="00B0F0"/>
                    </a:solidFill>
                  </a:tcPr>
                </a:tc>
                <a:tc>
                  <a:txBody>
                    <a:bodyPr/>
                    <a:lstStyle/>
                    <a:p>
                      <a:pPr algn="r"/>
                      <a:r>
                        <a:rPr lang="ar-DZ" sz="2000" b="1" dirty="0" smtClean="0">
                          <a:solidFill>
                            <a:schemeClr val="bg1"/>
                          </a:solidFill>
                        </a:rPr>
                        <a:t> المراحل </a:t>
                      </a:r>
                      <a:br>
                        <a:rPr lang="ar-DZ" sz="2000" b="1" dirty="0" smtClean="0">
                          <a:solidFill>
                            <a:schemeClr val="bg1"/>
                          </a:solidFill>
                        </a:rPr>
                      </a:br>
                      <a:endParaRPr lang="fr-FR" sz="2000" dirty="0">
                        <a:solidFill>
                          <a:schemeClr val="bg1"/>
                        </a:solidFill>
                      </a:endParaRPr>
                    </a:p>
                  </a:txBody>
                  <a:tcPr>
                    <a:solidFill>
                      <a:schemeClr val="accent6">
                        <a:lumMod val="75000"/>
                      </a:schemeClr>
                    </a:solidFill>
                  </a:tcPr>
                </a:tc>
              </a:tr>
              <a:tr h="4999739">
                <a:tc>
                  <a:txBody>
                    <a:bodyPr/>
                    <a:lstStyle/>
                    <a:p>
                      <a:r>
                        <a:rPr lang="ar-DZ" sz="2000" b="1" dirty="0" err="1" smtClean="0"/>
                        <a:t>15د</a:t>
                      </a:r>
                      <a:endParaRPr lang="fr-FR" sz="2000" b="1" dirty="0"/>
                    </a:p>
                  </a:txBody>
                  <a:tcPr>
                    <a:solidFill>
                      <a:schemeClr val="accent3"/>
                    </a:solidFill>
                  </a:tcPr>
                </a:tc>
                <a:tc>
                  <a:txBody>
                    <a:bodyPr/>
                    <a:lstStyle/>
                    <a:p>
                      <a:pPr algn="r"/>
                      <a:r>
                        <a:rPr lang="ar-DZ" sz="2000" b="1" dirty="0" smtClean="0"/>
                        <a:t/>
                      </a:r>
                      <a:br>
                        <a:rPr lang="ar-DZ" sz="2000" b="1" dirty="0" smtClean="0"/>
                      </a:br>
                      <a:r>
                        <a:rPr lang="ar-DZ" sz="2000" b="1" dirty="0" smtClean="0"/>
                        <a:t>*</a:t>
                      </a:r>
                      <a:r>
                        <a:rPr lang="ar-DZ" sz="2000" b="1" dirty="0" err="1" smtClean="0"/>
                        <a:t>يقراون</a:t>
                      </a:r>
                      <a:r>
                        <a:rPr lang="ar-DZ" sz="2000" b="1" dirty="0" smtClean="0"/>
                        <a:t> الوضعية </a:t>
                      </a:r>
                      <a:r>
                        <a:rPr lang="ar-DZ" sz="2000" b="1" dirty="0" err="1" smtClean="0"/>
                        <a:t>جيدا </a:t>
                      </a:r>
                      <a:br>
                        <a:rPr lang="ar-DZ" sz="2000" b="1" dirty="0" err="1" smtClean="0"/>
                      </a:br>
                      <a:r>
                        <a:rPr lang="ar-DZ" sz="2000" b="1" dirty="0" smtClean="0"/>
                        <a:t>*يطرحون فرضيات مختلفة بعمل الافواج </a:t>
                      </a:r>
                      <a:br>
                        <a:rPr lang="ar-DZ" sz="2000" b="1" dirty="0" smtClean="0"/>
                      </a:br>
                      <a:endParaRPr lang="fr-FR" sz="2000" dirty="0"/>
                    </a:p>
                  </a:txBody>
                  <a:tcPr>
                    <a:solidFill>
                      <a:schemeClr val="accent4">
                        <a:lumMod val="75000"/>
                      </a:schemeClr>
                    </a:solidFill>
                  </a:tcPr>
                </a:tc>
                <a:tc>
                  <a:txBody>
                    <a:bodyPr/>
                    <a:lstStyle/>
                    <a:p>
                      <a:pPr algn="r"/>
                      <a:r>
                        <a:rPr lang="ar-DZ" sz="2000" b="1" dirty="0" smtClean="0"/>
                        <a:t>قال سبحانه و تعالى في سورة ال </a:t>
                      </a:r>
                      <a:r>
                        <a:rPr lang="ar-DZ" sz="2000" b="1" dirty="0" err="1" smtClean="0"/>
                        <a:t>عمران </a:t>
                      </a:r>
                      <a:br>
                        <a:rPr lang="ar-DZ" sz="2000" b="1" dirty="0" err="1" smtClean="0"/>
                      </a:br>
                      <a:r>
                        <a:rPr lang="ar-DZ" sz="2000" b="1" dirty="0" smtClean="0"/>
                        <a:t>﴿ إِنَّ فِي خَلْقِ السَّمَاوَاتِ وَالْأَرْضِ وَاخْتِلَافِ اللَّيْلِ وَالنَّهَارِ لَآَيَاتٍ لِأُولِي </a:t>
                      </a:r>
                      <a:r>
                        <a:rPr lang="ar-DZ" sz="2000" b="1" dirty="0" err="1" smtClean="0"/>
                        <a:t>الْأَلْبَابِ </a:t>
                      </a:r>
                      <a:r>
                        <a:rPr lang="ar-DZ" sz="2000" b="1" dirty="0" smtClean="0"/>
                        <a:t>(190) الَّذِينَ يَذْكُرُونَ اللَّهَ قِيَاماً وَقُعُوداً وَعَلَى جُنُوبِهِمْ وَيَتَفَكَّرُونَ فِي خَلْقِ السَّمَاوَاتِ وَالْأَرْضِ رَبَّنَا مَا خَلَقْتَ هَذَا بَاطِلاً سُبْحَانَكَ فَقِنَا عَذَابَ </a:t>
                      </a:r>
                      <a:r>
                        <a:rPr lang="ar-DZ" sz="2000" b="1" dirty="0" err="1" smtClean="0"/>
                        <a:t>النَّارِ </a:t>
                      </a:r>
                      <a:r>
                        <a:rPr lang="ar-DZ" sz="2000" b="1" dirty="0" smtClean="0"/>
                        <a:t>(191</a:t>
                      </a:r>
                      <a:r>
                        <a:rPr lang="ar-DZ" sz="2000" b="1" dirty="0" err="1" smtClean="0"/>
                        <a:t>)﴾</a:t>
                      </a:r>
                      <a:r>
                        <a:rPr lang="ar-DZ" sz="2000" dirty="0" smtClean="0"/>
                        <a:t/>
                      </a:r>
                      <a:br>
                        <a:rPr lang="ar-DZ" sz="2000" dirty="0" smtClean="0"/>
                      </a:br>
                      <a:r>
                        <a:rPr lang="ar-DZ" sz="2000" b="1" dirty="0" smtClean="0"/>
                        <a:t>شاهد طفل في شريط علمي حول ظواهر الطبيعة وتحدي الانسان  انه تحدث في الطبيعة من حولنا ظواهر عديدة مثل تبخر المياه و تشكل الثلوج و تجمد مياه المحيطات في القطبين و تكاثف الهواء  وتشكل </a:t>
                      </a:r>
                      <a:r>
                        <a:rPr lang="ar-DZ" sz="2000" b="1" dirty="0" err="1" smtClean="0"/>
                        <a:t>خلائط</a:t>
                      </a:r>
                      <a:r>
                        <a:rPr lang="ar-DZ" sz="2000" b="1" dirty="0" smtClean="0"/>
                        <a:t> عديدة  في الانهار و الوديان  و ملاحظة الجليد يطفو و الاتربة  تغرق كما تحدث الشريط عن اكتشاف الانسان  بحيرات قليلة  الملوحة و بحيرات شديدة الملوحة استطاعة الانسان  حساب </a:t>
                      </a:r>
                      <a:r>
                        <a:rPr lang="ar-DZ" sz="2000" b="1" dirty="0" err="1" smtClean="0"/>
                        <a:t>حجوم</a:t>
                      </a:r>
                      <a:r>
                        <a:rPr lang="ar-DZ" sz="2000" b="1" dirty="0" smtClean="0"/>
                        <a:t> المياه في السدود و الحصول على مياها للشرب من مياه البحر  فاحتار  في تفسير هذه الظواهر علميا و </a:t>
                      </a:r>
                      <a:r>
                        <a:rPr lang="ar-DZ" sz="2000" b="1" dirty="0" err="1" smtClean="0"/>
                        <a:t>لاحط</a:t>
                      </a:r>
                      <a:r>
                        <a:rPr lang="ar-DZ" sz="2000" b="1" dirty="0" smtClean="0"/>
                        <a:t> ان هذه الظواهر تسبب عدة مشاكل </a:t>
                      </a:r>
                      <a:r>
                        <a:rPr lang="ar-DZ" sz="2000" b="1" dirty="0" err="1" smtClean="0"/>
                        <a:t>للانسان</a:t>
                      </a:r>
                      <a:r>
                        <a:rPr lang="ar-DZ" sz="2000" b="1" dirty="0" smtClean="0"/>
                        <a:t> و لكنه تحداها</a:t>
                      </a:r>
                      <a:endParaRPr lang="fr-FR" sz="2000" dirty="0"/>
                    </a:p>
                  </a:txBody>
                  <a:tcPr>
                    <a:solidFill>
                      <a:srgbClr val="00B0F0"/>
                    </a:solidFill>
                  </a:tcPr>
                </a:tc>
                <a:tc>
                  <a:txBody>
                    <a:bodyPr/>
                    <a:lstStyle/>
                    <a:p>
                      <a:pPr algn="r"/>
                      <a:r>
                        <a:rPr lang="ar-DZ" sz="2000" b="1" dirty="0" smtClean="0"/>
                        <a:t>نص </a:t>
                      </a:r>
                    </a:p>
                    <a:p>
                      <a:pPr algn="r"/>
                      <a:r>
                        <a:rPr lang="ar-DZ" sz="2000" b="1" dirty="0" smtClean="0"/>
                        <a:t>الوضعية الانطلاقية </a:t>
                      </a:r>
                      <a:br>
                        <a:rPr lang="ar-DZ" sz="2000" b="1" dirty="0" smtClean="0"/>
                      </a:br>
                      <a:endParaRPr lang="fr-FR" sz="2000" dirty="0"/>
                    </a:p>
                  </a:txBody>
                  <a:tcPr>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51520" y="0"/>
          <a:ext cx="8784976" cy="8568952"/>
        </p:xfrm>
        <a:graphic>
          <a:graphicData uri="http://schemas.openxmlformats.org/drawingml/2006/table">
            <a:tbl>
              <a:tblPr firstRow="1" bandRow="1">
                <a:tableStyleId>{5C22544A-7EE6-4342-B048-85BDC9FD1C3A}</a:tableStyleId>
              </a:tblPr>
              <a:tblGrid>
                <a:gridCol w="648072"/>
                <a:gridCol w="2160240"/>
                <a:gridCol w="5112568"/>
                <a:gridCol w="864096"/>
              </a:tblGrid>
              <a:tr h="5400600">
                <a:tc rowSpan="2">
                  <a:txBody>
                    <a:bodyPr/>
                    <a:lstStyle/>
                    <a:p>
                      <a:r>
                        <a:rPr lang="ar-DZ" dirty="0" err="1" smtClean="0">
                          <a:solidFill>
                            <a:schemeClr val="bg1"/>
                          </a:solidFill>
                        </a:rPr>
                        <a:t>15د</a:t>
                      </a:r>
                      <a:endParaRPr lang="fr-FR" dirty="0">
                        <a:solidFill>
                          <a:schemeClr val="bg1"/>
                        </a:solidFill>
                      </a:endParaRPr>
                    </a:p>
                  </a:txBody>
                  <a:tcPr>
                    <a:solidFill>
                      <a:srgbClr val="FFC0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b="1" dirty="0" smtClean="0">
                          <a:solidFill>
                            <a:schemeClr val="bg1"/>
                          </a:solidFill>
                        </a:rPr>
                        <a:t>-يقومون بوضع الاجسام في </a:t>
                      </a:r>
                      <a:r>
                        <a:rPr lang="ar-DZ" b="1" dirty="0" err="1" smtClean="0">
                          <a:solidFill>
                            <a:schemeClr val="bg1"/>
                          </a:solidFill>
                        </a:rPr>
                        <a:t>الماء </a:t>
                      </a:r>
                      <a:br>
                        <a:rPr lang="ar-DZ" b="1" dirty="0" err="1" smtClean="0">
                          <a:solidFill>
                            <a:schemeClr val="bg1"/>
                          </a:solidFill>
                        </a:rPr>
                      </a:br>
                      <a:r>
                        <a:rPr lang="ar-DZ" b="1" dirty="0" smtClean="0">
                          <a:solidFill>
                            <a:schemeClr val="bg1"/>
                          </a:solidFill>
                        </a:rPr>
                        <a:t>-تسجيل في جدول من تطفو ومن </a:t>
                      </a:r>
                      <a:r>
                        <a:rPr lang="ar-DZ" b="1" dirty="0" err="1" smtClean="0">
                          <a:solidFill>
                            <a:schemeClr val="bg1"/>
                          </a:solidFill>
                        </a:rPr>
                        <a:t>تغوص </a:t>
                      </a:r>
                      <a:br>
                        <a:rPr lang="ar-DZ" b="1" dirty="0" err="1" smtClean="0">
                          <a:solidFill>
                            <a:schemeClr val="bg1"/>
                          </a:solidFill>
                        </a:rPr>
                      </a:br>
                      <a:r>
                        <a:rPr lang="ar-DZ" b="1" dirty="0" smtClean="0">
                          <a:solidFill>
                            <a:schemeClr val="bg1"/>
                          </a:solidFill>
                        </a:rPr>
                        <a:t>-يقومون بحساب حاصل قسمة الكتلة الحجمية لكل جسم على الكتلة الحجمية </a:t>
                      </a:r>
                      <a:r>
                        <a:rPr lang="ar-DZ" b="1" dirty="0" err="1" smtClean="0">
                          <a:solidFill>
                            <a:schemeClr val="bg1"/>
                          </a:solidFill>
                        </a:rPr>
                        <a:t>للماء </a:t>
                      </a:r>
                      <a:br>
                        <a:rPr lang="ar-DZ" b="1" dirty="0" err="1" smtClean="0">
                          <a:solidFill>
                            <a:schemeClr val="bg1"/>
                          </a:solidFill>
                        </a:rPr>
                      </a:br>
                      <a:r>
                        <a:rPr lang="ar-DZ" b="1" dirty="0" smtClean="0">
                          <a:solidFill>
                            <a:schemeClr val="bg1"/>
                          </a:solidFill>
                        </a:rPr>
                        <a:t>-ربما </a:t>
                      </a:r>
                      <a:r>
                        <a:rPr lang="ar-DZ" b="1" dirty="0" err="1" smtClean="0">
                          <a:solidFill>
                            <a:schemeClr val="bg1"/>
                          </a:solidFill>
                        </a:rPr>
                        <a:t>يتسالون</a:t>
                      </a:r>
                      <a:r>
                        <a:rPr lang="ar-DZ" b="1" dirty="0" smtClean="0">
                          <a:solidFill>
                            <a:schemeClr val="bg1"/>
                          </a:solidFill>
                        </a:rPr>
                        <a:t> عن وحدة </a:t>
                      </a:r>
                      <a:r>
                        <a:rPr lang="ar-DZ" b="1" dirty="0" err="1" smtClean="0">
                          <a:solidFill>
                            <a:schemeClr val="bg1"/>
                          </a:solidFill>
                        </a:rPr>
                        <a:t>الكثافة </a:t>
                      </a:r>
                      <a:br>
                        <a:rPr lang="ar-DZ" b="1" dirty="0" err="1" smtClean="0">
                          <a:solidFill>
                            <a:schemeClr val="bg1"/>
                          </a:solidFill>
                        </a:rPr>
                      </a:br>
                      <a:r>
                        <a:rPr lang="ar-DZ" b="1" dirty="0" smtClean="0">
                          <a:solidFill>
                            <a:schemeClr val="bg1"/>
                          </a:solidFill>
                        </a:rPr>
                        <a:t>-يقومون بمقارنة بين كثافة كل مادة مع كثافة الماء في </a:t>
                      </a:r>
                      <a:r>
                        <a:rPr lang="ar-DZ" b="1" dirty="0" err="1" smtClean="0">
                          <a:solidFill>
                            <a:schemeClr val="bg1"/>
                          </a:solidFill>
                        </a:rPr>
                        <a:t>جدول </a:t>
                      </a:r>
                      <a:r>
                        <a:rPr lang="ar-DZ" b="1" dirty="0" smtClean="0">
                          <a:solidFill>
                            <a:schemeClr val="bg1"/>
                          </a:solidFill>
                        </a:rPr>
                        <a:t>*التي اكبر من </a:t>
                      </a:r>
                      <a:r>
                        <a:rPr lang="ar-DZ" b="1" dirty="0" err="1" smtClean="0">
                          <a:solidFill>
                            <a:schemeClr val="bg1"/>
                          </a:solidFill>
                        </a:rPr>
                        <a:t>الماء </a:t>
                      </a:r>
                      <a:br>
                        <a:rPr lang="ar-DZ" b="1" dirty="0" err="1" smtClean="0">
                          <a:solidFill>
                            <a:schemeClr val="bg1"/>
                          </a:solidFill>
                        </a:rPr>
                      </a:br>
                      <a:r>
                        <a:rPr lang="ar-DZ" b="1" dirty="0" smtClean="0">
                          <a:solidFill>
                            <a:schemeClr val="bg1"/>
                          </a:solidFill>
                        </a:rPr>
                        <a:t>*التي اصغر من </a:t>
                      </a:r>
                      <a:r>
                        <a:rPr lang="ar-DZ" b="1" dirty="0" err="1" smtClean="0">
                          <a:solidFill>
                            <a:schemeClr val="bg1"/>
                          </a:solidFill>
                        </a:rPr>
                        <a:t>الماء </a:t>
                      </a:r>
                      <a:br>
                        <a:rPr lang="ar-DZ" b="1" dirty="0" err="1" smtClean="0">
                          <a:solidFill>
                            <a:schemeClr val="bg1"/>
                          </a:solidFill>
                        </a:rPr>
                      </a:br>
                      <a:r>
                        <a:rPr lang="ar-DZ" b="1" dirty="0" smtClean="0">
                          <a:solidFill>
                            <a:schemeClr val="bg1"/>
                          </a:solidFill>
                        </a:rPr>
                        <a:t>* تفسير من تغوص ومن تطفو </a:t>
                      </a:r>
                      <a:br>
                        <a:rPr lang="ar-DZ" b="1" dirty="0" smtClean="0">
                          <a:solidFill>
                            <a:schemeClr val="bg1"/>
                          </a:solidFill>
                        </a:rPr>
                      </a:br>
                      <a:endParaRPr lang="fr-FR" dirty="0">
                        <a:solidFill>
                          <a:schemeClr val="bg1"/>
                        </a:solidFill>
                      </a:endParaRPr>
                    </a:p>
                  </a:txBody>
                  <a:tcPr>
                    <a:solidFill>
                      <a:srgbClr val="00B0F0"/>
                    </a:solidFill>
                  </a:tcPr>
                </a:tc>
                <a:tc>
                  <a:txBody>
                    <a:bodyPr/>
                    <a:lstStyle/>
                    <a:p>
                      <a:pPr algn="r"/>
                      <a:r>
                        <a:rPr lang="ar-DZ" dirty="0" smtClean="0">
                          <a:solidFill>
                            <a:schemeClr val="bg1"/>
                          </a:solidFill>
                        </a:rPr>
                        <a:t>مفهوم</a:t>
                      </a:r>
                      <a:r>
                        <a:rPr lang="ar-DZ" baseline="0" dirty="0" smtClean="0">
                          <a:solidFill>
                            <a:schemeClr val="bg1"/>
                          </a:solidFill>
                        </a:rPr>
                        <a:t> الكثافة </a:t>
                      </a:r>
                    </a:p>
                    <a:p>
                      <a:pPr algn="r"/>
                      <a:r>
                        <a:rPr kumimoji="0" lang="ar-DZ" sz="1800" b="1" kern="1200" dirty="0" smtClean="0">
                          <a:solidFill>
                            <a:schemeClr val="lt1"/>
                          </a:solidFill>
                          <a:latin typeface="+mn-lt"/>
                          <a:ea typeface="+mn-ea"/>
                          <a:cs typeface="+mn-cs"/>
                        </a:rPr>
                        <a:t> -</a:t>
                      </a:r>
                      <a:r>
                        <a:rPr kumimoji="0" lang="ar-DZ" sz="2000" b="1" kern="1200" dirty="0" smtClean="0">
                          <a:solidFill>
                            <a:schemeClr val="bg1"/>
                          </a:solidFill>
                          <a:latin typeface="+mn-lt"/>
                          <a:ea typeface="+mn-ea"/>
                          <a:cs typeface="+mn-cs"/>
                        </a:rPr>
                        <a:t>النشاط التجريبي </a:t>
                      </a:r>
                      <a:br>
                        <a:rPr kumimoji="0" lang="ar-DZ" sz="2000" b="1" kern="1200" dirty="0" smtClean="0">
                          <a:solidFill>
                            <a:schemeClr val="bg1"/>
                          </a:solidFill>
                          <a:latin typeface="+mn-lt"/>
                          <a:ea typeface="+mn-ea"/>
                          <a:cs typeface="+mn-cs"/>
                        </a:rPr>
                      </a:br>
                      <a:r>
                        <a:rPr kumimoji="0" lang="ar-DZ" sz="2000" b="1" kern="1200" dirty="0" smtClean="0">
                          <a:solidFill>
                            <a:schemeClr val="bg1"/>
                          </a:solidFill>
                          <a:latin typeface="+mn-lt"/>
                          <a:ea typeface="+mn-ea"/>
                          <a:cs typeface="+mn-cs"/>
                        </a:rPr>
                        <a:t>القيام بوضع المواد السابقة في الماء </a:t>
                      </a:r>
                      <a:br>
                        <a:rPr kumimoji="0" lang="ar-DZ" sz="2000" b="1" kern="1200" dirty="0" smtClean="0">
                          <a:solidFill>
                            <a:schemeClr val="bg1"/>
                          </a:solidFill>
                          <a:latin typeface="+mn-lt"/>
                          <a:ea typeface="+mn-ea"/>
                          <a:cs typeface="+mn-cs"/>
                        </a:rPr>
                      </a:br>
                      <a:r>
                        <a:rPr kumimoji="0" lang="ar-DZ" sz="2000" b="1" kern="1200" dirty="0" smtClean="0">
                          <a:solidFill>
                            <a:schemeClr val="bg1"/>
                          </a:solidFill>
                          <a:latin typeface="+mn-lt"/>
                          <a:ea typeface="+mn-ea"/>
                          <a:cs typeface="+mn-cs"/>
                        </a:rPr>
                        <a:t>المقارنة بين قيم الكتلة الحجمية </a:t>
                      </a:r>
                      <a:r>
                        <a:rPr kumimoji="0" lang="ar-DZ" sz="2000" b="1" kern="1200" dirty="0" err="1" smtClean="0">
                          <a:solidFill>
                            <a:schemeClr val="bg1"/>
                          </a:solidFill>
                          <a:latin typeface="+mn-lt"/>
                          <a:ea typeface="+mn-ea"/>
                          <a:cs typeface="+mn-cs"/>
                        </a:rPr>
                        <a:t>للاجسام</a:t>
                      </a:r>
                      <a:r>
                        <a:rPr kumimoji="0" lang="ar-DZ" sz="2000" b="1" kern="1200" dirty="0" smtClean="0">
                          <a:solidFill>
                            <a:schemeClr val="bg1"/>
                          </a:solidFill>
                          <a:latin typeface="+mn-lt"/>
                          <a:ea typeface="+mn-ea"/>
                          <a:cs typeface="+mn-cs"/>
                        </a:rPr>
                        <a:t> مع قيمة  الكتلة الحجمية </a:t>
                      </a:r>
                      <a:r>
                        <a:rPr kumimoji="0" lang="ar-DZ" sz="2000" b="1" kern="1200" dirty="0" err="1" smtClean="0">
                          <a:solidFill>
                            <a:schemeClr val="bg1"/>
                          </a:solidFill>
                          <a:latin typeface="+mn-lt"/>
                          <a:ea typeface="+mn-ea"/>
                          <a:cs typeface="+mn-cs"/>
                        </a:rPr>
                        <a:t>للماء </a:t>
                      </a:r>
                      <a:br>
                        <a:rPr kumimoji="0" lang="ar-DZ" sz="2000" b="1" kern="1200" dirty="0" err="1" smtClean="0">
                          <a:solidFill>
                            <a:schemeClr val="bg1"/>
                          </a:solidFill>
                          <a:latin typeface="+mn-lt"/>
                          <a:ea typeface="+mn-ea"/>
                          <a:cs typeface="+mn-cs"/>
                        </a:rPr>
                      </a:br>
                      <a:r>
                        <a:rPr kumimoji="0" lang="ar-DZ" sz="2000" b="1" kern="1200" dirty="0" smtClean="0">
                          <a:solidFill>
                            <a:schemeClr val="bg1"/>
                          </a:solidFill>
                          <a:latin typeface="+mn-lt"/>
                          <a:ea typeface="+mn-ea"/>
                          <a:cs typeface="+mn-cs"/>
                        </a:rPr>
                        <a:t>*حساب حاصل قسمة الكتلة الحجمية </a:t>
                      </a:r>
                      <a:r>
                        <a:rPr kumimoji="0" lang="ar-DZ" sz="2000" b="1" kern="1200" dirty="0" err="1" smtClean="0">
                          <a:solidFill>
                            <a:schemeClr val="bg1"/>
                          </a:solidFill>
                          <a:latin typeface="+mn-lt"/>
                          <a:ea typeface="+mn-ea"/>
                          <a:cs typeface="+mn-cs"/>
                        </a:rPr>
                        <a:t>للاجسام</a:t>
                      </a:r>
                      <a:r>
                        <a:rPr kumimoji="0" lang="ar-DZ" sz="2000" b="1" kern="1200" dirty="0" smtClean="0">
                          <a:solidFill>
                            <a:schemeClr val="bg1"/>
                          </a:solidFill>
                          <a:latin typeface="+mn-lt"/>
                          <a:ea typeface="+mn-ea"/>
                          <a:cs typeface="+mn-cs"/>
                        </a:rPr>
                        <a:t> على الكتلة الحجمية للماء </a:t>
                      </a:r>
                      <a:br>
                        <a:rPr kumimoji="0" lang="ar-DZ" sz="2000" b="1" kern="1200" dirty="0" smtClean="0">
                          <a:solidFill>
                            <a:schemeClr val="bg1"/>
                          </a:solidFill>
                          <a:latin typeface="+mn-lt"/>
                          <a:ea typeface="+mn-ea"/>
                          <a:cs typeface="+mn-cs"/>
                        </a:rPr>
                      </a:br>
                      <a:r>
                        <a:rPr kumimoji="0" lang="ar-DZ" sz="2000" b="1" kern="1200" dirty="0" err="1" smtClean="0">
                          <a:solidFill>
                            <a:schemeClr val="bg1"/>
                          </a:solidFill>
                          <a:latin typeface="+mn-lt"/>
                          <a:ea typeface="+mn-ea"/>
                          <a:cs typeface="+mn-cs"/>
                        </a:rPr>
                        <a:t>ااناء</a:t>
                      </a:r>
                      <a:r>
                        <a:rPr kumimoji="0" lang="ar-DZ" sz="2000" b="1" kern="1200" dirty="0" smtClean="0">
                          <a:solidFill>
                            <a:schemeClr val="bg1"/>
                          </a:solidFill>
                          <a:latin typeface="+mn-lt"/>
                          <a:ea typeface="+mn-ea"/>
                          <a:cs typeface="+mn-cs"/>
                        </a:rPr>
                        <a:t> </a:t>
                      </a:r>
                      <a:r>
                        <a:rPr kumimoji="0" lang="ar-DZ" sz="2000" b="1" kern="1200" dirty="0" err="1" smtClean="0">
                          <a:solidFill>
                            <a:schemeClr val="bg1"/>
                          </a:solidFill>
                          <a:latin typeface="+mn-lt"/>
                          <a:ea typeface="+mn-ea"/>
                          <a:cs typeface="+mn-cs"/>
                        </a:rPr>
                        <a:t>به</a:t>
                      </a:r>
                      <a:r>
                        <a:rPr kumimoji="0" lang="ar-DZ" sz="2000" b="1" kern="1200" dirty="0" smtClean="0">
                          <a:solidFill>
                            <a:schemeClr val="bg1"/>
                          </a:solidFill>
                          <a:latin typeface="+mn-lt"/>
                          <a:ea typeface="+mn-ea"/>
                          <a:cs typeface="+mn-cs"/>
                        </a:rPr>
                        <a:t> </a:t>
                      </a:r>
                      <a:r>
                        <a:rPr kumimoji="0" lang="ar-DZ" sz="2000" b="1" kern="1200" dirty="0" err="1" smtClean="0">
                          <a:solidFill>
                            <a:schemeClr val="bg1"/>
                          </a:solidFill>
                          <a:latin typeface="+mn-lt"/>
                          <a:ea typeface="+mn-ea"/>
                          <a:cs typeface="+mn-cs"/>
                        </a:rPr>
                        <a:t>ماء </a:t>
                      </a:r>
                      <a:r>
                        <a:rPr kumimoji="0" lang="ar-DZ" sz="2000" b="1" kern="1200" dirty="0" smtClean="0">
                          <a:solidFill>
                            <a:schemeClr val="bg1"/>
                          </a:solidFill>
                          <a:latin typeface="+mn-lt"/>
                          <a:ea typeface="+mn-ea"/>
                          <a:cs typeface="+mn-cs"/>
                        </a:rPr>
                        <a:t>–اناء </a:t>
                      </a:r>
                      <a:r>
                        <a:rPr kumimoji="0" lang="ar-DZ" sz="2000" b="1" kern="1200" dirty="0" err="1" smtClean="0">
                          <a:solidFill>
                            <a:schemeClr val="bg1"/>
                          </a:solidFill>
                          <a:latin typeface="+mn-lt"/>
                          <a:ea typeface="+mn-ea"/>
                          <a:cs typeface="+mn-cs"/>
                        </a:rPr>
                        <a:t>به</a:t>
                      </a:r>
                      <a:r>
                        <a:rPr kumimoji="0" lang="ar-DZ" sz="2000" b="1" kern="1200" dirty="0" smtClean="0">
                          <a:solidFill>
                            <a:schemeClr val="bg1"/>
                          </a:solidFill>
                          <a:latin typeface="+mn-lt"/>
                          <a:ea typeface="+mn-ea"/>
                          <a:cs typeface="+mn-cs"/>
                        </a:rPr>
                        <a:t> </a:t>
                      </a:r>
                      <a:r>
                        <a:rPr kumimoji="0" lang="ar-DZ" sz="2000" b="1" kern="1200" dirty="0" err="1" smtClean="0">
                          <a:solidFill>
                            <a:schemeClr val="bg1"/>
                          </a:solidFill>
                          <a:latin typeface="+mn-lt"/>
                          <a:ea typeface="+mn-ea"/>
                          <a:cs typeface="+mn-cs"/>
                        </a:rPr>
                        <a:t>زيت </a:t>
                      </a:r>
                      <a:r>
                        <a:rPr kumimoji="0" lang="ar-DZ" sz="2000" b="1" kern="1200" dirty="0" smtClean="0">
                          <a:solidFill>
                            <a:schemeClr val="bg1"/>
                          </a:solidFill>
                          <a:latin typeface="+mn-lt"/>
                          <a:ea typeface="+mn-ea"/>
                          <a:cs typeface="+mn-cs"/>
                        </a:rPr>
                        <a:t>–قطعة حديد</a:t>
                      </a:r>
                    </a:p>
                    <a:p>
                      <a:pPr algn="r"/>
                      <a:r>
                        <a:rPr kumimoji="0" lang="ar-DZ" sz="1800" b="1" kern="1200" dirty="0" smtClean="0">
                          <a:solidFill>
                            <a:schemeClr val="lt1"/>
                          </a:solidFill>
                          <a:latin typeface="+mn-lt"/>
                          <a:ea typeface="+mn-ea"/>
                          <a:cs typeface="+mn-cs"/>
                        </a:rPr>
                        <a:t> </a:t>
                      </a:r>
                      <a:endParaRPr lang="fr-FR" dirty="0">
                        <a:solidFill>
                          <a:schemeClr val="bg1"/>
                        </a:solidFill>
                      </a:endParaRPr>
                    </a:p>
                  </a:txBody>
                  <a:tcPr>
                    <a:solidFill>
                      <a:schemeClr val="accent6">
                        <a:lumMod val="75000"/>
                      </a:schemeClr>
                    </a:solidFill>
                  </a:tcPr>
                </a:tc>
                <a:tc>
                  <a:txBody>
                    <a:bodyPr/>
                    <a:lstStyle/>
                    <a:p>
                      <a:r>
                        <a:rPr lang="ar-DZ" b="1" dirty="0" smtClean="0">
                          <a:solidFill>
                            <a:schemeClr val="bg1"/>
                          </a:solidFill>
                        </a:rPr>
                        <a:t/>
                      </a:r>
                      <a:br>
                        <a:rPr lang="ar-DZ" b="1" dirty="0" smtClean="0">
                          <a:solidFill>
                            <a:schemeClr val="bg1"/>
                          </a:solidFill>
                        </a:rPr>
                      </a:br>
                      <a:r>
                        <a:rPr lang="ar-DZ" b="1" dirty="0" smtClean="0">
                          <a:solidFill>
                            <a:schemeClr val="bg1"/>
                          </a:solidFill>
                        </a:rPr>
                        <a:t>النشاط التعلمي 2</a:t>
                      </a:r>
                      <a:endParaRPr lang="fr-FR" dirty="0">
                        <a:solidFill>
                          <a:schemeClr val="bg1"/>
                        </a:solidFill>
                      </a:endParaRPr>
                    </a:p>
                  </a:txBody>
                  <a:tcPr>
                    <a:solidFill>
                      <a:srgbClr val="92D050"/>
                    </a:solidFill>
                  </a:tcPr>
                </a:tc>
              </a:tr>
              <a:tr h="3168352">
                <a:tc vMerge="1">
                  <a:txBody>
                    <a:bodyPr/>
                    <a:lstStyle/>
                    <a:p>
                      <a:endParaRPr lang="fr-FR"/>
                    </a:p>
                  </a:txBody>
                  <a:tcPr/>
                </a:tc>
                <a:tc>
                  <a:txBody>
                    <a:bodyPr/>
                    <a:lstStyle/>
                    <a:p>
                      <a:pPr algn="r"/>
                      <a:r>
                        <a:rPr lang="ar-DZ" b="1" dirty="0" smtClean="0"/>
                        <a:t>يقومون بحل الوضعية وتفسير سبب غوص المسمار و سبب طفو الزيت</a:t>
                      </a:r>
                      <a:endParaRPr lang="fr-FR" b="1" dirty="0"/>
                    </a:p>
                  </a:txBody>
                  <a:tcPr>
                    <a:solidFill>
                      <a:srgbClr val="00B0F0"/>
                    </a:solidFill>
                  </a:tcPr>
                </a:tc>
                <a:tc>
                  <a:txBody>
                    <a:bodyPr/>
                    <a:lstStyle/>
                    <a:p>
                      <a:pPr algn="r"/>
                      <a:r>
                        <a:rPr lang="ar-DZ" b="1" dirty="0" smtClean="0"/>
                        <a:t>حل الوضعية بتفسير الظواهر </a:t>
                      </a:r>
                      <a:r>
                        <a:rPr lang="ar-DZ" b="1" dirty="0" err="1" smtClean="0"/>
                        <a:t>الحادثة </a:t>
                      </a:r>
                      <a:br>
                        <a:rPr lang="ar-DZ" b="1" dirty="0" err="1" smtClean="0"/>
                      </a:br>
                      <a:r>
                        <a:rPr lang="ar-DZ" b="1" dirty="0" smtClean="0"/>
                        <a:t>-لماذا  المسمار </a:t>
                      </a:r>
                      <a:r>
                        <a:rPr lang="ar-DZ" b="1" dirty="0" err="1" smtClean="0"/>
                        <a:t>يغوص </a:t>
                      </a:r>
                      <a:br>
                        <a:rPr lang="ar-DZ" b="1" dirty="0" err="1" smtClean="0"/>
                      </a:br>
                      <a:r>
                        <a:rPr lang="ar-DZ" b="1" dirty="0" smtClean="0"/>
                        <a:t>-لماذا القطعة الخشبية و الزيت يطفو ان</a:t>
                      </a:r>
                      <a:br>
                        <a:rPr lang="ar-DZ" b="1" dirty="0" smtClean="0"/>
                      </a:br>
                      <a:r>
                        <a:rPr lang="ar-DZ" b="1" dirty="0" smtClean="0"/>
                        <a:t>-لماذا حبة البرتقال بالقشور تطفو وبع نزع القشور </a:t>
                      </a:r>
                      <a:r>
                        <a:rPr lang="ar-DZ" b="1" dirty="0" err="1" smtClean="0"/>
                        <a:t>تغوص </a:t>
                      </a:r>
                      <a:br>
                        <a:rPr lang="ar-DZ" b="1" dirty="0" err="1" smtClean="0"/>
                      </a:br>
                      <a:r>
                        <a:rPr lang="ar-DZ" b="1" dirty="0" smtClean="0"/>
                        <a:t>-اقتراح برتوكول تجريبي</a:t>
                      </a:r>
                      <a:br>
                        <a:rPr lang="ar-DZ" b="1" dirty="0" smtClean="0"/>
                      </a:br>
                      <a:endParaRPr lang="fr-FR" dirty="0">
                        <a:solidFill>
                          <a:schemeClr val="bg1"/>
                        </a:solidFill>
                      </a:endParaRPr>
                    </a:p>
                  </a:txBody>
                  <a:tcPr>
                    <a:solidFill>
                      <a:schemeClr val="accent6">
                        <a:lumMod val="75000"/>
                      </a:schemeClr>
                    </a:solidFill>
                  </a:tcPr>
                </a:tc>
                <a:tc>
                  <a:txBody>
                    <a:bodyPr/>
                    <a:lstStyle/>
                    <a:p>
                      <a:r>
                        <a:rPr lang="ar-DZ" b="1" dirty="0" smtClean="0"/>
                        <a:t>تقويم الموارد المعرفية</a:t>
                      </a:r>
                      <a:endParaRPr lang="fr-FR" dirty="0"/>
                    </a:p>
                  </a:txBody>
                  <a:tcPr>
                    <a:solidFill>
                      <a:srgbClr val="92D050"/>
                    </a:solidFill>
                  </a:tcPr>
                </a:tc>
              </a:tr>
            </a:tbl>
          </a:graphicData>
        </a:graphic>
      </p:graphicFrame>
      <p:graphicFrame>
        <p:nvGraphicFramePr>
          <p:cNvPr id="4" name="Tableau 3"/>
          <p:cNvGraphicFramePr>
            <a:graphicFrameLocks noGrp="1"/>
          </p:cNvGraphicFramePr>
          <p:nvPr/>
        </p:nvGraphicFramePr>
        <p:xfrm>
          <a:off x="3347864" y="2564904"/>
          <a:ext cx="4799856" cy="2743200"/>
        </p:xfrm>
        <a:graphic>
          <a:graphicData uri="http://schemas.openxmlformats.org/drawingml/2006/table">
            <a:tbl>
              <a:tblPr firstRow="1" bandRow="1">
                <a:tableStyleId>{5C22544A-7EE6-4342-B048-85BDC9FD1C3A}</a:tableStyleId>
              </a:tblPr>
              <a:tblGrid>
                <a:gridCol w="936104"/>
                <a:gridCol w="1368152"/>
                <a:gridCol w="864096"/>
                <a:gridCol w="864096"/>
                <a:gridCol w="767408"/>
              </a:tblGrid>
              <a:tr h="370840">
                <a:tc>
                  <a:txBody>
                    <a:bodyPr/>
                    <a:lstStyle/>
                    <a:p>
                      <a:r>
                        <a:rPr lang="ar-DZ" dirty="0" err="1" smtClean="0">
                          <a:solidFill>
                            <a:schemeClr val="bg1"/>
                          </a:solidFill>
                        </a:rPr>
                        <a:t>يطفو/</a:t>
                      </a:r>
                      <a:endParaRPr lang="ar-DZ" dirty="0" smtClean="0">
                        <a:solidFill>
                          <a:schemeClr val="bg1"/>
                        </a:solidFill>
                      </a:endParaRPr>
                    </a:p>
                    <a:p>
                      <a:r>
                        <a:rPr lang="ar-DZ" dirty="0" smtClean="0">
                          <a:solidFill>
                            <a:schemeClr val="bg1"/>
                          </a:solidFill>
                        </a:rPr>
                        <a:t>يغوص</a:t>
                      </a:r>
                      <a:endParaRPr lang="fr-FR" dirty="0">
                        <a:solidFill>
                          <a:schemeClr val="bg1"/>
                        </a:solidFill>
                      </a:endParaRPr>
                    </a:p>
                  </a:txBody>
                  <a:tcPr>
                    <a:solidFill>
                      <a:srgbClr val="0070C0"/>
                    </a:solidFill>
                  </a:tcPr>
                </a:tc>
                <a:tc>
                  <a:txBody>
                    <a:bodyPr/>
                    <a:lstStyle/>
                    <a:p>
                      <a:r>
                        <a:rPr lang="ar-DZ" dirty="0" smtClean="0">
                          <a:solidFill>
                            <a:schemeClr val="bg1"/>
                          </a:solidFill>
                        </a:rPr>
                        <a:t>الكتلة الحجمية</a:t>
                      </a:r>
                      <a:r>
                        <a:rPr lang="ar-DZ" baseline="0" dirty="0" smtClean="0">
                          <a:solidFill>
                            <a:schemeClr val="bg1"/>
                          </a:solidFill>
                        </a:rPr>
                        <a:t> للجسم/الكتلة الحجمية للماء </a:t>
                      </a:r>
                      <a:endParaRPr lang="fr-FR" dirty="0">
                        <a:solidFill>
                          <a:schemeClr val="bg1"/>
                        </a:solidFill>
                      </a:endParaRPr>
                    </a:p>
                  </a:txBody>
                  <a:tcPr>
                    <a:solidFill>
                      <a:srgbClr val="00B050"/>
                    </a:solidFill>
                  </a:tcPr>
                </a:tc>
                <a:tc>
                  <a:txBody>
                    <a:bodyPr/>
                    <a:lstStyle/>
                    <a:p>
                      <a:r>
                        <a:rPr lang="ar-DZ" dirty="0" smtClean="0">
                          <a:solidFill>
                            <a:schemeClr val="bg1"/>
                          </a:solidFill>
                        </a:rPr>
                        <a:t>الكتلة </a:t>
                      </a:r>
                      <a:r>
                        <a:rPr lang="ar-DZ" dirty="0" err="1" smtClean="0">
                          <a:solidFill>
                            <a:schemeClr val="bg1"/>
                          </a:solidFill>
                        </a:rPr>
                        <a:t>الحجمبة</a:t>
                      </a:r>
                      <a:r>
                        <a:rPr lang="ar-DZ" dirty="0" smtClean="0">
                          <a:solidFill>
                            <a:schemeClr val="bg1"/>
                          </a:solidFill>
                        </a:rPr>
                        <a:t> للماء </a:t>
                      </a:r>
                      <a:endParaRPr lang="fr-FR" dirty="0">
                        <a:solidFill>
                          <a:schemeClr val="bg1"/>
                        </a:solidFill>
                      </a:endParaRPr>
                    </a:p>
                  </a:txBody>
                  <a:tcPr>
                    <a:solidFill>
                      <a:srgbClr val="FFC000"/>
                    </a:solidFill>
                  </a:tcPr>
                </a:tc>
                <a:tc>
                  <a:txBody>
                    <a:bodyPr/>
                    <a:lstStyle/>
                    <a:p>
                      <a:r>
                        <a:rPr lang="ar-DZ" dirty="0" smtClean="0">
                          <a:solidFill>
                            <a:schemeClr val="bg1"/>
                          </a:solidFill>
                        </a:rPr>
                        <a:t>الكتلة الحجمية للجسم</a:t>
                      </a:r>
                      <a:endParaRPr lang="fr-FR" dirty="0">
                        <a:solidFill>
                          <a:schemeClr val="bg1"/>
                        </a:solidFill>
                      </a:endParaRPr>
                    </a:p>
                  </a:txBody>
                  <a:tcPr>
                    <a:solidFill>
                      <a:srgbClr val="92D050"/>
                    </a:solidFill>
                  </a:tcPr>
                </a:tc>
                <a:tc>
                  <a:txBody>
                    <a:bodyPr/>
                    <a:lstStyle/>
                    <a:p>
                      <a:r>
                        <a:rPr lang="ar-DZ" b="1" dirty="0" smtClean="0">
                          <a:solidFill>
                            <a:schemeClr val="bg1"/>
                          </a:solidFill>
                        </a:rPr>
                        <a:t>الجسم</a:t>
                      </a:r>
                      <a:r>
                        <a:rPr lang="ar-DZ" b="1" baseline="0" dirty="0" smtClean="0">
                          <a:solidFill>
                            <a:schemeClr val="bg1"/>
                          </a:solidFill>
                        </a:rPr>
                        <a:t> </a:t>
                      </a:r>
                      <a:endParaRPr lang="fr-FR" b="1" dirty="0">
                        <a:solidFill>
                          <a:schemeClr val="bg1"/>
                        </a:solidFill>
                      </a:endParaRPr>
                    </a:p>
                  </a:txBody>
                  <a:tcPr>
                    <a:solidFill>
                      <a:srgbClr val="00B0F0"/>
                    </a:solidFill>
                  </a:tcPr>
                </a:tc>
              </a:tr>
              <a:tr h="741784">
                <a:tc>
                  <a:txBody>
                    <a:bodyPr/>
                    <a:lstStyle/>
                    <a:p>
                      <a:r>
                        <a:rPr lang="ar-DZ" b="1" dirty="0" smtClean="0">
                          <a:solidFill>
                            <a:schemeClr val="bg1"/>
                          </a:solidFill>
                        </a:rPr>
                        <a:t>يطفو</a:t>
                      </a:r>
                      <a:endParaRPr lang="fr-FR" b="1" dirty="0">
                        <a:solidFill>
                          <a:schemeClr val="bg1"/>
                        </a:solidFill>
                      </a:endParaRPr>
                    </a:p>
                  </a:txBody>
                  <a:tcPr>
                    <a:solidFill>
                      <a:srgbClr val="0070C0"/>
                    </a:solidFill>
                  </a:tcPr>
                </a:tc>
                <a:tc>
                  <a:txBody>
                    <a:bodyPr/>
                    <a:lstStyle/>
                    <a:p>
                      <a:r>
                        <a:rPr lang="fr-FR" b="1" dirty="0" smtClean="0">
                          <a:solidFill>
                            <a:schemeClr val="bg1"/>
                          </a:solidFill>
                        </a:rPr>
                        <a:t>0.8</a:t>
                      </a:r>
                      <a:endParaRPr lang="fr-FR" b="1" dirty="0">
                        <a:solidFill>
                          <a:schemeClr val="bg1"/>
                        </a:solidFill>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1</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smtClean="0"/>
                    </a:p>
                    <a:p>
                      <a:endParaRPr lang="fr-FR" b="1" dirty="0">
                        <a:solidFill>
                          <a:schemeClr val="bg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DZ" b="1" dirty="0" smtClean="0">
                          <a:solidFill>
                            <a:schemeClr val="bg1"/>
                          </a:solidFill>
                        </a:rPr>
                        <a:t>0.8</a:t>
                      </a:r>
                      <a:endParaRPr lang="fr-FR"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smtClean="0"/>
                    </a:p>
                    <a:p>
                      <a:endParaRPr lang="fr-FR" b="1" dirty="0">
                        <a:solidFill>
                          <a:schemeClr val="bg1"/>
                        </a:solidFill>
                      </a:endParaRPr>
                    </a:p>
                  </a:txBody>
                  <a:tcPr>
                    <a:solidFill>
                      <a:srgbClr val="92D050"/>
                    </a:solidFill>
                  </a:tcPr>
                </a:tc>
                <a:tc>
                  <a:txBody>
                    <a:bodyPr/>
                    <a:lstStyle/>
                    <a:p>
                      <a:r>
                        <a:rPr lang="ar-DZ" b="1" dirty="0" smtClean="0">
                          <a:solidFill>
                            <a:schemeClr val="bg1"/>
                          </a:solidFill>
                        </a:rPr>
                        <a:t>الزيت </a:t>
                      </a:r>
                      <a:endParaRPr lang="fr-FR" b="1" dirty="0">
                        <a:solidFill>
                          <a:schemeClr val="bg1"/>
                        </a:solidFill>
                      </a:endParaRPr>
                    </a:p>
                  </a:txBody>
                  <a:tcPr>
                    <a:solidFill>
                      <a:srgbClr val="00B0F0"/>
                    </a:solidFill>
                  </a:tcPr>
                </a:tc>
              </a:tr>
              <a:tr h="370840">
                <a:tc>
                  <a:txBody>
                    <a:bodyPr/>
                    <a:lstStyle/>
                    <a:p>
                      <a:r>
                        <a:rPr lang="ar-DZ" b="1" dirty="0" smtClean="0">
                          <a:solidFill>
                            <a:schemeClr val="bg1"/>
                          </a:solidFill>
                        </a:rPr>
                        <a:t>يغوص</a:t>
                      </a:r>
                      <a:endParaRPr lang="fr-FR" b="1" dirty="0">
                        <a:solidFill>
                          <a:schemeClr val="bg1"/>
                        </a:solidFill>
                      </a:endParaRPr>
                    </a:p>
                  </a:txBody>
                  <a:tcPr>
                    <a:solidFill>
                      <a:srgbClr val="0070C0"/>
                    </a:solidFill>
                  </a:tcPr>
                </a:tc>
                <a:tc>
                  <a:txBody>
                    <a:bodyPr/>
                    <a:lstStyle/>
                    <a:p>
                      <a:r>
                        <a:rPr lang="fr-FR" b="1" dirty="0" smtClean="0">
                          <a:solidFill>
                            <a:schemeClr val="bg1"/>
                          </a:solidFill>
                        </a:rPr>
                        <a:t>7.8</a:t>
                      </a:r>
                      <a:endParaRPr lang="fr-FR" b="1" dirty="0">
                        <a:solidFill>
                          <a:schemeClr val="bg1"/>
                        </a:solidFill>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1</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smtClean="0"/>
                    </a:p>
                    <a:p>
                      <a:endParaRPr lang="fr-FR" dirty="0">
                        <a:solidFill>
                          <a:schemeClr val="bg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7.8</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g/</a:t>
                      </a:r>
                      <a:r>
                        <a:rPr kumimoji="0" lang="fr-FR" sz="1800" b="1" kern="1200" dirty="0" smtClean="0">
                          <a:solidFill>
                            <a:schemeClr val="dk1"/>
                          </a:solidFill>
                          <a:latin typeface="+mn-lt"/>
                          <a:ea typeface="+mn-ea"/>
                          <a:cs typeface="+mn-cs"/>
                        </a:rPr>
                        <a:t>cm</a:t>
                      </a:r>
                      <a:r>
                        <a:rPr kumimoji="0" lang="fr-FR" sz="1800" b="1" kern="1200" baseline="30000" dirty="0" smtClean="0">
                          <a:solidFill>
                            <a:schemeClr val="dk1"/>
                          </a:solidFill>
                          <a:latin typeface="+mn-lt"/>
                          <a:ea typeface="+mn-ea"/>
                          <a:cs typeface="+mn-cs"/>
                        </a:rPr>
                        <a:t>3</a:t>
                      </a:r>
                      <a:endParaRPr lang="fr-FR" b="1" dirty="0" smtClean="0"/>
                    </a:p>
                    <a:p>
                      <a:endParaRPr lang="fr-FR" dirty="0">
                        <a:solidFill>
                          <a:schemeClr val="bg1"/>
                        </a:solidFill>
                      </a:endParaRPr>
                    </a:p>
                  </a:txBody>
                  <a:tcPr>
                    <a:solidFill>
                      <a:srgbClr val="92D050"/>
                    </a:solidFill>
                  </a:tcPr>
                </a:tc>
                <a:tc>
                  <a:txBody>
                    <a:bodyPr/>
                    <a:lstStyle/>
                    <a:p>
                      <a:r>
                        <a:rPr lang="ar-DZ" b="1" dirty="0" smtClean="0">
                          <a:solidFill>
                            <a:schemeClr val="bg1"/>
                          </a:solidFill>
                        </a:rPr>
                        <a:t>الحديد </a:t>
                      </a:r>
                      <a:endParaRPr lang="fr-FR" b="1" dirty="0">
                        <a:solidFill>
                          <a:schemeClr val="bg1"/>
                        </a:solidFill>
                      </a:endParaRPr>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6</a:t>
                      </a:r>
                    </a:p>
                    <a:p>
                      <a:pPr algn="r"/>
                      <a:r>
                        <a:rPr lang="ar-DZ" dirty="0" smtClean="0">
                          <a:solidFill>
                            <a:schemeClr val="bg1"/>
                          </a:solidFill>
                        </a:rPr>
                        <a:t>الكتلة الحجمية</a:t>
                      </a:r>
                      <a:r>
                        <a:rPr lang="ar-DZ" baseline="0" dirty="0" smtClean="0">
                          <a:solidFill>
                            <a:schemeClr val="bg1"/>
                          </a:solidFill>
                        </a:rPr>
                        <a:t> </a:t>
                      </a:r>
                    </a:p>
                    <a:p>
                      <a:pPr algn="r"/>
                      <a:r>
                        <a:rPr lang="ar-DZ" baseline="0" dirty="0" smtClean="0">
                          <a:solidFill>
                            <a:schemeClr val="bg1"/>
                          </a:solidFill>
                        </a:rPr>
                        <a:t>و الكثافة </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chemeClr val="accent6">
                        <a:lumMod val="50000"/>
                      </a:schemeClr>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chemeClr val="accent6">
                        <a:lumMod val="50000"/>
                      </a:schemeClr>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جزئية 5</a:t>
                      </a:r>
                      <a:br>
                        <a:rPr lang="ar-DZ" b="1" dirty="0" smtClean="0"/>
                      </a:br>
                      <a:r>
                        <a:rPr lang="ar-DZ" b="1" dirty="0" err="1" smtClean="0"/>
                        <a:t>نشاط1</a:t>
                      </a:r>
                      <a:r>
                        <a:rPr lang="ar-DZ" b="1" dirty="0" smtClean="0"/>
                        <a:t/>
                      </a:r>
                      <a:br>
                        <a:rPr lang="ar-DZ" b="1" dirty="0" smtClean="0"/>
                      </a:br>
                      <a:endParaRPr lang="ar-DZ" b="1" dirty="0" smtClean="0"/>
                    </a:p>
                    <a:p>
                      <a:pPr algn="r"/>
                      <a:r>
                        <a:rPr lang="ar-DZ" b="1" dirty="0" err="1" smtClean="0"/>
                        <a:t>نشاط2</a:t>
                      </a:r>
                      <a:r>
                        <a:rPr lang="ar-DZ" b="1" dirty="0" smtClean="0"/>
                        <a:t/>
                      </a:r>
                      <a:br>
                        <a:rPr lang="ar-DZ" b="1" dirty="0" smtClean="0"/>
                      </a:b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11.jpg"/>
          <p:cNvPicPr>
            <a:picLocks noChangeAspect="1"/>
          </p:cNvPicPr>
          <p:nvPr/>
        </p:nvPicPr>
        <p:blipFill>
          <a:blip r:embed="rId2" cstate="print"/>
          <a:stretch>
            <a:fillRect/>
          </a:stretch>
        </p:blipFill>
        <p:spPr>
          <a:xfrm>
            <a:off x="0" y="1"/>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7</a:t>
            </a:r>
            <a:endParaRPr lang="fr-FR" sz="2000" b="1" dirty="0">
              <a:solidFill>
                <a:schemeClr val="bg1"/>
              </a:solidFill>
            </a:endParaRPr>
          </a:p>
        </p:txBody>
      </p:sp>
      <p:sp>
        <p:nvSpPr>
          <p:cNvPr id="11" name="Rectangle à coins arrondis 10"/>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وضعية تعلم الادماج حول القياسات </a:t>
            </a:r>
            <a:endParaRPr lang="fr-FR" sz="2000" b="1" dirty="0">
              <a:solidFill>
                <a:schemeClr val="bg1"/>
              </a:solidFill>
            </a:endParaRPr>
          </a:p>
        </p:txBody>
      </p:sp>
      <p:sp>
        <p:nvSpPr>
          <p:cNvPr id="13" name="Rectangle à coins arrondis 12"/>
          <p:cNvSpPr/>
          <p:nvPr/>
        </p:nvSpPr>
        <p:spPr>
          <a:xfrm>
            <a:off x="683568" y="2852936"/>
            <a:ext cx="6336704" cy="1080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5" name="Rectangle avec flèche vers la gauche 14"/>
          <p:cNvSpPr/>
          <p:nvPr/>
        </p:nvSpPr>
        <p:spPr>
          <a:xfrm>
            <a:off x="7380312" y="2996952"/>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6" name="Rectangle avec flèche vers la gauche 15"/>
          <p:cNvSpPr/>
          <p:nvPr/>
        </p:nvSpPr>
        <p:spPr>
          <a:xfrm>
            <a:off x="7559824" y="4941168"/>
            <a:ext cx="1584176" cy="792088"/>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7" name="Rectangle à coins arrondis 16"/>
          <p:cNvSpPr/>
          <p:nvPr/>
        </p:nvSpPr>
        <p:spPr>
          <a:xfrm>
            <a:off x="251520" y="4149080"/>
            <a:ext cx="7200800" cy="27089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1600" b="1" dirty="0" smtClean="0">
                <a:solidFill>
                  <a:schemeClr val="bg1"/>
                </a:solidFill>
              </a:rPr>
              <a:t>1</a:t>
            </a:r>
            <a:r>
              <a:rPr lang="ar-DZ" sz="2800" b="1" dirty="0" smtClean="0">
                <a:solidFill>
                  <a:schemeClr val="bg1"/>
                </a:solidFill>
              </a:rPr>
              <a:t>-يقيس بعض المقادير الفيزيائية باستعمال الوسيلة و الطريقة المناسبتين  ويستخدمها في حل مشكلا تتعلق </a:t>
            </a:r>
            <a:r>
              <a:rPr lang="ar-DZ" sz="2800" b="1" dirty="0" err="1" smtClean="0">
                <a:solidFill>
                  <a:schemeClr val="bg1"/>
                </a:solidFill>
              </a:rPr>
              <a:t>بها</a:t>
            </a:r>
            <a:r>
              <a:rPr lang="ar-DZ" sz="2800" b="1" dirty="0" smtClean="0">
                <a:solidFill>
                  <a:schemeClr val="bg1"/>
                </a:solidFill>
              </a:rPr>
              <a:t> في المخبر و خارجه  </a:t>
            </a:r>
            <a:br>
              <a:rPr lang="ar-DZ" sz="2800" b="1" dirty="0" smtClean="0">
                <a:solidFill>
                  <a:schemeClr val="bg1"/>
                </a:solidFill>
              </a:rPr>
            </a:br>
            <a:endParaRPr lang="fr-F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332656"/>
          <a:ext cx="8784976" cy="6336704"/>
        </p:xfrm>
        <a:graphic>
          <a:graphicData uri="http://schemas.openxmlformats.org/drawingml/2006/table">
            <a:tbl>
              <a:tblPr firstRow="1" bandRow="1">
                <a:tableStyleId>{5C22544A-7EE6-4342-B048-85BDC9FD1C3A}</a:tableStyleId>
              </a:tblPr>
              <a:tblGrid>
                <a:gridCol w="7344816"/>
                <a:gridCol w="1440160"/>
              </a:tblGrid>
              <a:tr h="6336704">
                <a:tc>
                  <a:txBody>
                    <a:bodyPr/>
                    <a:lstStyle/>
                    <a:p>
                      <a:pPr algn="r"/>
                      <a:r>
                        <a:rPr lang="ar-DZ" sz="2000" b="1" dirty="0" smtClean="0">
                          <a:solidFill>
                            <a:schemeClr val="bg1"/>
                          </a:solidFill>
                        </a:rPr>
                        <a:t>طلب الأستاذ، في حصة الأعمال </a:t>
                      </a:r>
                      <a:r>
                        <a:rPr lang="ar-DZ" sz="2000" b="1" dirty="0" err="1" smtClean="0">
                          <a:solidFill>
                            <a:schemeClr val="bg1"/>
                          </a:solidFill>
                        </a:rPr>
                        <a:t>المخبرية</a:t>
                      </a:r>
                      <a:r>
                        <a:rPr lang="ar-DZ" sz="2000" b="1" dirty="0" smtClean="0">
                          <a:solidFill>
                            <a:schemeClr val="bg1"/>
                          </a:solidFill>
                        </a:rPr>
                        <a:t>، من فوج التلاميذ تحديد اسماء  قطع معدنية متشابهة </a:t>
                      </a:r>
                      <a:r>
                        <a:rPr lang="ar-DZ" sz="2000" b="1" dirty="0" err="1" smtClean="0">
                          <a:solidFill>
                            <a:schemeClr val="bg1"/>
                          </a:solidFill>
                        </a:rPr>
                        <a:t>اللون </a:t>
                      </a:r>
                      <a:r>
                        <a:rPr lang="ar-DZ" sz="2000" b="1" dirty="0" smtClean="0">
                          <a:solidFill>
                            <a:schemeClr val="bg1"/>
                          </a:solidFill>
                        </a:rPr>
                        <a:t>(حديد-نحاس-</a:t>
                      </a:r>
                      <a:r>
                        <a:rPr lang="ar-DZ" sz="2000" b="1" dirty="0" err="1" smtClean="0">
                          <a:solidFill>
                            <a:schemeClr val="bg1"/>
                          </a:solidFill>
                        </a:rPr>
                        <a:t>الومنيوم-خشب </a:t>
                      </a:r>
                      <a:r>
                        <a:rPr lang="ar-DZ" sz="2000" b="1" dirty="0" smtClean="0">
                          <a:solidFill>
                            <a:schemeClr val="bg1"/>
                          </a:solidFill>
                        </a:rPr>
                        <a:t>) </a:t>
                      </a:r>
                      <a:r>
                        <a:rPr lang="ar-DZ" sz="2000" b="1" dirty="0" err="1" smtClean="0">
                          <a:solidFill>
                            <a:schemeClr val="bg1"/>
                          </a:solidFill>
                        </a:rPr>
                        <a:t>واسماء</a:t>
                      </a:r>
                      <a:r>
                        <a:rPr lang="ar-DZ" sz="2000" b="1" dirty="0" smtClean="0">
                          <a:solidFill>
                            <a:schemeClr val="bg1"/>
                          </a:solidFill>
                        </a:rPr>
                        <a:t> سوائل ملونة بنفس </a:t>
                      </a:r>
                      <a:r>
                        <a:rPr lang="ar-DZ" sz="2000" b="1" dirty="0" err="1" smtClean="0">
                          <a:solidFill>
                            <a:schemeClr val="bg1"/>
                          </a:solidFill>
                        </a:rPr>
                        <a:t>اللون </a:t>
                      </a:r>
                      <a:r>
                        <a:rPr lang="ar-DZ" sz="2000" b="1" dirty="0" smtClean="0">
                          <a:solidFill>
                            <a:schemeClr val="bg1"/>
                          </a:solidFill>
                        </a:rPr>
                        <a:t>(ماء و كحول </a:t>
                      </a:r>
                      <a:r>
                        <a:rPr lang="ar-DZ" sz="2000" b="1" dirty="0" err="1" smtClean="0">
                          <a:solidFill>
                            <a:schemeClr val="bg1"/>
                          </a:solidFill>
                        </a:rPr>
                        <a:t>وزيت </a:t>
                      </a:r>
                      <a:r>
                        <a:rPr lang="ar-DZ" sz="2000" b="1" dirty="0" smtClean="0">
                          <a:solidFill>
                            <a:schemeClr val="bg1"/>
                          </a:solidFill>
                        </a:rPr>
                        <a:t>) </a:t>
                      </a:r>
                      <a:br>
                        <a:rPr lang="ar-DZ" sz="2000" b="1" dirty="0" smtClean="0">
                          <a:solidFill>
                            <a:schemeClr val="bg1"/>
                          </a:solidFill>
                        </a:rPr>
                      </a:br>
                      <a:r>
                        <a:rPr lang="ar-DZ" sz="2000" b="1" dirty="0" smtClean="0">
                          <a:solidFill>
                            <a:schemeClr val="bg1"/>
                          </a:solidFill>
                        </a:rPr>
                        <a:t>المطلوب: </a:t>
                      </a:r>
                      <a:br>
                        <a:rPr lang="ar-DZ" sz="2000" b="1" dirty="0" smtClean="0">
                          <a:solidFill>
                            <a:schemeClr val="bg1"/>
                          </a:solidFill>
                        </a:rPr>
                      </a:br>
                      <a:r>
                        <a:rPr lang="ar-DZ" sz="2000" b="1" dirty="0" smtClean="0">
                          <a:solidFill>
                            <a:schemeClr val="bg1"/>
                          </a:solidFill>
                        </a:rPr>
                        <a:t>1-كيف يمكنه تجريبيا معرفة الاجسام  التي كثافتها اكبر او اصغر من كثافة الماء دون </a:t>
                      </a:r>
                      <a:r>
                        <a:rPr lang="ar-DZ" sz="2000" b="1" dirty="0" err="1" smtClean="0">
                          <a:solidFill>
                            <a:schemeClr val="bg1"/>
                          </a:solidFill>
                        </a:rPr>
                        <a:t>حسابات ؟</a:t>
                      </a: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2-</a:t>
                      </a:r>
                      <a:r>
                        <a:rPr lang="ar-DZ" sz="2000" b="1" dirty="0" err="1" smtClean="0">
                          <a:solidFill>
                            <a:schemeClr val="bg1"/>
                          </a:solidFill>
                        </a:rPr>
                        <a:t>ماهو</a:t>
                      </a:r>
                      <a:r>
                        <a:rPr lang="ar-DZ" sz="2000" b="1" dirty="0" smtClean="0">
                          <a:solidFill>
                            <a:schemeClr val="bg1"/>
                          </a:solidFill>
                        </a:rPr>
                        <a:t> البروتوكول التجريبي المتبع لتحديد اسماء هذه </a:t>
                      </a:r>
                      <a:r>
                        <a:rPr lang="ar-DZ" sz="2000" b="1" dirty="0" err="1" smtClean="0">
                          <a:solidFill>
                            <a:schemeClr val="bg1"/>
                          </a:solidFill>
                        </a:rPr>
                        <a:t>المواد ؟</a:t>
                      </a: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
                      </a:r>
                      <a:br>
                        <a:rPr lang="ar-DZ" sz="2000" b="1" dirty="0" smtClean="0">
                          <a:solidFill>
                            <a:schemeClr val="bg1"/>
                          </a:solidFill>
                        </a:rPr>
                      </a:br>
                      <a:endParaRPr lang="ar-DZ" sz="2000" b="1" dirty="0" smtClean="0">
                        <a:solidFill>
                          <a:schemeClr val="bg1"/>
                        </a:solidFill>
                      </a:endParaRPr>
                    </a:p>
                    <a:p>
                      <a:pPr algn="r"/>
                      <a:endParaRPr lang="ar-DZ" sz="2000" b="1" dirty="0" smtClean="0">
                        <a:solidFill>
                          <a:schemeClr val="bg1"/>
                        </a:solidFill>
                      </a:endParaRPr>
                    </a:p>
                    <a:p>
                      <a:pPr algn="r"/>
                      <a:endParaRPr lang="ar-DZ" sz="2000" b="1" dirty="0" smtClean="0">
                        <a:solidFill>
                          <a:schemeClr val="bg1"/>
                        </a:solidFill>
                      </a:endParaRPr>
                    </a:p>
                    <a:p>
                      <a:pPr algn="r"/>
                      <a:endParaRPr lang="ar-DZ" sz="2000" b="1" dirty="0" smtClean="0">
                        <a:solidFill>
                          <a:schemeClr val="bg1"/>
                        </a:solidFill>
                      </a:endParaRPr>
                    </a:p>
                    <a:p>
                      <a:pPr algn="r"/>
                      <a:endParaRPr lang="fr-FR" sz="2000" dirty="0">
                        <a:solidFill>
                          <a:schemeClr val="bg1"/>
                        </a:solidFill>
                      </a:endParaRPr>
                    </a:p>
                  </a:txBody>
                  <a:tcPr>
                    <a:solidFill>
                      <a:srgbClr val="FFC000"/>
                    </a:solidFill>
                  </a:tcPr>
                </a:tc>
                <a:tc>
                  <a:txBody>
                    <a:bodyPr/>
                    <a:lstStyle/>
                    <a:p>
                      <a:pPr algn="r"/>
                      <a:r>
                        <a:rPr lang="ar-DZ" sz="2000" b="1" dirty="0" smtClean="0">
                          <a:solidFill>
                            <a:schemeClr val="bg1"/>
                          </a:solidFill>
                        </a:rPr>
                        <a:t>* تقديم الوضعية:</a:t>
                      </a:r>
                      <a:endParaRPr lang="fr-FR" sz="2000" dirty="0">
                        <a:solidFill>
                          <a:schemeClr val="bg1"/>
                        </a:solidFill>
                      </a:endParaRPr>
                    </a:p>
                  </a:txBody>
                  <a:tcPr>
                    <a:solidFill>
                      <a:srgbClr val="00B0F0"/>
                    </a:solidFill>
                  </a:tcPr>
                </a:tc>
              </a:tr>
            </a:tbl>
          </a:graphicData>
        </a:graphic>
      </p:graphicFrame>
      <p:pic>
        <p:nvPicPr>
          <p:cNvPr id="6" name="Image 5" descr="form-1.gif"/>
          <p:cNvPicPr>
            <a:picLocks noChangeAspect="1"/>
          </p:cNvPicPr>
          <p:nvPr/>
        </p:nvPicPr>
        <p:blipFill>
          <a:blip r:embed="rId2" cstate="print"/>
          <a:stretch>
            <a:fillRect/>
          </a:stretch>
        </p:blipFill>
        <p:spPr>
          <a:xfrm>
            <a:off x="5508104" y="2564904"/>
            <a:ext cx="1905000" cy="1368152"/>
          </a:xfrm>
          <a:prstGeom prst="rect">
            <a:avLst/>
          </a:prstGeom>
        </p:spPr>
      </p:pic>
      <p:pic>
        <p:nvPicPr>
          <p:cNvPr id="7" name="Image 6" descr="index.jpg"/>
          <p:cNvPicPr>
            <a:picLocks noChangeAspect="1"/>
          </p:cNvPicPr>
          <p:nvPr/>
        </p:nvPicPr>
        <p:blipFill>
          <a:blip r:embed="rId3" cstate="print"/>
          <a:stretch>
            <a:fillRect/>
          </a:stretch>
        </p:blipFill>
        <p:spPr>
          <a:xfrm>
            <a:off x="3563888" y="2564904"/>
            <a:ext cx="1872233" cy="1368152"/>
          </a:xfrm>
          <a:prstGeom prst="rect">
            <a:avLst/>
          </a:prstGeom>
        </p:spPr>
      </p:pic>
      <p:pic>
        <p:nvPicPr>
          <p:cNvPr id="8" name="Image 7" descr="pr-Wound_Care-Rite_Aid_Isopropyl_Rubbing_Alcohol_70-resized200.jpg"/>
          <p:cNvPicPr>
            <a:picLocks noChangeAspect="1"/>
          </p:cNvPicPr>
          <p:nvPr/>
        </p:nvPicPr>
        <p:blipFill>
          <a:blip r:embed="rId4" cstate="print"/>
          <a:stretch>
            <a:fillRect/>
          </a:stretch>
        </p:blipFill>
        <p:spPr>
          <a:xfrm>
            <a:off x="1259632" y="2564904"/>
            <a:ext cx="2265040" cy="1512168"/>
          </a:xfrm>
          <a:prstGeom prst="rect">
            <a:avLst/>
          </a:prstGeom>
        </p:spPr>
      </p:pic>
      <p:graphicFrame>
        <p:nvGraphicFramePr>
          <p:cNvPr id="9" name="Tableau 8"/>
          <p:cNvGraphicFramePr>
            <a:graphicFrameLocks noGrp="1"/>
          </p:cNvGraphicFramePr>
          <p:nvPr/>
        </p:nvGraphicFramePr>
        <p:xfrm>
          <a:off x="1331640" y="4149080"/>
          <a:ext cx="6096000" cy="2219960"/>
        </p:xfrm>
        <a:graphic>
          <a:graphicData uri="http://schemas.openxmlformats.org/drawingml/2006/table">
            <a:tbl>
              <a:tblPr firstRow="1" bandRow="1">
                <a:tableStyleId>{5C22544A-7EE6-4342-B048-85BDC9FD1C3A}</a:tableStyleId>
              </a:tblPr>
              <a:tblGrid>
                <a:gridCol w="3048000"/>
                <a:gridCol w="3048000"/>
              </a:tblGrid>
              <a:tr h="139040">
                <a:tc>
                  <a:txBody>
                    <a:bodyPr/>
                    <a:lstStyle/>
                    <a:p>
                      <a:pPr algn="r"/>
                      <a:r>
                        <a:rPr lang="fr-FR" b="1" dirty="0" smtClean="0">
                          <a:solidFill>
                            <a:schemeClr val="bg1"/>
                          </a:solidFill>
                        </a:rPr>
                        <a:t>g/cm</a:t>
                      </a:r>
                      <a:r>
                        <a:rPr lang="fr-FR" b="1" baseline="30000" dirty="0" smtClean="0">
                          <a:solidFill>
                            <a:schemeClr val="bg1"/>
                          </a:solidFill>
                        </a:rPr>
                        <a:t>3</a:t>
                      </a:r>
                      <a:r>
                        <a:rPr lang="ar-DZ" dirty="0" smtClean="0">
                          <a:solidFill>
                            <a:schemeClr val="bg1"/>
                          </a:solidFill>
                        </a:rPr>
                        <a:t>كتلة الحجمية </a:t>
                      </a:r>
                      <a:endParaRPr lang="fr-FR" dirty="0">
                        <a:solidFill>
                          <a:schemeClr val="bg1"/>
                        </a:solidFill>
                      </a:endParaRPr>
                    </a:p>
                  </a:txBody>
                  <a:tcPr>
                    <a:solidFill>
                      <a:schemeClr val="accent6">
                        <a:lumMod val="75000"/>
                      </a:schemeClr>
                    </a:solidFill>
                  </a:tcPr>
                </a:tc>
                <a:tc>
                  <a:txBody>
                    <a:bodyPr/>
                    <a:lstStyle/>
                    <a:p>
                      <a:pPr algn="r"/>
                      <a:r>
                        <a:rPr lang="ar-DZ" b="1" dirty="0" smtClean="0">
                          <a:solidFill>
                            <a:schemeClr val="bg1"/>
                          </a:solidFill>
                        </a:rPr>
                        <a:t>المادة </a:t>
                      </a:r>
                      <a:endParaRPr lang="fr-FR" b="1" dirty="0">
                        <a:solidFill>
                          <a:schemeClr val="bg1"/>
                        </a:solidFill>
                      </a:endParaRPr>
                    </a:p>
                  </a:txBody>
                  <a:tcPr>
                    <a:solidFill>
                      <a:srgbClr val="00B0F0"/>
                    </a:solidFill>
                  </a:tcPr>
                </a:tc>
              </a:tr>
              <a:tr h="370840">
                <a:tc>
                  <a:txBody>
                    <a:bodyPr/>
                    <a:lstStyle/>
                    <a:p>
                      <a:pPr algn="r"/>
                      <a:r>
                        <a:rPr lang="ar-DZ" b="1" dirty="0" smtClean="0"/>
                        <a:t>7.86</a:t>
                      </a:r>
                      <a:endParaRPr lang="fr-FR" b="1" dirty="0"/>
                    </a:p>
                  </a:txBody>
                  <a:tcPr>
                    <a:solidFill>
                      <a:schemeClr val="accent6">
                        <a:lumMod val="75000"/>
                      </a:schemeClr>
                    </a:solidFill>
                  </a:tcPr>
                </a:tc>
                <a:tc>
                  <a:txBody>
                    <a:bodyPr/>
                    <a:lstStyle/>
                    <a:p>
                      <a:pPr algn="r"/>
                      <a:r>
                        <a:rPr lang="ar-DZ" b="1" dirty="0" smtClean="0"/>
                        <a:t>الحديد</a:t>
                      </a:r>
                      <a:endParaRPr lang="fr-FR" b="1" dirty="0"/>
                    </a:p>
                  </a:txBody>
                  <a:tcPr>
                    <a:solidFill>
                      <a:srgbClr val="00B0F0"/>
                    </a:solidFill>
                  </a:tcPr>
                </a:tc>
              </a:tr>
              <a:tr h="370840">
                <a:tc>
                  <a:txBody>
                    <a:bodyPr/>
                    <a:lstStyle/>
                    <a:p>
                      <a:pPr algn="r"/>
                      <a:r>
                        <a:rPr lang="ar-DZ" b="1" dirty="0" smtClean="0"/>
                        <a:t>8.92</a:t>
                      </a:r>
                      <a:endParaRPr lang="fr-FR" b="1" dirty="0"/>
                    </a:p>
                  </a:txBody>
                  <a:tcPr>
                    <a:solidFill>
                      <a:schemeClr val="accent6">
                        <a:lumMod val="75000"/>
                      </a:schemeClr>
                    </a:solidFill>
                  </a:tcPr>
                </a:tc>
                <a:tc>
                  <a:txBody>
                    <a:bodyPr/>
                    <a:lstStyle/>
                    <a:p>
                      <a:pPr algn="r"/>
                      <a:r>
                        <a:rPr lang="ar-DZ" b="1" dirty="0" smtClean="0"/>
                        <a:t>النحاس </a:t>
                      </a:r>
                      <a:endParaRPr lang="fr-FR" b="1" dirty="0"/>
                    </a:p>
                  </a:txBody>
                  <a:tcPr>
                    <a:solidFill>
                      <a:srgbClr val="00B0F0"/>
                    </a:solidFill>
                  </a:tcPr>
                </a:tc>
              </a:tr>
              <a:tr h="370840">
                <a:tc>
                  <a:txBody>
                    <a:bodyPr/>
                    <a:lstStyle/>
                    <a:p>
                      <a:pPr algn="r"/>
                      <a:r>
                        <a:rPr lang="ar-DZ" b="1" dirty="0" smtClean="0"/>
                        <a:t>2.7</a:t>
                      </a:r>
                      <a:endParaRPr lang="fr-FR" b="1" dirty="0"/>
                    </a:p>
                  </a:txBody>
                  <a:tcPr>
                    <a:solidFill>
                      <a:schemeClr val="accent6">
                        <a:lumMod val="75000"/>
                      </a:schemeClr>
                    </a:solidFill>
                  </a:tcPr>
                </a:tc>
                <a:tc>
                  <a:txBody>
                    <a:bodyPr/>
                    <a:lstStyle/>
                    <a:p>
                      <a:pPr algn="r"/>
                      <a:r>
                        <a:rPr lang="ar-DZ" b="1" dirty="0" err="1" smtClean="0"/>
                        <a:t>الالومنيوم</a:t>
                      </a:r>
                      <a:r>
                        <a:rPr lang="ar-DZ" b="1" dirty="0" smtClean="0"/>
                        <a:t> </a:t>
                      </a:r>
                      <a:endParaRPr lang="fr-FR" b="1" dirty="0"/>
                    </a:p>
                  </a:txBody>
                  <a:tcPr>
                    <a:solidFill>
                      <a:srgbClr val="00B0F0"/>
                    </a:solidFill>
                  </a:tcPr>
                </a:tc>
              </a:tr>
              <a:tr h="370840">
                <a:tc>
                  <a:txBody>
                    <a:bodyPr/>
                    <a:lstStyle/>
                    <a:p>
                      <a:pPr algn="r"/>
                      <a:r>
                        <a:rPr lang="ar-DZ" b="1" dirty="0" smtClean="0"/>
                        <a:t>1</a:t>
                      </a:r>
                      <a:endParaRPr lang="fr-FR" b="1" dirty="0"/>
                    </a:p>
                  </a:txBody>
                  <a:tcPr>
                    <a:solidFill>
                      <a:schemeClr val="accent6">
                        <a:lumMod val="75000"/>
                      </a:schemeClr>
                    </a:solidFill>
                  </a:tcPr>
                </a:tc>
                <a:tc>
                  <a:txBody>
                    <a:bodyPr/>
                    <a:lstStyle/>
                    <a:p>
                      <a:pPr algn="r"/>
                      <a:r>
                        <a:rPr lang="ar-DZ" b="1" dirty="0" smtClean="0"/>
                        <a:t>الماء </a:t>
                      </a:r>
                      <a:endParaRPr lang="fr-FR" b="1" dirty="0"/>
                    </a:p>
                  </a:txBody>
                  <a:tcPr>
                    <a:solidFill>
                      <a:srgbClr val="00B0F0"/>
                    </a:solidFill>
                  </a:tcPr>
                </a:tc>
              </a:tr>
              <a:tr h="370840">
                <a:tc>
                  <a:txBody>
                    <a:bodyPr/>
                    <a:lstStyle/>
                    <a:p>
                      <a:pPr algn="r"/>
                      <a:r>
                        <a:rPr lang="ar-DZ" b="1" dirty="0" smtClean="0"/>
                        <a:t>0.79</a:t>
                      </a:r>
                      <a:endParaRPr lang="fr-FR" b="1" dirty="0"/>
                    </a:p>
                  </a:txBody>
                  <a:tcPr>
                    <a:solidFill>
                      <a:schemeClr val="accent6">
                        <a:lumMod val="75000"/>
                      </a:schemeClr>
                    </a:solidFill>
                  </a:tcPr>
                </a:tc>
                <a:tc>
                  <a:txBody>
                    <a:bodyPr/>
                    <a:lstStyle/>
                    <a:p>
                      <a:pPr algn="r"/>
                      <a:r>
                        <a:rPr lang="ar-DZ" b="1" dirty="0" smtClean="0"/>
                        <a:t>الكحول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1152128"/>
          </a:xfrm>
          <a:solidFill>
            <a:srgbClr val="92D050"/>
          </a:solidFill>
        </p:spPr>
        <p:txBody>
          <a:bodyPr/>
          <a:lstStyle/>
          <a:p>
            <a:r>
              <a:rPr lang="ar-DZ" dirty="0" smtClean="0"/>
              <a:t>حل وضعية تعلم الادماج </a:t>
            </a:r>
            <a:endParaRPr lang="fr-FR" dirty="0"/>
          </a:p>
        </p:txBody>
      </p:sp>
      <p:sp>
        <p:nvSpPr>
          <p:cNvPr id="3" name="Sous-titre 2"/>
          <p:cNvSpPr>
            <a:spLocks noGrp="1"/>
          </p:cNvSpPr>
          <p:nvPr>
            <p:ph type="subTitle" idx="1"/>
          </p:nvPr>
        </p:nvSpPr>
        <p:spPr>
          <a:xfrm>
            <a:off x="179512" y="1412776"/>
            <a:ext cx="8784976" cy="5112568"/>
          </a:xfrm>
          <a:solidFill>
            <a:srgbClr val="00B0F0"/>
          </a:solidFill>
        </p:spPr>
        <p:txBody>
          <a:bodyPr>
            <a:normAutofit fontScale="92500" lnSpcReduction="20000"/>
          </a:bodyPr>
          <a:lstStyle/>
          <a:p>
            <a:pPr algn="r"/>
            <a:r>
              <a:rPr lang="ar-DZ" sz="2400" b="1" dirty="0" smtClean="0">
                <a:solidFill>
                  <a:schemeClr val="bg1"/>
                </a:solidFill>
              </a:rPr>
              <a:t>1-لمعرفة الاجسام التي كثافتها اكبر او اقل من الماء بدون حساب الكتلة الحجمية و الكثافة نقوم بالتجربة التالية </a:t>
            </a:r>
          </a:p>
          <a:p>
            <a:pPr algn="r"/>
            <a:r>
              <a:rPr lang="ar-DZ" sz="2400" b="1" dirty="0" smtClean="0">
                <a:solidFill>
                  <a:schemeClr val="bg1"/>
                </a:solidFill>
              </a:rPr>
              <a:t>وضع كل جسم في اناء </a:t>
            </a:r>
            <a:r>
              <a:rPr lang="ar-DZ" sz="2400" b="1" dirty="0" err="1" smtClean="0">
                <a:solidFill>
                  <a:schemeClr val="bg1"/>
                </a:solidFill>
              </a:rPr>
              <a:t>به</a:t>
            </a:r>
            <a:r>
              <a:rPr lang="ar-DZ" sz="2400" b="1" dirty="0" smtClean="0">
                <a:solidFill>
                  <a:schemeClr val="bg1"/>
                </a:solidFill>
              </a:rPr>
              <a:t> ماء ثم نلاحظ الاجسام </a:t>
            </a:r>
          </a:p>
          <a:p>
            <a:pPr algn="r"/>
            <a:r>
              <a:rPr lang="ar-DZ" sz="2400" b="1" dirty="0" smtClean="0">
                <a:solidFill>
                  <a:schemeClr val="bg1"/>
                </a:solidFill>
              </a:rPr>
              <a:t>اذا طافت معناه ان كثافتها اقل من الماء و اذا غاصت معناه ان كثافتها اكبر من الماء </a:t>
            </a:r>
          </a:p>
          <a:p>
            <a:pPr algn="r"/>
            <a:r>
              <a:rPr lang="ar-DZ" sz="2400" b="1" dirty="0" smtClean="0">
                <a:solidFill>
                  <a:schemeClr val="bg1"/>
                </a:solidFill>
              </a:rPr>
              <a:t>2-البرتوكول التجريبي المتبع هو </a:t>
            </a:r>
          </a:p>
          <a:p>
            <a:pPr algn="r"/>
            <a:r>
              <a:rPr lang="ar-DZ" sz="2400" b="1" dirty="0" smtClean="0">
                <a:solidFill>
                  <a:schemeClr val="bg1"/>
                </a:solidFill>
              </a:rPr>
              <a:t>*حساب حجم القطع المعدنية ذات شكل متوازي </a:t>
            </a:r>
            <a:r>
              <a:rPr lang="ar-DZ" sz="2400" b="1" dirty="0" err="1" smtClean="0">
                <a:solidFill>
                  <a:schemeClr val="bg1"/>
                </a:solidFill>
              </a:rPr>
              <a:t>المسطيلات</a:t>
            </a:r>
            <a:r>
              <a:rPr lang="ar-DZ" sz="2400" b="1" dirty="0" smtClean="0">
                <a:solidFill>
                  <a:schemeClr val="bg1"/>
                </a:solidFill>
              </a:rPr>
              <a:t> عن طريق العلاقة الرياضية</a:t>
            </a:r>
          </a:p>
          <a:p>
            <a:pPr algn="r"/>
            <a:r>
              <a:rPr lang="fr-FR" sz="2400" b="1" dirty="0" smtClean="0">
                <a:solidFill>
                  <a:schemeClr val="bg1"/>
                </a:solidFill>
              </a:rPr>
              <a:t>V=</a:t>
            </a:r>
            <a:r>
              <a:rPr lang="fr-FR" sz="2400" b="1" dirty="0" err="1" smtClean="0">
                <a:solidFill>
                  <a:schemeClr val="bg1"/>
                </a:solidFill>
              </a:rPr>
              <a:t>Lxbxh</a:t>
            </a:r>
            <a:r>
              <a:rPr lang="ar-DZ" sz="2400" b="1" dirty="0" smtClean="0">
                <a:solidFill>
                  <a:schemeClr val="bg1"/>
                </a:solidFill>
              </a:rPr>
              <a:t> </a:t>
            </a:r>
          </a:p>
          <a:p>
            <a:pPr algn="r"/>
            <a:r>
              <a:rPr lang="ar-DZ" sz="2400" b="1" dirty="0" smtClean="0">
                <a:solidFill>
                  <a:schemeClr val="bg1"/>
                </a:solidFill>
              </a:rPr>
              <a:t>*حساب حجم </a:t>
            </a:r>
            <a:r>
              <a:rPr lang="ar-DZ" sz="2400" b="1" dirty="0" err="1" smtClean="0">
                <a:solidFill>
                  <a:schemeClr val="bg1"/>
                </a:solidFill>
              </a:rPr>
              <a:t>الالزيت</a:t>
            </a:r>
            <a:r>
              <a:rPr lang="ar-DZ" sz="2400" b="1" dirty="0" smtClean="0">
                <a:solidFill>
                  <a:schemeClr val="bg1"/>
                </a:solidFill>
              </a:rPr>
              <a:t> و الكحول عن طريق الاناء المدرج</a:t>
            </a:r>
          </a:p>
          <a:p>
            <a:pPr algn="r"/>
            <a:r>
              <a:rPr lang="ar-DZ" sz="2400" b="1" dirty="0" smtClean="0">
                <a:solidFill>
                  <a:schemeClr val="bg1"/>
                </a:solidFill>
              </a:rPr>
              <a:t>*حساب حجم القطع المعدنية ذات شكل غير منتظم عن طريق الاناء المدرج و العلاقة الرياضية</a:t>
            </a:r>
          </a:p>
          <a:p>
            <a:pPr algn="r"/>
            <a:r>
              <a:rPr lang="fr-FR" sz="2400" b="1" dirty="0" smtClean="0">
                <a:solidFill>
                  <a:schemeClr val="bg1"/>
                </a:solidFill>
              </a:rPr>
              <a:t>V=V2-V1</a:t>
            </a:r>
            <a:endParaRPr lang="ar-DZ" sz="2400" b="1" dirty="0" smtClean="0">
              <a:solidFill>
                <a:schemeClr val="bg1"/>
              </a:solidFill>
            </a:endParaRPr>
          </a:p>
          <a:p>
            <a:pPr algn="r"/>
            <a:r>
              <a:rPr lang="ar-DZ" sz="2400" b="1" dirty="0" smtClean="0">
                <a:solidFill>
                  <a:schemeClr val="bg1"/>
                </a:solidFill>
              </a:rPr>
              <a:t>*قياس كتلة كل جسم بالميزان و تحديد قيمتها </a:t>
            </a:r>
          </a:p>
          <a:p>
            <a:pPr algn="r"/>
            <a:r>
              <a:rPr lang="ar-DZ" sz="2400" b="1" dirty="0" smtClean="0">
                <a:solidFill>
                  <a:schemeClr val="bg1"/>
                </a:solidFill>
              </a:rPr>
              <a:t>*حساب الكتلة الحجمية لكل جسم عن طريق العلاقة الرياضية</a:t>
            </a:r>
          </a:p>
          <a:p>
            <a:pPr algn="r"/>
            <a:r>
              <a:rPr lang="fr-FR" sz="2000" b="1" dirty="0" smtClean="0">
                <a:solidFill>
                  <a:schemeClr val="bg1"/>
                </a:solidFill>
              </a:rPr>
              <a:t>ρ= m/V</a:t>
            </a:r>
            <a:endParaRPr lang="ar-DZ" sz="2400" b="1" dirty="0" smtClean="0">
              <a:solidFill>
                <a:schemeClr val="bg1"/>
              </a:solidFill>
            </a:endParaRPr>
          </a:p>
          <a:p>
            <a:pPr algn="r"/>
            <a:r>
              <a:rPr lang="ar-DZ" sz="2400" b="1" dirty="0" smtClean="0">
                <a:solidFill>
                  <a:schemeClr val="bg1"/>
                </a:solidFill>
              </a:rPr>
              <a:t>*مقارنة قيمة الكتلة الحجمية مع جدول القيم المعطاة  و هنا نعرف اسم المادة حسب القيمة في الجدول</a:t>
            </a:r>
            <a:r>
              <a:rPr lang="ar-DZ" dirty="0" smtClean="0"/>
              <a:t>   </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47664" y="188640"/>
            <a:ext cx="6264696" cy="7200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 </a:t>
            </a:r>
            <a:endParaRPr lang="fr-FR" sz="2400" b="1" dirty="0">
              <a:solidFill>
                <a:schemeClr val="bg1"/>
              </a:solidFill>
            </a:endParaRPr>
          </a:p>
        </p:txBody>
      </p:sp>
      <p:graphicFrame>
        <p:nvGraphicFramePr>
          <p:cNvPr id="3" name="Tableau 2"/>
          <p:cNvGraphicFramePr>
            <a:graphicFrameLocks noGrp="1"/>
          </p:cNvGraphicFramePr>
          <p:nvPr/>
        </p:nvGraphicFramePr>
        <p:xfrm>
          <a:off x="251520" y="1052736"/>
          <a:ext cx="8496944" cy="5760640"/>
        </p:xfrm>
        <a:graphic>
          <a:graphicData uri="http://schemas.openxmlformats.org/drawingml/2006/table">
            <a:tbl>
              <a:tblPr firstRow="1" bandRow="1">
                <a:tableStyleId>{5C22544A-7EE6-4342-B048-85BDC9FD1C3A}</a:tableStyleId>
              </a:tblPr>
              <a:tblGrid>
                <a:gridCol w="1152128"/>
                <a:gridCol w="1944216"/>
                <a:gridCol w="4248472"/>
                <a:gridCol w="1152128"/>
              </a:tblGrid>
              <a:tr h="576064">
                <a:tc>
                  <a:txBody>
                    <a:bodyPr/>
                    <a:lstStyle/>
                    <a:p>
                      <a:pPr algn="r"/>
                      <a:r>
                        <a:rPr lang="ar-DZ" dirty="0" err="1" smtClean="0">
                          <a:solidFill>
                            <a:schemeClr val="bg1"/>
                          </a:solidFill>
                        </a:rPr>
                        <a:t>التنقيط </a:t>
                      </a:r>
                      <a:r>
                        <a:rPr lang="ar-DZ" dirty="0" smtClean="0">
                          <a:solidFill>
                            <a:schemeClr val="bg1"/>
                          </a:solidFill>
                        </a:rPr>
                        <a:t>/10</a:t>
                      </a:r>
                      <a:endParaRPr lang="fr-FR" dirty="0">
                        <a:solidFill>
                          <a:schemeClr val="bg1"/>
                        </a:solidFill>
                      </a:endParaRPr>
                    </a:p>
                  </a:txBody>
                  <a:tcPr>
                    <a:solidFill>
                      <a:schemeClr val="accent4">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dirty="0" smtClean="0">
                          <a:solidFill>
                            <a:schemeClr val="bg1"/>
                          </a:solidFill>
                        </a:rPr>
                        <a:t>الملاحظات </a:t>
                      </a:r>
                      <a:endParaRPr lang="fr-FR" dirty="0" smtClean="0">
                        <a:solidFill>
                          <a:schemeClr val="bg1"/>
                        </a:solidFill>
                      </a:endParaRPr>
                    </a:p>
                    <a:p>
                      <a:pPr algn="r"/>
                      <a:endParaRPr lang="fr-FR" dirty="0">
                        <a:solidFill>
                          <a:schemeClr val="bg1"/>
                        </a:solidFill>
                      </a:endParaRPr>
                    </a:p>
                  </a:txBody>
                  <a:tcPr>
                    <a:solidFill>
                      <a:schemeClr val="accent4">
                        <a:lumMod val="75000"/>
                      </a:schemeClr>
                    </a:solidFill>
                  </a:tcPr>
                </a:tc>
                <a:tc>
                  <a:txBody>
                    <a:bodyPr/>
                    <a:lstStyle/>
                    <a:p>
                      <a:pPr algn="r"/>
                      <a:r>
                        <a:rPr lang="ar-DZ" dirty="0" smtClean="0">
                          <a:solidFill>
                            <a:schemeClr val="bg1"/>
                          </a:solidFill>
                        </a:rPr>
                        <a:t>المؤشرات </a:t>
                      </a:r>
                      <a:endParaRPr lang="fr-FR" dirty="0">
                        <a:solidFill>
                          <a:schemeClr val="bg1"/>
                        </a:solidFill>
                      </a:endParaRPr>
                    </a:p>
                  </a:txBody>
                  <a:tcPr>
                    <a:solidFill>
                      <a:srgbClr val="00B050"/>
                    </a:solidFill>
                  </a:tcPr>
                </a:tc>
                <a:tc>
                  <a:txBody>
                    <a:bodyPr/>
                    <a:lstStyle/>
                    <a:p>
                      <a:pPr algn="r"/>
                      <a:r>
                        <a:rPr lang="ar-DZ" dirty="0" smtClean="0">
                          <a:solidFill>
                            <a:schemeClr val="bg1"/>
                          </a:solidFill>
                        </a:rPr>
                        <a:t>المعايير</a:t>
                      </a:r>
                      <a:endParaRPr lang="fr-FR" dirty="0">
                        <a:solidFill>
                          <a:schemeClr val="bg1"/>
                        </a:solidFill>
                      </a:endParaRPr>
                    </a:p>
                  </a:txBody>
                  <a:tcPr>
                    <a:solidFill>
                      <a:schemeClr val="accent6">
                        <a:lumMod val="75000"/>
                      </a:schemeClr>
                    </a:solidFill>
                  </a:tcPr>
                </a:tc>
              </a:tr>
              <a:tr h="1224136">
                <a:tc>
                  <a:txBody>
                    <a:bodyPr/>
                    <a:lstStyle/>
                    <a:p>
                      <a:pPr algn="r"/>
                      <a:r>
                        <a:rPr lang="ar-DZ" b="1" dirty="0" err="1" smtClean="0">
                          <a:solidFill>
                            <a:schemeClr val="bg1"/>
                          </a:solidFill>
                        </a:rPr>
                        <a:t>1ن</a:t>
                      </a:r>
                      <a:endParaRPr lang="ar-DZ" b="1" dirty="0" smtClean="0">
                        <a:solidFill>
                          <a:schemeClr val="bg1"/>
                        </a:solidFill>
                      </a:endParaRPr>
                    </a:p>
                    <a:p>
                      <a:pPr algn="r"/>
                      <a:endParaRPr lang="ar-DZ" b="1" dirty="0" smtClean="0">
                        <a:solidFill>
                          <a:schemeClr val="bg1"/>
                        </a:solidFill>
                      </a:endParaRPr>
                    </a:p>
                    <a:p>
                      <a:pPr algn="r"/>
                      <a:endParaRPr lang="ar-DZ" b="1" dirty="0" smtClean="0">
                        <a:solidFill>
                          <a:schemeClr val="bg1"/>
                        </a:solidFill>
                      </a:endParaRPr>
                    </a:p>
                    <a:p>
                      <a:pPr algn="r"/>
                      <a:r>
                        <a:rPr lang="ar-DZ" b="1" dirty="0" err="1" smtClean="0">
                          <a:solidFill>
                            <a:schemeClr val="bg1"/>
                          </a:solidFill>
                        </a:rPr>
                        <a:t>1ن</a:t>
                      </a:r>
                      <a:endParaRPr lang="fr-FR" b="1" dirty="0">
                        <a:solidFill>
                          <a:schemeClr val="bg1"/>
                        </a:solidFill>
                      </a:endParaRPr>
                    </a:p>
                  </a:txBody>
                  <a:tcPr>
                    <a:solidFill>
                      <a:srgbClr val="00B0F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b="1" dirty="0" smtClean="0">
                          <a:solidFill>
                            <a:schemeClr val="bg1"/>
                          </a:solidFill>
                        </a:rPr>
                        <a:t>تقبل كل مراحل </a:t>
                      </a:r>
                      <a:r>
                        <a:rPr lang="ar-DZ" b="1" dirty="0" err="1" smtClean="0">
                          <a:solidFill>
                            <a:schemeClr val="bg1"/>
                          </a:solidFill>
                        </a:rPr>
                        <a:t>البروتكول</a:t>
                      </a:r>
                      <a:r>
                        <a:rPr lang="ar-DZ" b="1" dirty="0" smtClean="0">
                          <a:solidFill>
                            <a:schemeClr val="bg1"/>
                          </a:solidFill>
                        </a:rPr>
                        <a:t> </a:t>
                      </a:r>
                      <a:br>
                        <a:rPr lang="ar-DZ" b="1" dirty="0" smtClean="0">
                          <a:solidFill>
                            <a:schemeClr val="bg1"/>
                          </a:solidFill>
                        </a:rPr>
                      </a:br>
                      <a:r>
                        <a:rPr lang="ar-DZ" b="1" dirty="0" smtClean="0">
                          <a:solidFill>
                            <a:schemeClr val="bg1"/>
                          </a:solidFill>
                        </a:rPr>
                        <a:t>تقبل كل طرق العمليات المتبعة و العلاقات و الوحدات </a:t>
                      </a:r>
                      <a:endParaRPr lang="fr-FR" dirty="0" smtClean="0">
                        <a:solidFill>
                          <a:schemeClr val="bg1"/>
                        </a:solidFill>
                      </a:endParaRPr>
                    </a:p>
                    <a:p>
                      <a:pPr algn="r"/>
                      <a:endParaRPr lang="fr-FR" dirty="0">
                        <a:solidFill>
                          <a:schemeClr val="bg1"/>
                        </a:solidFill>
                      </a:endParaRPr>
                    </a:p>
                  </a:txBody>
                  <a:tcPr>
                    <a:solidFill>
                      <a:srgbClr val="00B0F0"/>
                    </a:solidFill>
                  </a:tcPr>
                </a:tc>
                <a:tc>
                  <a:txBody>
                    <a:bodyPr/>
                    <a:lstStyle/>
                    <a:p>
                      <a:pPr algn="r"/>
                      <a:r>
                        <a:rPr lang="ar-DZ" b="1" dirty="0" err="1" smtClean="0">
                          <a:solidFill>
                            <a:schemeClr val="bg1"/>
                          </a:solidFill>
                        </a:rPr>
                        <a:t>س1</a:t>
                      </a:r>
                      <a:r>
                        <a:rPr lang="ar-DZ" b="1" dirty="0" smtClean="0">
                          <a:solidFill>
                            <a:schemeClr val="bg1"/>
                          </a:solidFill>
                        </a:rPr>
                        <a:t> –يذكر</a:t>
                      </a:r>
                      <a:r>
                        <a:rPr lang="ar-DZ" b="1" baseline="0" dirty="0" smtClean="0">
                          <a:solidFill>
                            <a:schemeClr val="bg1"/>
                          </a:solidFill>
                        </a:rPr>
                        <a:t> الطريقة التجريبية التي تحدد له الاجسام ذات كثافة اكبر او اقل من الماء صحيح او خطأ </a:t>
                      </a:r>
                    </a:p>
                    <a:p>
                      <a:pPr algn="r"/>
                      <a:r>
                        <a:rPr lang="ar-DZ" b="1" baseline="0" dirty="0" smtClean="0">
                          <a:solidFill>
                            <a:schemeClr val="bg1"/>
                          </a:solidFill>
                        </a:rPr>
                        <a:t>2-يذكر </a:t>
                      </a:r>
                      <a:r>
                        <a:rPr lang="ar-DZ" b="1" baseline="0" dirty="0" err="1" smtClean="0">
                          <a:solidFill>
                            <a:schemeClr val="bg1"/>
                          </a:solidFill>
                        </a:rPr>
                        <a:t>البروتكول</a:t>
                      </a:r>
                      <a:r>
                        <a:rPr lang="ar-DZ" b="1" baseline="0" dirty="0" smtClean="0">
                          <a:solidFill>
                            <a:schemeClr val="bg1"/>
                          </a:solidFill>
                        </a:rPr>
                        <a:t> التجريبي الذي يحدد اسماء هذه الاجسام صحيح او خطأ   </a:t>
                      </a:r>
                      <a:endParaRPr lang="fr-FR" b="1" dirty="0">
                        <a:solidFill>
                          <a:schemeClr val="bg1"/>
                        </a:solidFill>
                      </a:endParaRPr>
                    </a:p>
                  </a:txBody>
                  <a:tcPr>
                    <a:solidFill>
                      <a:srgbClr val="00B0F0"/>
                    </a:solidFill>
                  </a:tcPr>
                </a:tc>
                <a:tc>
                  <a:txBody>
                    <a:bodyPr/>
                    <a:lstStyle/>
                    <a:p>
                      <a:pPr algn="r"/>
                      <a:r>
                        <a:rPr lang="ar-DZ" b="1" dirty="0" smtClean="0">
                          <a:solidFill>
                            <a:schemeClr val="bg1"/>
                          </a:solidFill>
                        </a:rPr>
                        <a:t> الترجمة السليمة </a:t>
                      </a:r>
                      <a:r>
                        <a:rPr lang="ar-DZ" b="1" dirty="0" err="1" smtClean="0">
                          <a:solidFill>
                            <a:schemeClr val="bg1"/>
                          </a:solidFill>
                        </a:rPr>
                        <a:t>للوضعية </a:t>
                      </a:r>
                      <a:r>
                        <a:rPr lang="ar-DZ" b="1" dirty="0" smtClean="0">
                          <a:solidFill>
                            <a:schemeClr val="bg1"/>
                          </a:solidFill>
                        </a:rPr>
                        <a:t>(الوجاهة</a:t>
                      </a:r>
                      <a:r>
                        <a:rPr lang="ar-DZ" b="1" dirty="0" err="1" smtClean="0">
                          <a:solidFill>
                            <a:schemeClr val="bg1"/>
                          </a:solidFill>
                        </a:rPr>
                        <a:t>)</a:t>
                      </a:r>
                      <a:endParaRPr lang="fr-FR" dirty="0">
                        <a:solidFill>
                          <a:schemeClr val="bg1"/>
                        </a:solidFill>
                      </a:endParaRPr>
                    </a:p>
                  </a:txBody>
                  <a:tcPr>
                    <a:solidFill>
                      <a:srgbClr val="00B0F0"/>
                    </a:solidFill>
                  </a:tcPr>
                </a:tc>
              </a:tr>
              <a:tr h="1737360">
                <a:tc>
                  <a:txBody>
                    <a:bodyPr/>
                    <a:lstStyle/>
                    <a:p>
                      <a:pPr algn="r"/>
                      <a:r>
                        <a:rPr lang="ar-DZ" b="1" dirty="0" err="1" smtClean="0"/>
                        <a:t>3ن</a:t>
                      </a:r>
                      <a:endParaRPr lang="ar-DZ" b="1" dirty="0" smtClean="0"/>
                    </a:p>
                    <a:p>
                      <a:pPr algn="r"/>
                      <a:endParaRPr lang="ar-DZ" dirty="0" smtClean="0"/>
                    </a:p>
                    <a:p>
                      <a:pPr algn="r"/>
                      <a:endParaRPr lang="ar-DZ" dirty="0" smtClean="0"/>
                    </a:p>
                    <a:p>
                      <a:pPr algn="r"/>
                      <a:endParaRPr lang="ar-DZ" b="1" dirty="0" smtClean="0"/>
                    </a:p>
                    <a:p>
                      <a:pPr algn="r"/>
                      <a:r>
                        <a:rPr lang="ar-DZ" b="1" dirty="0" err="1" smtClean="0"/>
                        <a:t>3ن</a:t>
                      </a:r>
                      <a:endParaRPr lang="ar-DZ" b="1" dirty="0" smtClean="0"/>
                    </a:p>
                    <a:p>
                      <a:pPr algn="r"/>
                      <a:endParaRPr lang="fr-FR" b="1" dirty="0"/>
                    </a:p>
                  </a:txBody>
                  <a:tcPr>
                    <a:solidFill>
                      <a:srgbClr val="92D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b="1" dirty="0" smtClean="0"/>
                        <a:t>تقبل اجابات اخرى او طرق اخرى صحيحة </a:t>
                      </a:r>
                      <a:endParaRPr lang="fr-FR" dirty="0" smtClean="0"/>
                    </a:p>
                    <a:p>
                      <a:pPr algn="r"/>
                      <a:endParaRPr lang="fr-FR" dirty="0"/>
                    </a:p>
                  </a:txBody>
                  <a:tcPr>
                    <a:solidFill>
                      <a:srgbClr val="92D050"/>
                    </a:solidFill>
                  </a:tcPr>
                </a:tc>
                <a:tc>
                  <a:txBody>
                    <a:bodyPr/>
                    <a:lstStyle/>
                    <a:p>
                      <a:pPr algn="r"/>
                      <a:r>
                        <a:rPr lang="ar-DZ" b="1" dirty="0" err="1" smtClean="0"/>
                        <a:t>س1</a:t>
                      </a:r>
                      <a:r>
                        <a:rPr lang="ar-DZ" b="1" dirty="0" smtClean="0"/>
                        <a:t> –يذكر بشكل صحيح الطريقة التجريبية المحددة </a:t>
                      </a:r>
                      <a:r>
                        <a:rPr lang="ar-DZ" b="1" dirty="0" err="1" smtClean="0"/>
                        <a:t>للاجسام</a:t>
                      </a:r>
                      <a:r>
                        <a:rPr lang="ar-DZ" b="1" dirty="0" smtClean="0"/>
                        <a:t> التي كثافتها  اكبر او اقل من كثافة الماء </a:t>
                      </a:r>
                    </a:p>
                    <a:p>
                      <a:pPr algn="r"/>
                      <a:r>
                        <a:rPr lang="ar-DZ" b="1" dirty="0" err="1" smtClean="0"/>
                        <a:t>س2</a:t>
                      </a:r>
                      <a:r>
                        <a:rPr lang="ar-DZ" b="1" dirty="0" smtClean="0"/>
                        <a:t>-يذكر بشكل صحيح البرتوكول التجريبي المناسب لتحديد اسماء</a:t>
                      </a:r>
                      <a:r>
                        <a:rPr lang="ar-DZ" b="1" baseline="0" dirty="0" smtClean="0"/>
                        <a:t> هذه المواد    </a:t>
                      </a:r>
                      <a:r>
                        <a:rPr lang="ar-DZ" b="1" dirty="0" smtClean="0"/>
                        <a:t> </a:t>
                      </a:r>
                      <a:endParaRPr lang="fr-FR" b="1" dirty="0"/>
                    </a:p>
                  </a:txBody>
                  <a:tcPr>
                    <a:solidFill>
                      <a:srgbClr val="92D050"/>
                    </a:solidFill>
                  </a:tcPr>
                </a:tc>
                <a:tc>
                  <a:txBody>
                    <a:bodyPr/>
                    <a:lstStyle/>
                    <a:p>
                      <a:pPr algn="r"/>
                      <a:r>
                        <a:rPr lang="ar-DZ" b="1" dirty="0" smtClean="0"/>
                        <a:t>2-الاستخدام السليم </a:t>
                      </a:r>
                      <a:r>
                        <a:rPr lang="ar-DZ" b="1" dirty="0" err="1" smtClean="0"/>
                        <a:t>لادوات</a:t>
                      </a:r>
                      <a:r>
                        <a:rPr lang="ar-DZ" b="1" dirty="0" smtClean="0"/>
                        <a:t> المادة </a:t>
                      </a:r>
                      <a:br>
                        <a:rPr lang="ar-DZ" b="1" dirty="0" smtClean="0"/>
                      </a:br>
                      <a:r>
                        <a:rPr lang="ar-DZ" b="1" dirty="0" smtClean="0"/>
                        <a:t/>
                      </a:r>
                      <a:br>
                        <a:rPr lang="ar-DZ" b="1" dirty="0" smtClean="0"/>
                      </a:br>
                      <a:endParaRPr lang="fr-FR" dirty="0"/>
                    </a:p>
                  </a:txBody>
                  <a:tcPr>
                    <a:solidFill>
                      <a:srgbClr val="92D050"/>
                    </a:solidFill>
                  </a:tcPr>
                </a:tc>
              </a:tr>
              <a:tr h="709736">
                <a:tc>
                  <a:txBody>
                    <a:bodyPr/>
                    <a:lstStyle/>
                    <a:p>
                      <a:pPr algn="r"/>
                      <a:r>
                        <a:rPr lang="ar-DZ" b="1" dirty="0" err="1" smtClean="0"/>
                        <a:t>1ن</a:t>
                      </a:r>
                      <a:endParaRPr lang="fr-FR" b="1" dirty="0"/>
                    </a:p>
                  </a:txBody>
                  <a:tcPr>
                    <a:solidFill>
                      <a:srgbClr val="FFC000"/>
                    </a:solidFill>
                  </a:tcPr>
                </a:tc>
                <a:tc>
                  <a:txBody>
                    <a:bodyPr/>
                    <a:lstStyle/>
                    <a:p>
                      <a:endParaRPr lang="fr-FR"/>
                    </a:p>
                  </a:txBody>
                  <a:tcPr>
                    <a:solidFill>
                      <a:srgbClr val="FFC000"/>
                    </a:solidFill>
                  </a:tcPr>
                </a:tc>
                <a:tc>
                  <a:txBody>
                    <a:bodyPr/>
                    <a:lstStyle/>
                    <a:p>
                      <a:pPr algn="r"/>
                      <a:r>
                        <a:rPr lang="ar-DZ" b="1" dirty="0" smtClean="0"/>
                        <a:t>انسجام  في الاجابات المقدمة وتسلسل منطقي </a:t>
                      </a:r>
                      <a:endParaRPr lang="fr-FR" dirty="0"/>
                    </a:p>
                  </a:txBody>
                  <a:tcPr>
                    <a:solidFill>
                      <a:srgbClr val="FFC000"/>
                    </a:solidFill>
                  </a:tcPr>
                </a:tc>
                <a:tc>
                  <a:txBody>
                    <a:bodyPr/>
                    <a:lstStyle/>
                    <a:p>
                      <a:pPr algn="r"/>
                      <a:r>
                        <a:rPr lang="ar-DZ" b="1" dirty="0" smtClean="0"/>
                        <a:t>3-الانسجام </a:t>
                      </a:r>
                      <a:endParaRPr lang="fr-FR" b="1" dirty="0"/>
                    </a:p>
                  </a:txBody>
                  <a:tcPr>
                    <a:solidFill>
                      <a:srgbClr val="FFC000"/>
                    </a:solidFill>
                  </a:tcPr>
                </a:tc>
              </a:tr>
              <a:tr h="936104">
                <a:tc>
                  <a:txBody>
                    <a:bodyPr/>
                    <a:lstStyle/>
                    <a:p>
                      <a:pPr algn="r"/>
                      <a:r>
                        <a:rPr lang="ar-DZ" b="1" dirty="0" err="1" smtClean="0"/>
                        <a:t>1ن</a:t>
                      </a:r>
                      <a:endParaRPr lang="fr-FR" b="1" dirty="0"/>
                    </a:p>
                  </a:txBody>
                  <a:tcPr>
                    <a:solidFill>
                      <a:srgbClr val="00B050"/>
                    </a:solidFill>
                  </a:tcPr>
                </a:tc>
                <a:tc>
                  <a:txBody>
                    <a:bodyPr/>
                    <a:lstStyle/>
                    <a:p>
                      <a:endParaRPr lang="fr-FR"/>
                    </a:p>
                  </a:txBody>
                  <a:tcPr>
                    <a:solidFill>
                      <a:srgbClr val="00B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DZ" b="1" dirty="0" smtClean="0"/>
                        <a:t>تقديم طرق جديدة للحصول على النتائج و ابداع في بعض الاجابات </a:t>
                      </a:r>
                      <a:endParaRPr lang="fr-FR" dirty="0" smtClean="0"/>
                    </a:p>
                    <a:p>
                      <a:endParaRPr lang="fr-FR" dirty="0"/>
                    </a:p>
                  </a:txBody>
                  <a:tcPr>
                    <a:solidFill>
                      <a:srgbClr val="00B050"/>
                    </a:solidFill>
                  </a:tcPr>
                </a:tc>
                <a:tc>
                  <a:txBody>
                    <a:bodyPr/>
                    <a:lstStyle/>
                    <a:p>
                      <a:pPr algn="r"/>
                      <a:r>
                        <a:rPr lang="ar-DZ" b="1" dirty="0" smtClean="0"/>
                        <a:t>4-التميز و الاتقان </a:t>
                      </a:r>
                      <a:endParaRPr lang="fr-FR" b="1" dirty="0"/>
                    </a:p>
                  </a:txBody>
                  <a:tcPr>
                    <a:solidFill>
                      <a:srgbClr val="00B050"/>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7</a:t>
                      </a:r>
                    </a:p>
                    <a:p>
                      <a:pPr algn="r"/>
                      <a:r>
                        <a:rPr lang="ar-DZ" baseline="0" dirty="0" smtClean="0">
                          <a:solidFill>
                            <a:schemeClr val="bg1"/>
                          </a:solidFill>
                        </a:rPr>
                        <a:t> وضعية تعلم الادماج</a:t>
                      </a:r>
                    </a:p>
                    <a:p>
                      <a:pPr algn="r"/>
                      <a:r>
                        <a:rPr lang="ar-DZ" baseline="0" dirty="0" smtClean="0">
                          <a:solidFill>
                            <a:schemeClr val="bg1"/>
                          </a:solidFill>
                        </a:rPr>
                        <a:t>(القياسات</a:t>
                      </a:r>
                      <a:r>
                        <a:rPr lang="ar-DZ" baseline="0" dirty="0" err="1" smtClean="0">
                          <a:solidFill>
                            <a:schemeClr val="bg1"/>
                          </a:solidFill>
                        </a:rPr>
                        <a:t>)</a:t>
                      </a:r>
                      <a:r>
                        <a:rPr lang="ar-DZ" baseline="0" dirty="0" smtClean="0">
                          <a:solidFill>
                            <a:schemeClr val="bg1"/>
                          </a:solidFill>
                        </a:rPr>
                        <a:t>  </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00B0F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00B0F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تعلم الادماج 1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800px-Keukenhof-Szmurlo.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8</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تقديم  مشروع المقطر الشمسي </a:t>
            </a:r>
            <a:endParaRPr lang="fr-FR" sz="2000" b="1" dirty="0">
              <a:solidFill>
                <a:schemeClr val="bg1"/>
              </a:solidFill>
            </a:endParaRPr>
          </a:p>
        </p:txBody>
      </p:sp>
      <p:sp>
        <p:nvSpPr>
          <p:cNvPr id="12" name="Rectangle avec flèche vers la gauche 11"/>
          <p:cNvSpPr/>
          <p:nvPr/>
        </p:nvSpPr>
        <p:spPr>
          <a:xfrm>
            <a:off x="7308304" y="3501008"/>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3140968"/>
            <a:ext cx="6336704"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4" name="Rectangle à coins arrondis 13"/>
          <p:cNvSpPr/>
          <p:nvPr/>
        </p:nvSpPr>
        <p:spPr>
          <a:xfrm>
            <a:off x="0" y="4221088"/>
            <a:ext cx="7704856" cy="2376264"/>
          </a:xfrm>
          <a:prstGeom prst="roundRect">
            <a:avLst/>
          </a:prstGeom>
          <a:solidFill>
            <a:srgbClr val="1EBE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b="1" dirty="0" smtClean="0">
              <a:solidFill>
                <a:schemeClr val="bg1"/>
              </a:solidFill>
            </a:endParaRPr>
          </a:p>
        </p:txBody>
      </p:sp>
      <p:sp>
        <p:nvSpPr>
          <p:cNvPr id="15" name="Rectangle avec flèche vers la gauche 14"/>
          <p:cNvSpPr/>
          <p:nvPr/>
        </p:nvSpPr>
        <p:spPr>
          <a:xfrm>
            <a:off x="7559824" y="4725144"/>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a:t>
            </a: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0"/>
            <a:ext cx="8229600" cy="1124744"/>
          </a:xfrm>
          <a:solidFill>
            <a:schemeClr val="accent6">
              <a:lumMod val="75000"/>
            </a:schemeClr>
          </a:solidFill>
        </p:spPr>
        <p:txBody>
          <a:bodyPr>
            <a:normAutofit fontScale="90000"/>
          </a:bodyPr>
          <a:lstStyle/>
          <a:p>
            <a:r>
              <a:rPr lang="ar-DZ" dirty="0" smtClean="0"/>
              <a:t>مشروع تكنولوجي </a:t>
            </a:r>
            <a:br>
              <a:rPr lang="ar-DZ" dirty="0" smtClean="0"/>
            </a:br>
            <a:r>
              <a:rPr lang="ar-DZ" dirty="0" smtClean="0"/>
              <a:t>المقطر الشمسي </a:t>
            </a:r>
            <a:endParaRPr lang="fr-FR" dirty="0"/>
          </a:p>
        </p:txBody>
      </p:sp>
      <p:sp>
        <p:nvSpPr>
          <p:cNvPr id="3" name="Sous-titre 2"/>
          <p:cNvSpPr>
            <a:spLocks noGrp="1"/>
          </p:cNvSpPr>
          <p:nvPr>
            <p:ph type="subTitle" idx="1"/>
          </p:nvPr>
        </p:nvSpPr>
        <p:spPr>
          <a:xfrm>
            <a:off x="107504" y="1196752"/>
            <a:ext cx="8856984" cy="5472608"/>
          </a:xfrm>
          <a:solidFill>
            <a:srgbClr val="00B0F0"/>
          </a:solidFill>
        </p:spPr>
        <p:txBody>
          <a:bodyPr/>
          <a:lstStyle/>
          <a:p>
            <a:pPr algn="r"/>
            <a:r>
              <a:rPr lang="ar-DZ" b="1" dirty="0" smtClean="0">
                <a:solidFill>
                  <a:schemeClr val="bg1"/>
                </a:solidFill>
              </a:rPr>
              <a:t>الوظيفة تقطير الماء بالطاقة الشمسية </a:t>
            </a:r>
          </a:p>
          <a:p>
            <a:pPr algn="r"/>
            <a:r>
              <a:rPr lang="ar-DZ" b="1" dirty="0" smtClean="0">
                <a:solidFill>
                  <a:schemeClr val="bg1"/>
                </a:solidFill>
              </a:rPr>
              <a:t>الهدف من حصة المشروع التكنولوجي </a:t>
            </a:r>
            <a:br>
              <a:rPr lang="ar-DZ" b="1" dirty="0" smtClean="0">
                <a:solidFill>
                  <a:schemeClr val="bg1"/>
                </a:solidFill>
              </a:rPr>
            </a:br>
            <a:r>
              <a:rPr lang="ar-DZ" b="1" dirty="0" smtClean="0">
                <a:solidFill>
                  <a:schemeClr val="bg1"/>
                </a:solidFill>
              </a:rPr>
              <a:t>انجاز مشروع نموذج بسيط لتقطير الماء بالطاقة الشمسية  </a:t>
            </a:r>
            <a:br>
              <a:rPr lang="ar-DZ" b="1" dirty="0" smtClean="0">
                <a:solidFill>
                  <a:schemeClr val="bg1"/>
                </a:solidFill>
              </a:rPr>
            </a:br>
            <a:r>
              <a:rPr lang="ar-DZ" b="1" dirty="0" smtClean="0">
                <a:solidFill>
                  <a:schemeClr val="bg1"/>
                </a:solidFill>
              </a:rPr>
              <a:t> الوضعية الجزئية </a:t>
            </a:r>
            <a:br>
              <a:rPr lang="ar-DZ" b="1" dirty="0" smtClean="0">
                <a:solidFill>
                  <a:schemeClr val="bg1"/>
                </a:solidFill>
              </a:rPr>
            </a:br>
            <a:r>
              <a:rPr lang="ar-DZ" b="1" dirty="0" smtClean="0">
                <a:solidFill>
                  <a:schemeClr val="bg1"/>
                </a:solidFill>
              </a:rPr>
              <a:t>عندما كانت احدى القبائل الصحراوية الجزائرية في رحلة البحث عن مناطق الرعي ولما صلت الى منطقة </a:t>
            </a:r>
            <a:r>
              <a:rPr lang="ar-DZ" b="1" dirty="0" err="1" smtClean="0">
                <a:solidFill>
                  <a:schemeClr val="bg1"/>
                </a:solidFill>
              </a:rPr>
              <a:t>وانهكها</a:t>
            </a:r>
            <a:r>
              <a:rPr lang="ar-DZ" b="1" dirty="0" smtClean="0">
                <a:solidFill>
                  <a:schemeClr val="bg1"/>
                </a:solidFill>
              </a:rPr>
              <a:t> التعب و العطش  وجدت  مشكلة التزود بالماء </a:t>
            </a:r>
            <a:r>
              <a:rPr lang="ar-DZ" b="1" dirty="0" err="1" smtClean="0">
                <a:solidFill>
                  <a:schemeClr val="bg1"/>
                </a:solidFill>
              </a:rPr>
              <a:t>الشروب</a:t>
            </a:r>
            <a:r>
              <a:rPr lang="ar-DZ" b="1" dirty="0" smtClean="0">
                <a:solidFill>
                  <a:schemeClr val="bg1"/>
                </a:solidFill>
              </a:rPr>
              <a:t>  لان مياهها مالحة  فاحتارت في  ايجاد طريقة باستعمال وسائل بسيطة للحصول على الماء </a:t>
            </a:r>
            <a:r>
              <a:rPr lang="ar-DZ" b="1" dirty="0" err="1" smtClean="0">
                <a:solidFill>
                  <a:schemeClr val="bg1"/>
                </a:solidFill>
              </a:rPr>
              <a:t>الشروب</a:t>
            </a:r>
            <a:r>
              <a:rPr lang="ar-DZ" b="1" dirty="0" smtClean="0">
                <a:solidFill>
                  <a:schemeClr val="bg1"/>
                </a:solidFill>
              </a:rPr>
              <a:t> </a:t>
            </a:r>
            <a:br>
              <a:rPr lang="ar-DZ" b="1" dirty="0" smtClean="0">
                <a:solidFill>
                  <a:schemeClr val="bg1"/>
                </a:solidFill>
              </a:rPr>
            </a:br>
            <a:r>
              <a:rPr lang="ar-DZ" b="1" dirty="0" smtClean="0">
                <a:solidFill>
                  <a:schemeClr val="bg1"/>
                </a:solidFill>
              </a:rPr>
              <a:t>1-كيف يمكنك اقتراح تجربة بسيطة </a:t>
            </a:r>
          </a:p>
          <a:p>
            <a:pPr algn="r"/>
            <a:r>
              <a:rPr lang="ar-DZ" b="1" dirty="0" smtClean="0">
                <a:solidFill>
                  <a:schemeClr val="bg1"/>
                </a:solidFill>
              </a:rPr>
              <a:t>اي نموذج مشروع بسيط للحصول </a:t>
            </a:r>
          </a:p>
          <a:p>
            <a:pPr algn="r"/>
            <a:r>
              <a:rPr lang="ar-DZ" b="1" dirty="0" smtClean="0">
                <a:solidFill>
                  <a:schemeClr val="bg1"/>
                </a:solidFill>
              </a:rPr>
              <a:t>على ماء </a:t>
            </a:r>
            <a:r>
              <a:rPr lang="ar-DZ" b="1" dirty="0" err="1" smtClean="0">
                <a:solidFill>
                  <a:schemeClr val="bg1"/>
                </a:solidFill>
              </a:rPr>
              <a:t>الشروب</a:t>
            </a:r>
            <a:r>
              <a:rPr lang="ar-DZ" b="1" dirty="0" smtClean="0">
                <a:solidFill>
                  <a:schemeClr val="bg1"/>
                </a:solidFill>
              </a:rPr>
              <a:t> باستعمال المياه </a:t>
            </a:r>
            <a:r>
              <a:rPr lang="ar-DZ" b="1" dirty="0" err="1" smtClean="0">
                <a:solidFill>
                  <a:schemeClr val="bg1"/>
                </a:solidFill>
              </a:rPr>
              <a:t>المالحة ؟</a:t>
            </a:r>
            <a:r>
              <a:rPr lang="ar-DZ" b="1" dirty="0" smtClean="0">
                <a:solidFill>
                  <a:schemeClr val="bg1"/>
                </a:solidFill>
              </a:rPr>
              <a:t/>
            </a:r>
            <a:br>
              <a:rPr lang="ar-DZ" b="1" dirty="0" smtClean="0">
                <a:solidFill>
                  <a:schemeClr val="bg1"/>
                </a:solidFill>
              </a:rPr>
            </a:br>
            <a:endParaRPr lang="fr-FR" dirty="0">
              <a:solidFill>
                <a:schemeClr val="bg1"/>
              </a:solidFill>
            </a:endParaRPr>
          </a:p>
        </p:txBody>
      </p:sp>
      <p:pic>
        <p:nvPicPr>
          <p:cNvPr id="4" name="Image 3" descr="maxresdefault.jpg"/>
          <p:cNvPicPr>
            <a:picLocks noChangeAspect="1"/>
          </p:cNvPicPr>
          <p:nvPr/>
        </p:nvPicPr>
        <p:blipFill>
          <a:blip r:embed="rId2" cstate="print"/>
          <a:stretch>
            <a:fillRect/>
          </a:stretch>
        </p:blipFill>
        <p:spPr>
          <a:xfrm>
            <a:off x="0" y="4437112"/>
            <a:ext cx="3203848" cy="223224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4154984"/>
          </a:xfrm>
          <a:prstGeom prst="rect">
            <a:avLst/>
          </a:prstGeom>
          <a:solidFill>
            <a:srgbClr val="FFC000"/>
          </a:solidFill>
        </p:spPr>
        <p:txBody>
          <a:bodyPr wrap="square">
            <a:spAutoFit/>
          </a:bodyPr>
          <a:lstStyle/>
          <a:p>
            <a:pPr algn="r"/>
            <a:r>
              <a:rPr lang="ar-DZ" sz="2400" b="1" dirty="0" smtClean="0">
                <a:solidFill>
                  <a:schemeClr val="bg1"/>
                </a:solidFill>
              </a:rPr>
              <a:t>2-مراحل انجاز </a:t>
            </a:r>
            <a:r>
              <a:rPr lang="ar-DZ" sz="2400" b="1" dirty="0" err="1" smtClean="0">
                <a:solidFill>
                  <a:schemeClr val="bg1"/>
                </a:solidFill>
              </a:rPr>
              <a:t>المشروع </a:t>
            </a:r>
            <a:br>
              <a:rPr lang="ar-DZ" sz="2400" b="1" dirty="0" err="1" smtClean="0">
                <a:solidFill>
                  <a:schemeClr val="bg1"/>
                </a:solidFill>
              </a:rPr>
            </a:br>
            <a:r>
              <a:rPr lang="ar-DZ" sz="2400" b="1" dirty="0" smtClean="0">
                <a:solidFill>
                  <a:schemeClr val="bg1"/>
                </a:solidFill>
              </a:rPr>
              <a:t>*مرحلة دراسة المشروع نظريا</a:t>
            </a:r>
            <a:br>
              <a:rPr lang="ar-DZ" sz="2400" b="1" dirty="0" smtClean="0">
                <a:solidFill>
                  <a:schemeClr val="bg1"/>
                </a:solidFill>
              </a:rPr>
            </a:br>
            <a:r>
              <a:rPr lang="ar-DZ" sz="2400" b="1" dirty="0" smtClean="0">
                <a:solidFill>
                  <a:schemeClr val="bg1"/>
                </a:solidFill>
              </a:rPr>
              <a:t>*مرحلة </a:t>
            </a:r>
            <a:r>
              <a:rPr lang="ar-DZ" sz="2400" b="1" dirty="0" err="1" smtClean="0">
                <a:solidFill>
                  <a:schemeClr val="bg1"/>
                </a:solidFill>
              </a:rPr>
              <a:t>التخطيط </a:t>
            </a:r>
            <a:br>
              <a:rPr lang="ar-DZ" sz="2400" b="1" dirty="0" err="1" smtClean="0">
                <a:solidFill>
                  <a:schemeClr val="bg1"/>
                </a:solidFill>
              </a:rPr>
            </a:br>
            <a:r>
              <a:rPr lang="ar-DZ" sz="2400" b="1" dirty="0" smtClean="0">
                <a:solidFill>
                  <a:schemeClr val="bg1"/>
                </a:solidFill>
              </a:rPr>
              <a:t>*مرحلة اعداد </a:t>
            </a:r>
            <a:r>
              <a:rPr lang="ar-DZ" sz="2400" b="1" dirty="0" err="1" smtClean="0">
                <a:solidFill>
                  <a:schemeClr val="bg1"/>
                </a:solidFill>
              </a:rPr>
              <a:t>الوسائل </a:t>
            </a:r>
            <a:br>
              <a:rPr lang="ar-DZ" sz="2400" b="1" dirty="0" err="1" smtClean="0">
                <a:solidFill>
                  <a:schemeClr val="bg1"/>
                </a:solidFill>
              </a:rPr>
            </a:br>
            <a:r>
              <a:rPr lang="ar-DZ" sz="2400" b="1" dirty="0" smtClean="0">
                <a:solidFill>
                  <a:schemeClr val="bg1"/>
                </a:solidFill>
              </a:rPr>
              <a:t>*مرحلة </a:t>
            </a:r>
            <a:r>
              <a:rPr lang="ar-DZ" sz="2400" b="1" dirty="0" err="1" smtClean="0">
                <a:solidFill>
                  <a:schemeClr val="bg1"/>
                </a:solidFill>
              </a:rPr>
              <a:t>الانجاز </a:t>
            </a:r>
            <a:br>
              <a:rPr lang="ar-DZ" sz="2400" b="1" dirty="0" err="1" smtClean="0">
                <a:solidFill>
                  <a:schemeClr val="bg1"/>
                </a:solidFill>
              </a:rPr>
            </a:br>
            <a:r>
              <a:rPr lang="ar-DZ" sz="2400" b="1" dirty="0" smtClean="0">
                <a:solidFill>
                  <a:schemeClr val="bg1"/>
                </a:solidFill>
              </a:rPr>
              <a:t>*مرحلة عرض </a:t>
            </a:r>
            <a:r>
              <a:rPr lang="ar-DZ" sz="2400" b="1" dirty="0" err="1" smtClean="0">
                <a:solidFill>
                  <a:schemeClr val="bg1"/>
                </a:solidFill>
              </a:rPr>
              <a:t>المنتوج</a:t>
            </a:r>
            <a:r>
              <a:rPr lang="ar-DZ" sz="2400" b="1" dirty="0" smtClean="0">
                <a:solidFill>
                  <a:schemeClr val="bg1"/>
                </a:solidFill>
              </a:rPr>
              <a:t> </a:t>
            </a:r>
            <a:br>
              <a:rPr lang="ar-DZ" sz="2400" b="1" dirty="0" smtClean="0">
                <a:solidFill>
                  <a:schemeClr val="bg1"/>
                </a:solidFill>
              </a:rPr>
            </a:br>
            <a:r>
              <a:rPr lang="ar-DZ" sz="2400" b="1" dirty="0" smtClean="0">
                <a:solidFill>
                  <a:schemeClr val="bg1"/>
                </a:solidFill>
              </a:rPr>
              <a:t>ملاحظة</a:t>
            </a:r>
            <a:br>
              <a:rPr lang="ar-DZ" sz="2400" b="1" dirty="0" smtClean="0">
                <a:solidFill>
                  <a:schemeClr val="bg1"/>
                </a:solidFill>
              </a:rPr>
            </a:br>
            <a:r>
              <a:rPr lang="ar-DZ" sz="2400" b="1" dirty="0" smtClean="0">
                <a:solidFill>
                  <a:schemeClr val="bg1"/>
                </a:solidFill>
              </a:rPr>
              <a:t>يطلب من التلاميذ البحث عن الموضوع في شبكة الانترنت و تحضير بحث حوله </a:t>
            </a:r>
            <a:r>
              <a:rPr lang="ar-DZ" sz="2400" b="1" dirty="0" err="1" smtClean="0">
                <a:solidFill>
                  <a:schemeClr val="bg1"/>
                </a:solidFill>
              </a:rPr>
              <a:t>لاخذ</a:t>
            </a:r>
            <a:r>
              <a:rPr lang="ar-DZ" sz="2400" b="1" dirty="0" smtClean="0">
                <a:solidFill>
                  <a:schemeClr val="bg1"/>
                </a:solidFill>
              </a:rPr>
              <a:t> فكرة عن المشروع نظريا </a:t>
            </a:r>
            <a:br>
              <a:rPr lang="ar-DZ" sz="2400" b="1" dirty="0" smtClean="0">
                <a:solidFill>
                  <a:schemeClr val="bg1"/>
                </a:solidFill>
              </a:rPr>
            </a:br>
            <a:r>
              <a:rPr lang="ar-DZ" sz="2400" b="1" dirty="0" smtClean="0">
                <a:solidFill>
                  <a:schemeClr val="bg1"/>
                </a:solidFill>
              </a:rPr>
              <a:t>صورة لمشروع </a:t>
            </a:r>
            <a:r>
              <a:rPr lang="ar-DZ" sz="2400" b="1" dirty="0" err="1" smtClean="0">
                <a:solidFill>
                  <a:schemeClr val="bg1"/>
                </a:solidFill>
              </a:rPr>
              <a:t>حقيقي</a:t>
            </a:r>
            <a:r>
              <a:rPr lang="ar-DZ" sz="2400" b="1" dirty="0" smtClean="0">
                <a:solidFill>
                  <a:schemeClr val="bg1"/>
                </a:solidFill>
              </a:rPr>
              <a:t> تقطير الماء بالطاقة الشمسية </a:t>
            </a:r>
            <a:br>
              <a:rPr lang="ar-DZ" sz="2400" b="1" dirty="0" smtClean="0">
                <a:solidFill>
                  <a:schemeClr val="bg1"/>
                </a:solidFill>
              </a:rPr>
            </a:br>
            <a:endParaRPr lang="fr-FR" sz="2400" dirty="0">
              <a:solidFill>
                <a:schemeClr val="bg1"/>
              </a:solidFill>
            </a:endParaRPr>
          </a:p>
        </p:txBody>
      </p:sp>
      <p:pic>
        <p:nvPicPr>
          <p:cNvPr id="3" name="Image 2" descr="events-6-1.jpg"/>
          <p:cNvPicPr>
            <a:picLocks noChangeAspect="1"/>
          </p:cNvPicPr>
          <p:nvPr/>
        </p:nvPicPr>
        <p:blipFill>
          <a:blip r:embed="rId2" cstate="print"/>
          <a:stretch>
            <a:fillRect/>
          </a:stretch>
        </p:blipFill>
        <p:spPr>
          <a:xfrm>
            <a:off x="2267744" y="4149080"/>
            <a:ext cx="3590925" cy="2381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034684_1647892392193899_2319202528601807845_n.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3" name="Tableau 2"/>
          <p:cNvGraphicFramePr>
            <a:graphicFrameLocks noGrp="1"/>
          </p:cNvGraphicFramePr>
          <p:nvPr/>
        </p:nvGraphicFramePr>
        <p:xfrm>
          <a:off x="0" y="908720"/>
          <a:ext cx="8892480" cy="5461000"/>
        </p:xfrm>
        <a:graphic>
          <a:graphicData uri="http://schemas.openxmlformats.org/drawingml/2006/table">
            <a:tbl>
              <a:tblPr firstRow="1" bandRow="1">
                <a:tableStyleId>{5C22544A-7EE6-4342-B048-85BDC9FD1C3A}</a:tableStyleId>
              </a:tblPr>
              <a:tblGrid>
                <a:gridCol w="611560"/>
                <a:gridCol w="1512168"/>
                <a:gridCol w="6120680"/>
                <a:gridCol w="648072"/>
              </a:tblGrid>
              <a:tr h="5461000">
                <a:tc>
                  <a:txBody>
                    <a:bodyPr/>
                    <a:lstStyle/>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r>
                        <a:rPr lang="ar-DZ" sz="2000" dirty="0" err="1" smtClean="0">
                          <a:solidFill>
                            <a:schemeClr val="bg1"/>
                          </a:solidFill>
                        </a:rPr>
                        <a:t>15د</a:t>
                      </a:r>
                      <a:endParaRPr lang="ar-DZ" sz="2000" dirty="0" smtClean="0">
                        <a:solidFill>
                          <a:schemeClr val="bg1"/>
                        </a:solidFill>
                      </a:endParaRPr>
                    </a:p>
                  </a:txBody>
                  <a:tcPr>
                    <a:solidFill>
                      <a:schemeClr val="accent3"/>
                    </a:solidFill>
                  </a:tcPr>
                </a:tc>
                <a:tc>
                  <a:txBody>
                    <a:bodyPr/>
                    <a:lstStyle/>
                    <a:p>
                      <a:pPr algn="r"/>
                      <a:r>
                        <a:rPr lang="ar-DZ" sz="2000" b="1" dirty="0" smtClean="0">
                          <a:solidFill>
                            <a:schemeClr val="bg1"/>
                          </a:solidFill>
                        </a:rPr>
                        <a:t>*يقومون بجمع الفرضيات و تسجيلها في السبورة لكل </a:t>
                      </a:r>
                      <a:r>
                        <a:rPr lang="ar-DZ" sz="2000" b="1" dirty="0" err="1" smtClean="0">
                          <a:solidFill>
                            <a:schemeClr val="bg1"/>
                          </a:solidFill>
                        </a:rPr>
                        <a:t>فوج </a:t>
                      </a:r>
                      <a:br>
                        <a:rPr lang="ar-DZ" sz="2000" b="1" dirty="0" err="1" smtClean="0">
                          <a:solidFill>
                            <a:schemeClr val="bg1"/>
                          </a:solidFill>
                        </a:rPr>
                      </a:br>
                      <a:r>
                        <a:rPr lang="ar-DZ" sz="2000" b="1" dirty="0" smtClean="0">
                          <a:solidFill>
                            <a:schemeClr val="bg1"/>
                          </a:solidFill>
                        </a:rPr>
                        <a:t>*يحاولون تحديد المشاكل المطروحة في </a:t>
                      </a:r>
                      <a:r>
                        <a:rPr lang="ar-DZ" sz="2000" b="1" dirty="0" err="1" smtClean="0">
                          <a:solidFill>
                            <a:schemeClr val="bg1"/>
                          </a:solidFill>
                        </a:rPr>
                        <a:t>الوضعية </a:t>
                      </a:r>
                      <a:br>
                        <a:rPr lang="ar-DZ" sz="2000" b="1" dirty="0" err="1" smtClean="0">
                          <a:solidFill>
                            <a:schemeClr val="bg1"/>
                          </a:solidFill>
                        </a:rPr>
                      </a:br>
                      <a:r>
                        <a:rPr lang="ar-DZ" sz="2000" b="1" dirty="0" smtClean="0">
                          <a:solidFill>
                            <a:schemeClr val="bg1"/>
                          </a:solidFill>
                        </a:rPr>
                        <a:t>*تسجيل الفرضيات في كراس النشاطات لحلها في نهاية الميدان</a:t>
                      </a:r>
                      <a:endParaRPr lang="fr-FR" sz="2000" dirty="0">
                        <a:solidFill>
                          <a:schemeClr val="bg1"/>
                        </a:solidFill>
                      </a:endParaRPr>
                    </a:p>
                  </a:txBody>
                  <a:tcPr>
                    <a:solidFill>
                      <a:schemeClr val="accent4">
                        <a:lumMod val="75000"/>
                      </a:schemeClr>
                    </a:solidFill>
                  </a:tcPr>
                </a:tc>
                <a:tc>
                  <a:txBody>
                    <a:bodyPr/>
                    <a:lstStyle/>
                    <a:p>
                      <a:pPr algn="r"/>
                      <a:r>
                        <a:rPr lang="ar-DZ" sz="2000" b="1" dirty="0" smtClean="0">
                          <a:solidFill>
                            <a:schemeClr val="bg1"/>
                          </a:solidFill>
                        </a:rPr>
                        <a:t>المطلوب </a:t>
                      </a:r>
                      <a:br>
                        <a:rPr lang="ar-DZ" sz="2000" b="1" dirty="0" smtClean="0">
                          <a:solidFill>
                            <a:schemeClr val="bg1"/>
                          </a:solidFill>
                        </a:rPr>
                      </a:br>
                      <a:r>
                        <a:rPr lang="ar-DZ" sz="2000" b="1" dirty="0" smtClean="0">
                          <a:solidFill>
                            <a:schemeClr val="bg1"/>
                          </a:solidFill>
                        </a:rPr>
                        <a:t>1-</a:t>
                      </a:r>
                      <a:r>
                        <a:rPr lang="ar-DZ" sz="2000" b="1" dirty="0" err="1" smtClean="0">
                          <a:solidFill>
                            <a:schemeClr val="bg1"/>
                          </a:solidFill>
                        </a:rPr>
                        <a:t>برايك</a:t>
                      </a:r>
                      <a:r>
                        <a:rPr lang="ar-DZ" sz="2000" b="1" dirty="0" smtClean="0">
                          <a:solidFill>
                            <a:schemeClr val="bg1"/>
                          </a:solidFill>
                        </a:rPr>
                        <a:t> كيف تفسر حدوث هذه الظواهر </a:t>
                      </a:r>
                      <a:r>
                        <a:rPr lang="ar-DZ" sz="2000" b="1" dirty="0" err="1" smtClean="0">
                          <a:solidFill>
                            <a:schemeClr val="bg1"/>
                          </a:solidFill>
                        </a:rPr>
                        <a:t>علميا </a:t>
                      </a:r>
                      <a:r>
                        <a:rPr lang="ar-DZ" sz="2000" b="1" dirty="0" smtClean="0">
                          <a:solidFill>
                            <a:schemeClr val="bg1"/>
                          </a:solidFill>
                        </a:rPr>
                        <a:t>(التبخر-التكاثف-التجمد-الذوبان-تشكل </a:t>
                      </a:r>
                      <a:r>
                        <a:rPr lang="ar-DZ" sz="2000" b="1" dirty="0" err="1" smtClean="0">
                          <a:solidFill>
                            <a:schemeClr val="bg1"/>
                          </a:solidFill>
                        </a:rPr>
                        <a:t>خلائط</a:t>
                      </a:r>
                      <a:r>
                        <a:rPr lang="ar-DZ" sz="2000" b="1" dirty="0" smtClean="0">
                          <a:solidFill>
                            <a:schemeClr val="bg1"/>
                          </a:solidFill>
                        </a:rPr>
                        <a:t>-بحيرات مالحة وشديدة الملوحة-الجليد يطفو و الاتربة </a:t>
                      </a:r>
                      <a:r>
                        <a:rPr lang="ar-DZ" sz="2000" b="1" dirty="0" err="1" smtClean="0">
                          <a:solidFill>
                            <a:schemeClr val="bg1"/>
                          </a:solidFill>
                        </a:rPr>
                        <a:t>تغرق </a:t>
                      </a:r>
                      <a:r>
                        <a:rPr lang="ar-DZ" sz="2000" b="1" dirty="0" smtClean="0">
                          <a:solidFill>
                            <a:schemeClr val="bg1"/>
                          </a:solidFill>
                        </a:rPr>
                        <a:t>-استطاعة حساب </a:t>
                      </a:r>
                      <a:r>
                        <a:rPr lang="ar-DZ" sz="2000" b="1" dirty="0" err="1" smtClean="0">
                          <a:solidFill>
                            <a:schemeClr val="bg1"/>
                          </a:solidFill>
                        </a:rPr>
                        <a:t>حجوم</a:t>
                      </a:r>
                      <a:r>
                        <a:rPr lang="ar-DZ" sz="2000" b="1" dirty="0" smtClean="0">
                          <a:solidFill>
                            <a:schemeClr val="bg1"/>
                          </a:solidFill>
                        </a:rPr>
                        <a:t> مياه </a:t>
                      </a:r>
                      <a:r>
                        <a:rPr lang="ar-DZ" sz="2000" b="1" dirty="0" err="1" smtClean="0">
                          <a:solidFill>
                            <a:schemeClr val="bg1"/>
                          </a:solidFill>
                        </a:rPr>
                        <a:t>السدود </a:t>
                      </a:r>
                      <a:r>
                        <a:rPr lang="ar-DZ" sz="2000" b="1" dirty="0" smtClean="0">
                          <a:solidFill>
                            <a:schemeClr val="bg1"/>
                          </a:solidFill>
                        </a:rPr>
                        <a:t>-الحصول على مياه للشرب من مياه </a:t>
                      </a:r>
                      <a:r>
                        <a:rPr lang="ar-DZ" sz="2000" b="1" dirty="0" err="1" smtClean="0">
                          <a:solidFill>
                            <a:schemeClr val="bg1"/>
                          </a:solidFill>
                        </a:rPr>
                        <a:t>البحر ؟</a:t>
                      </a: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2-فكر في طرق تجريبية بسيطة في المخبر تمكنك من دراسة هذه الظواهر مع الرسومات التوضيحية</a:t>
                      </a:r>
                      <a:br>
                        <a:rPr lang="ar-DZ" sz="2000" b="1" dirty="0" smtClean="0">
                          <a:solidFill>
                            <a:schemeClr val="bg1"/>
                          </a:solidFill>
                        </a:rPr>
                      </a:br>
                      <a:r>
                        <a:rPr lang="ar-DZ" sz="2000" b="1" dirty="0" smtClean="0">
                          <a:solidFill>
                            <a:schemeClr val="bg1"/>
                          </a:solidFill>
                        </a:rPr>
                        <a:t>3-اقترح حلولا تراها مناسبة لبعض المشاكل التي تسببها هذه الظواهر </a:t>
                      </a:r>
                    </a:p>
                    <a:p>
                      <a:pPr algn="r"/>
                      <a:r>
                        <a:rPr lang="ar-DZ" sz="2000" b="1" dirty="0" smtClean="0">
                          <a:solidFill>
                            <a:schemeClr val="bg1"/>
                          </a:solidFill>
                        </a:rPr>
                        <a:t>مع </a:t>
                      </a:r>
                      <a:r>
                        <a:rPr lang="ar-DZ" sz="2000" b="1" dirty="0" err="1" smtClean="0">
                          <a:solidFill>
                            <a:schemeClr val="bg1"/>
                          </a:solidFill>
                        </a:rPr>
                        <a:t>الاحتياطات</a:t>
                      </a:r>
                      <a:r>
                        <a:rPr lang="ar-DZ" sz="2000" b="1" dirty="0" smtClean="0">
                          <a:solidFill>
                            <a:schemeClr val="bg1"/>
                          </a:solidFill>
                        </a:rPr>
                        <a:t> الواجب اتخاذها في هذه الحالات</a:t>
                      </a: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endParaRPr lang="ar-DZ" sz="2000" dirty="0" smtClean="0">
                        <a:solidFill>
                          <a:schemeClr val="bg1"/>
                        </a:solidFill>
                      </a:endParaRPr>
                    </a:p>
                    <a:p>
                      <a:pPr algn="r"/>
                      <a:r>
                        <a:rPr lang="ar-DZ" sz="2000" dirty="0" smtClean="0">
                          <a:solidFill>
                            <a:schemeClr val="bg1"/>
                          </a:solidFill>
                        </a:rPr>
                        <a:t>جمع</a:t>
                      </a:r>
                      <a:r>
                        <a:rPr lang="ar-DZ" sz="2000" baseline="0" dirty="0" smtClean="0">
                          <a:solidFill>
                            <a:schemeClr val="bg1"/>
                          </a:solidFill>
                        </a:rPr>
                        <a:t> التصورات المطروحة </a:t>
                      </a:r>
                      <a:endParaRPr lang="fr-FR" sz="2000" dirty="0">
                        <a:solidFill>
                          <a:schemeClr val="bg1"/>
                        </a:solidFill>
                      </a:endParaRPr>
                    </a:p>
                  </a:txBody>
                  <a:tcPr>
                    <a:solidFill>
                      <a:srgbClr val="00B0F0"/>
                    </a:solidFill>
                  </a:tcPr>
                </a:tc>
                <a:tc>
                  <a:txBody>
                    <a:bodyPr/>
                    <a:lstStyle/>
                    <a:p>
                      <a:pPr algn="r"/>
                      <a:endParaRPr lang="fr-FR" sz="2000" dirty="0">
                        <a:solidFill>
                          <a:schemeClr val="bg1"/>
                        </a:solidFill>
                      </a:endParaRPr>
                    </a:p>
                  </a:txBody>
                  <a:tcPr>
                    <a:solidFill>
                      <a:schemeClr val="accent6">
                        <a:lumMod val="75000"/>
                      </a:schemeClr>
                    </a:solidFill>
                  </a:tcPr>
                </a:tc>
              </a:tr>
            </a:tbl>
          </a:graphicData>
        </a:graphic>
      </p:graphicFrame>
      <p:pic>
        <p:nvPicPr>
          <p:cNvPr id="4" name="Image 3" descr="حالات المادة في الطبيعة4.jpg"/>
          <p:cNvPicPr>
            <a:picLocks noChangeAspect="1"/>
          </p:cNvPicPr>
          <p:nvPr/>
        </p:nvPicPr>
        <p:blipFill>
          <a:blip r:embed="rId3" cstate="print"/>
          <a:stretch>
            <a:fillRect/>
          </a:stretch>
        </p:blipFill>
        <p:spPr>
          <a:xfrm>
            <a:off x="5436096" y="3861048"/>
            <a:ext cx="2723752" cy="1800200"/>
          </a:xfrm>
          <a:prstGeom prst="rect">
            <a:avLst/>
          </a:prstGeom>
        </p:spPr>
      </p:pic>
      <p:pic>
        <p:nvPicPr>
          <p:cNvPr id="5" name="Image 4" descr="images.jpg"/>
          <p:cNvPicPr>
            <a:picLocks noChangeAspect="1"/>
          </p:cNvPicPr>
          <p:nvPr/>
        </p:nvPicPr>
        <p:blipFill>
          <a:blip r:embed="rId4" cstate="print"/>
          <a:stretch>
            <a:fillRect/>
          </a:stretch>
        </p:blipFill>
        <p:spPr>
          <a:xfrm>
            <a:off x="2699792" y="4149080"/>
            <a:ext cx="2324100" cy="144016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35dreamscity.jpg"/>
          <p:cNvPicPr>
            <a:picLocks noChangeAspect="1"/>
          </p:cNvPicPr>
          <p:nvPr/>
        </p:nvPicPr>
        <p:blipFill>
          <a:blip r:embed="rId2" cstate="print"/>
          <a:stretch>
            <a:fillRect/>
          </a:stretch>
        </p:blipFill>
        <p:spPr>
          <a:xfrm>
            <a:off x="0" y="0"/>
            <a:ext cx="9144000" cy="6857999"/>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9</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خصائص حالات المادة 1</a:t>
            </a:r>
            <a:endParaRPr lang="fr-FR" sz="2000" b="1" dirty="0">
              <a:solidFill>
                <a:schemeClr val="bg1"/>
              </a:solidFill>
            </a:endParaRPr>
          </a:p>
        </p:txBody>
      </p:sp>
      <p:sp>
        <p:nvSpPr>
          <p:cNvPr id="12" name="Rectangle avec flèche vers la gauche 11"/>
          <p:cNvSpPr/>
          <p:nvPr/>
        </p:nvSpPr>
        <p:spPr>
          <a:xfrm>
            <a:off x="7308304" y="3933056"/>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328498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260648"/>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يتعرف على الحالات الثلاثة </a:t>
            </a:r>
            <a:r>
              <a:rPr lang="ar-DZ" b="1" dirty="0" err="1" smtClean="0">
                <a:solidFill>
                  <a:schemeClr val="bg1"/>
                </a:solidFill>
              </a:rPr>
              <a:t>للمادة </a:t>
            </a:r>
            <a:br>
              <a:rPr lang="ar-DZ" b="1" dirty="0" err="1" smtClean="0">
                <a:solidFill>
                  <a:schemeClr val="bg1"/>
                </a:solidFill>
              </a:rPr>
            </a:br>
            <a:r>
              <a:rPr lang="ar-DZ" b="1" dirty="0" smtClean="0">
                <a:solidFill>
                  <a:schemeClr val="bg1"/>
                </a:solidFill>
              </a:rPr>
              <a:t>-يميز بين المادة الصلبة و السائلة و </a:t>
            </a:r>
            <a:r>
              <a:rPr lang="ar-DZ" b="1" dirty="0" err="1" smtClean="0">
                <a:solidFill>
                  <a:schemeClr val="bg1"/>
                </a:solidFill>
              </a:rPr>
              <a:t>الغازية </a:t>
            </a:r>
            <a:br>
              <a:rPr lang="ar-DZ" b="1" dirty="0" err="1" smtClean="0">
                <a:solidFill>
                  <a:schemeClr val="bg1"/>
                </a:solidFill>
              </a:rPr>
            </a:br>
            <a:r>
              <a:rPr lang="ar-DZ" b="1" dirty="0" smtClean="0">
                <a:solidFill>
                  <a:schemeClr val="bg1"/>
                </a:solidFill>
              </a:rPr>
              <a:t>-يتعرف  على مواد صلبة  في شروط </a:t>
            </a:r>
            <a:r>
              <a:rPr lang="ar-DZ" b="1" dirty="0" err="1" smtClean="0">
                <a:solidFill>
                  <a:schemeClr val="bg1"/>
                </a:solidFill>
              </a:rPr>
              <a:t>معينة </a:t>
            </a:r>
            <a:r>
              <a:rPr lang="ar-DZ" b="1" dirty="0" smtClean="0">
                <a:solidFill>
                  <a:schemeClr val="bg1"/>
                </a:solidFill>
              </a:rPr>
              <a:t>(درجة الحرارة عادية  و درجة حرارة </a:t>
            </a:r>
            <a:r>
              <a:rPr lang="ar-DZ" b="1" dirty="0" err="1" smtClean="0">
                <a:solidFill>
                  <a:schemeClr val="bg1"/>
                </a:solidFill>
              </a:rPr>
              <a:t>منخفظة</a:t>
            </a:r>
            <a:r>
              <a:rPr lang="ar-DZ" b="1" dirty="0" smtClean="0">
                <a:solidFill>
                  <a:schemeClr val="bg1"/>
                </a:solidFill>
              </a:rPr>
              <a:t> </a:t>
            </a:r>
            <a:r>
              <a:rPr lang="ar-DZ" b="1" dirty="0" err="1" smtClean="0">
                <a:solidFill>
                  <a:schemeClr val="bg1"/>
                </a:solidFill>
              </a:rPr>
              <a:t>)</a:t>
            </a:r>
            <a:r>
              <a:rPr lang="ar-DZ" b="1" dirty="0" smtClean="0">
                <a:solidFill>
                  <a:schemeClr val="bg1"/>
                </a:solidFill>
              </a:rPr>
              <a:t/>
            </a:r>
            <a:br>
              <a:rPr lang="ar-DZ" b="1" dirty="0" smtClean="0">
                <a:solidFill>
                  <a:schemeClr val="bg1"/>
                </a:solidFill>
              </a:rPr>
            </a:br>
            <a:r>
              <a:rPr lang="ar-DZ" b="1" dirty="0" smtClean="0">
                <a:solidFill>
                  <a:schemeClr val="bg1"/>
                </a:solidFill>
              </a:rPr>
              <a:t>-يستنتج انه توجد مواد مواد صلبة في شروط </a:t>
            </a:r>
            <a:r>
              <a:rPr lang="ar-DZ" b="1" dirty="0" err="1" smtClean="0">
                <a:solidFill>
                  <a:schemeClr val="bg1"/>
                </a:solidFill>
              </a:rPr>
              <a:t>مختلفة </a:t>
            </a:r>
            <a:br>
              <a:rPr lang="ar-DZ" b="1" dirty="0" err="1" smtClean="0">
                <a:solidFill>
                  <a:schemeClr val="bg1"/>
                </a:solidFill>
              </a:rPr>
            </a:br>
            <a:r>
              <a:rPr lang="ar-DZ" b="1" dirty="0" smtClean="0">
                <a:solidFill>
                  <a:schemeClr val="bg1"/>
                </a:solidFill>
              </a:rPr>
              <a:t>-يمثل النموذج الحبيبي للمادة </a:t>
            </a:r>
            <a:r>
              <a:rPr lang="ar-DZ" b="1" dirty="0" err="1" smtClean="0">
                <a:solidFill>
                  <a:schemeClr val="bg1"/>
                </a:solidFill>
              </a:rPr>
              <a:t>الصلبة </a:t>
            </a:r>
            <a:br>
              <a:rPr lang="ar-DZ" b="1" dirty="0" err="1" smtClean="0">
                <a:solidFill>
                  <a:schemeClr val="bg1"/>
                </a:solidFill>
              </a:rPr>
            </a:br>
            <a:r>
              <a:rPr lang="ar-DZ" b="1" dirty="0" smtClean="0">
                <a:solidFill>
                  <a:schemeClr val="bg1"/>
                </a:solidFill>
              </a:rPr>
              <a:t>-تفسير حالة المادة الصلبة بالنموذج الحبيبي </a:t>
            </a:r>
            <a:endParaRPr lang="fr-FR" dirty="0">
              <a:solidFill>
                <a:schemeClr val="bg1"/>
              </a:solidFill>
            </a:endParaRPr>
          </a:p>
        </p:txBody>
      </p:sp>
      <p:sp>
        <p:nvSpPr>
          <p:cNvPr id="9" name="Rectangle à coins arrondis 8"/>
          <p:cNvSpPr/>
          <p:nvPr/>
        </p:nvSpPr>
        <p:spPr>
          <a:xfrm>
            <a:off x="467544" y="5489848"/>
            <a:ext cx="662473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مواد صلبة في شروط درجة الحرارة </a:t>
            </a:r>
            <a:r>
              <a:rPr lang="ar-DZ" sz="2000" b="1" dirty="0" err="1" smtClean="0">
                <a:solidFill>
                  <a:schemeClr val="bg1"/>
                </a:solidFill>
              </a:rPr>
              <a:t>العادية (شمع -حديد </a:t>
            </a:r>
            <a:r>
              <a:rPr lang="ar-DZ" sz="2000" b="1" dirty="0" smtClean="0">
                <a:solidFill>
                  <a:schemeClr val="bg1"/>
                </a:solidFill>
              </a:rPr>
              <a:t>- </a:t>
            </a:r>
            <a:r>
              <a:rPr lang="ar-DZ" sz="2000" b="1" dirty="0" err="1" smtClean="0">
                <a:solidFill>
                  <a:schemeClr val="bg1"/>
                </a:solidFill>
              </a:rPr>
              <a:t>نحاس )</a:t>
            </a: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-مواد صلبة في شروط درجة حرارة غير </a:t>
            </a:r>
            <a:r>
              <a:rPr lang="ar-DZ" sz="2000" b="1" dirty="0" err="1" smtClean="0">
                <a:solidFill>
                  <a:schemeClr val="bg1"/>
                </a:solidFill>
              </a:rPr>
              <a:t>عادية </a:t>
            </a:r>
            <a:r>
              <a:rPr lang="ar-DZ" sz="2000" b="1" dirty="0" smtClean="0">
                <a:solidFill>
                  <a:schemeClr val="bg1"/>
                </a:solidFill>
              </a:rPr>
              <a:t>(</a:t>
            </a:r>
            <a:r>
              <a:rPr lang="ar-DZ" sz="2000" b="1" dirty="0" err="1" smtClean="0">
                <a:solidFill>
                  <a:schemeClr val="bg1"/>
                </a:solidFill>
              </a:rPr>
              <a:t>منخفظة</a:t>
            </a:r>
            <a:r>
              <a:rPr lang="ar-DZ" sz="2000" b="1" dirty="0" smtClean="0">
                <a:solidFill>
                  <a:schemeClr val="bg1"/>
                </a:solidFill>
              </a:rPr>
              <a:t> )- </a:t>
            </a:r>
            <a:r>
              <a:rPr lang="ar-DZ" sz="2000" b="1" dirty="0" err="1" smtClean="0">
                <a:solidFill>
                  <a:schemeClr val="bg1"/>
                </a:solidFill>
              </a:rPr>
              <a:t>جليد  </a:t>
            </a:r>
            <a:r>
              <a:rPr lang="ar-DZ" sz="2000" b="1" dirty="0" smtClean="0">
                <a:solidFill>
                  <a:schemeClr val="bg1"/>
                </a:solidFill>
              </a:rPr>
              <a:t>-ماء </a:t>
            </a:r>
            <a:r>
              <a:rPr lang="ar-DZ" sz="2000" b="1" dirty="0" err="1" smtClean="0">
                <a:solidFill>
                  <a:schemeClr val="bg1"/>
                </a:solidFill>
              </a:rPr>
              <a:t>جام</a:t>
            </a:r>
            <a:endParaRPr lang="fr-FR" sz="2000" dirty="0">
              <a:solidFill>
                <a:schemeClr val="bg1"/>
              </a:solidFill>
            </a:endParaRPr>
          </a:p>
        </p:txBody>
      </p:sp>
      <p:sp>
        <p:nvSpPr>
          <p:cNvPr id="10" name="Rectangle à coins arrondis 9"/>
          <p:cNvSpPr/>
          <p:nvPr/>
        </p:nvSpPr>
        <p:spPr>
          <a:xfrm>
            <a:off x="179512" y="2780928"/>
            <a:ext cx="7200800" cy="25202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t>             </a:t>
            </a:r>
            <a:r>
              <a:rPr lang="ar-DZ" sz="2400" b="1" dirty="0" smtClean="0">
                <a:solidFill>
                  <a:schemeClr val="bg1"/>
                </a:solidFill>
              </a:rPr>
              <a:t> تصور وجود مواد صلبة في شروط وجود درجة حرارة </a:t>
            </a:r>
            <a:r>
              <a:rPr lang="ar-DZ" sz="2400" b="1" dirty="0" err="1" smtClean="0">
                <a:solidFill>
                  <a:schemeClr val="bg1"/>
                </a:solidFill>
              </a:rPr>
              <a:t>منخفظة</a:t>
            </a:r>
            <a:r>
              <a:rPr lang="ar-DZ" sz="2400" b="1" dirty="0" smtClean="0">
                <a:solidFill>
                  <a:schemeClr val="bg1"/>
                </a:solidFill>
              </a:rPr>
              <a:t>  </a:t>
            </a:r>
            <a:endParaRPr lang="ar-DZ" sz="2400" dirty="0" smtClean="0">
              <a:solidFill>
                <a:schemeClr val="bg1"/>
              </a:solidFill>
            </a:endParaRPr>
          </a:p>
          <a:p>
            <a:pPr algn="r"/>
            <a:r>
              <a:rPr lang="ar-DZ" sz="2400" b="1" dirty="0" smtClean="0">
                <a:solidFill>
                  <a:schemeClr val="bg1"/>
                </a:solidFill>
              </a:rPr>
              <a:t>  -التفريق بين مواد صلبة في شروط   درجة حرارة عادية و مواد صلبة في شروط درجة حرارة </a:t>
            </a:r>
            <a:r>
              <a:rPr lang="ar-DZ" sz="2400" b="1" dirty="0" err="1" smtClean="0">
                <a:solidFill>
                  <a:schemeClr val="bg1"/>
                </a:solidFill>
              </a:rPr>
              <a:t>منخفظة</a:t>
            </a:r>
            <a:r>
              <a:rPr lang="ar-DZ" sz="2400" b="1" dirty="0" smtClean="0">
                <a:solidFill>
                  <a:schemeClr val="bg1"/>
                </a:solidFill>
              </a:rPr>
              <a:t>           </a:t>
            </a:r>
            <a:r>
              <a:rPr lang="ar-DZ" sz="2400" b="1" dirty="0" smtClean="0"/>
              <a:t>                                                                                                     </a:t>
            </a:r>
            <a:r>
              <a:rPr lang="ar-DZ" sz="2400" b="1" dirty="0" smtClean="0">
                <a:solidFill>
                  <a:schemeClr val="bg1"/>
                </a:solidFill>
              </a:rPr>
              <a:t> </a:t>
            </a:r>
            <a:r>
              <a:rPr lang="ar-DZ" sz="2400" b="1" dirty="0" smtClean="0"/>
              <a:t>                   </a:t>
            </a:r>
            <a:endParaRPr lang="fr-FR" sz="24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6</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rgbClr val="FFC000"/>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9</a:t>
                      </a:r>
                    </a:p>
                    <a:p>
                      <a:pPr algn="r"/>
                      <a:r>
                        <a:rPr lang="ar-DZ" baseline="0" dirty="0" smtClean="0">
                          <a:solidFill>
                            <a:schemeClr val="bg1"/>
                          </a:solidFill>
                        </a:rPr>
                        <a:t> خصائص حالات </a:t>
                      </a:r>
                      <a:r>
                        <a:rPr lang="ar-DZ" baseline="0" dirty="0" err="1" smtClean="0">
                          <a:solidFill>
                            <a:schemeClr val="bg1"/>
                          </a:solidFill>
                        </a:rPr>
                        <a:t>المادة1</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C0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C0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a:t>
                      </a:r>
                      <a:r>
                        <a:rPr lang="ar-DZ" b="1" dirty="0" err="1" smtClean="0"/>
                        <a:t>الجزئية6</a:t>
                      </a:r>
                      <a:endParaRPr lang="ar-DZ" b="1" dirty="0" smtClean="0"/>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94389_dreambox-sat.com.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avec flèche vers le bas 6"/>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8" name="Rectangle à coins arrondis 7"/>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9" name="Rectangle à coins arrondis 8"/>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10</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خصائص حالات المادة 2</a:t>
            </a:r>
            <a:endParaRPr lang="fr-FR" sz="2000" b="1" dirty="0">
              <a:solidFill>
                <a:schemeClr val="bg1"/>
              </a:solidFill>
            </a:endParaRPr>
          </a:p>
        </p:txBody>
      </p:sp>
      <p:sp>
        <p:nvSpPr>
          <p:cNvPr id="12" name="Rectangle avec flèche vers la gauche 11"/>
          <p:cNvSpPr/>
          <p:nvPr/>
        </p:nvSpPr>
        <p:spPr>
          <a:xfrm>
            <a:off x="7308304" y="3933056"/>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328498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251520" y="188640"/>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ar-DZ" sz="2000" b="1" dirty="0" smtClean="0">
                <a:solidFill>
                  <a:schemeClr val="bg1"/>
                </a:solidFill>
                <a:latin typeface="Calibri" pitchFamily="34" charset="0"/>
                <a:ea typeface="Calibri" pitchFamily="34" charset="0"/>
                <a:cs typeface="Arial" pitchFamily="34" charset="0"/>
              </a:rPr>
              <a:t>-يتعرف على المواد السائلة في الشروط العادية و الشروط غير عادية و يميز بينها</a:t>
            </a:r>
            <a:r>
              <a:rPr lang="fr-FR" sz="2000" b="1" dirty="0" smtClean="0">
                <a:solidFill>
                  <a:schemeClr val="bg1"/>
                </a:solidFill>
                <a:latin typeface="Calibri" pitchFamily="34" charset="0"/>
                <a:ea typeface="Calibri" pitchFamily="34" charset="0"/>
                <a:cs typeface="Arial" pitchFamily="34" charset="0"/>
              </a:rPr>
              <a:t> </a:t>
            </a:r>
            <a:endParaRPr lang="fr-FR" sz="2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ar-DZ" sz="2000" b="1" dirty="0" smtClean="0">
                <a:solidFill>
                  <a:schemeClr val="bg1"/>
                </a:solidFill>
                <a:latin typeface="Calibri" pitchFamily="34" charset="0"/>
                <a:ea typeface="Calibri" pitchFamily="34" charset="0"/>
                <a:cs typeface="Arial" pitchFamily="34" charset="0"/>
              </a:rPr>
              <a:t>-يتعرف على المواد الغازية</a:t>
            </a:r>
            <a:r>
              <a:rPr lang="fr-FR" sz="2000" b="1" dirty="0" smtClean="0">
                <a:solidFill>
                  <a:schemeClr val="bg1"/>
                </a:solidFill>
                <a:latin typeface="Calibri" pitchFamily="34" charset="0"/>
                <a:ea typeface="Calibri" pitchFamily="34" charset="0"/>
                <a:cs typeface="Arial" pitchFamily="34" charset="0"/>
              </a:rPr>
              <a:t>  </a:t>
            </a:r>
            <a:r>
              <a:rPr lang="ar-DZ" sz="2000" b="1" dirty="0" smtClean="0">
                <a:solidFill>
                  <a:schemeClr val="bg1"/>
                </a:solidFill>
                <a:latin typeface="Calibri" pitchFamily="34" charset="0"/>
                <a:ea typeface="Calibri" pitchFamily="34" charset="0"/>
                <a:cs typeface="Arial" pitchFamily="34" charset="0"/>
              </a:rPr>
              <a:t>في الشروط العادية و الشروط غير عادية و يميز بينها</a:t>
            </a:r>
            <a:endParaRPr lang="fr-FR" sz="2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ar-DZ" sz="2000" b="1" dirty="0" smtClean="0">
                <a:solidFill>
                  <a:schemeClr val="bg1"/>
                </a:solidFill>
                <a:latin typeface="Calibri" pitchFamily="34" charset="0"/>
                <a:ea typeface="Calibri" pitchFamily="34" charset="0"/>
                <a:cs typeface="Arial" pitchFamily="34" charset="0"/>
              </a:rPr>
              <a:t>-يحقق تجريبيا المواد السائلة في شروط</a:t>
            </a:r>
            <a:r>
              <a:rPr lang="fr-FR" sz="2000" b="1" dirty="0" smtClean="0">
                <a:solidFill>
                  <a:schemeClr val="bg1"/>
                </a:solidFill>
                <a:latin typeface="Calibri" pitchFamily="34" charset="0"/>
                <a:ea typeface="Calibri" pitchFamily="34" charset="0"/>
                <a:cs typeface="Arial" pitchFamily="34" charset="0"/>
              </a:rPr>
              <a:t>  </a:t>
            </a:r>
            <a:r>
              <a:rPr lang="ar-DZ" sz="2000" b="1" dirty="0" smtClean="0">
                <a:solidFill>
                  <a:schemeClr val="bg1"/>
                </a:solidFill>
                <a:latin typeface="Calibri" pitchFamily="34" charset="0"/>
                <a:ea typeface="Calibri" pitchFamily="34" charset="0"/>
                <a:cs typeface="Arial" pitchFamily="34" charset="0"/>
              </a:rPr>
              <a:t>عادية و شروط غير عادية</a:t>
            </a:r>
            <a:endParaRPr lang="fr-FR" sz="2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ar-DZ" sz="2000" b="1" dirty="0" smtClean="0">
                <a:solidFill>
                  <a:schemeClr val="bg1"/>
                </a:solidFill>
                <a:latin typeface="Calibri" pitchFamily="34" charset="0"/>
                <a:ea typeface="Calibri" pitchFamily="34" charset="0"/>
                <a:cs typeface="Arial" pitchFamily="34" charset="0"/>
              </a:rPr>
              <a:t>-يحقق تجريبيا المواد الغازية</a:t>
            </a:r>
            <a:r>
              <a:rPr lang="fr-FR" sz="2000" b="1" dirty="0" smtClean="0">
                <a:solidFill>
                  <a:schemeClr val="bg1"/>
                </a:solidFill>
                <a:latin typeface="Calibri" pitchFamily="34" charset="0"/>
                <a:ea typeface="Calibri" pitchFamily="34" charset="0"/>
                <a:cs typeface="Arial" pitchFamily="34" charset="0"/>
              </a:rPr>
              <a:t>  </a:t>
            </a:r>
            <a:r>
              <a:rPr lang="ar-DZ" sz="2000" b="1" dirty="0" smtClean="0">
                <a:solidFill>
                  <a:schemeClr val="bg1"/>
                </a:solidFill>
                <a:latin typeface="Calibri" pitchFamily="34" charset="0"/>
                <a:ea typeface="Calibri" pitchFamily="34" charset="0"/>
                <a:cs typeface="Arial" pitchFamily="34" charset="0"/>
              </a:rPr>
              <a:t>في شروط</a:t>
            </a:r>
            <a:r>
              <a:rPr lang="fr-FR" sz="2000" b="1" dirty="0" smtClean="0">
                <a:solidFill>
                  <a:schemeClr val="bg1"/>
                </a:solidFill>
                <a:latin typeface="Calibri" pitchFamily="34" charset="0"/>
                <a:ea typeface="Calibri" pitchFamily="34" charset="0"/>
                <a:cs typeface="Arial" pitchFamily="34" charset="0"/>
              </a:rPr>
              <a:t>  </a:t>
            </a:r>
            <a:r>
              <a:rPr lang="ar-DZ" sz="2000" b="1" dirty="0" smtClean="0">
                <a:solidFill>
                  <a:schemeClr val="bg1"/>
                </a:solidFill>
                <a:latin typeface="Calibri" pitchFamily="34" charset="0"/>
                <a:ea typeface="Calibri" pitchFamily="34" charset="0"/>
                <a:cs typeface="Arial" pitchFamily="34" charset="0"/>
              </a:rPr>
              <a:t>عادية و شروط غير عادية</a:t>
            </a:r>
            <a:endParaRPr lang="fr-FR" sz="2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fr-FR" sz="2000" b="1" dirty="0" smtClean="0">
                <a:solidFill>
                  <a:schemeClr val="bg1"/>
                </a:solidFill>
                <a:latin typeface="Calibri" pitchFamily="34" charset="0"/>
                <a:ea typeface="Calibri" pitchFamily="34" charset="0"/>
                <a:cs typeface="Arial" pitchFamily="34" charset="0"/>
              </a:rPr>
              <a:t> </a:t>
            </a:r>
            <a:endParaRPr lang="fr-FR" sz="2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ar-DZ" sz="2000" b="1" dirty="0" smtClean="0">
                <a:solidFill>
                  <a:schemeClr val="bg1"/>
                </a:solidFill>
                <a:latin typeface="Calibri" pitchFamily="34" charset="0"/>
                <a:ea typeface="Calibri" pitchFamily="34" charset="0"/>
                <a:cs typeface="Arial" pitchFamily="34" charset="0"/>
              </a:rPr>
              <a:t>-يمثل النموذج الحبيبي للمادة في حالة سائلة و في حالة غازية</a:t>
            </a:r>
            <a:r>
              <a:rPr lang="fr-FR" b="1" dirty="0" smtClean="0">
                <a:solidFill>
                  <a:schemeClr val="tx1"/>
                </a:solidFill>
                <a:latin typeface="Calibri" pitchFamily="34" charset="0"/>
                <a:ea typeface="Calibri" pitchFamily="34" charset="0"/>
                <a:cs typeface="Arial" pitchFamily="34" charset="0"/>
              </a:rPr>
              <a:t> </a:t>
            </a:r>
            <a:endParaRPr lang="en-US" sz="2800" dirty="0" smtClean="0">
              <a:solidFill>
                <a:schemeClr val="tx1"/>
              </a:solidFill>
              <a:latin typeface="Arial" pitchFamily="34" charset="0"/>
              <a:cs typeface="Arial" pitchFamily="34" charset="0"/>
            </a:endParaRPr>
          </a:p>
        </p:txBody>
      </p:sp>
      <p:sp>
        <p:nvSpPr>
          <p:cNvPr id="9" name="Rectangle à coins arrondis 8"/>
          <p:cNvSpPr/>
          <p:nvPr/>
        </p:nvSpPr>
        <p:spPr>
          <a:xfrm>
            <a:off x="395536" y="4581128"/>
            <a:ext cx="7056784" cy="18722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مواد سائلة  في شروط درجة الحرارة </a:t>
            </a:r>
            <a:r>
              <a:rPr lang="ar-DZ" sz="2000" b="1" dirty="0" err="1" smtClean="0">
                <a:solidFill>
                  <a:schemeClr val="bg1"/>
                </a:solidFill>
              </a:rPr>
              <a:t>العادية (ماء -زيت -حليب  )</a:t>
            </a: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مواد غازية في شروط </a:t>
            </a:r>
            <a:r>
              <a:rPr lang="ar-DZ" sz="2000" b="1" dirty="0" err="1" smtClean="0">
                <a:solidFill>
                  <a:schemeClr val="bg1"/>
                </a:solidFill>
              </a:rPr>
              <a:t>عادية </a:t>
            </a:r>
            <a:r>
              <a:rPr lang="ar-DZ" sz="2000" b="1" dirty="0" smtClean="0">
                <a:solidFill>
                  <a:schemeClr val="bg1"/>
                </a:solidFill>
              </a:rPr>
              <a:t>(الهواء</a:t>
            </a:r>
            <a:r>
              <a:rPr lang="ar-DZ" sz="2000" b="1" dirty="0" err="1" smtClean="0">
                <a:solidFill>
                  <a:schemeClr val="bg1"/>
                </a:solidFill>
              </a:rPr>
              <a:t>) </a:t>
            </a:r>
            <a:br>
              <a:rPr lang="ar-DZ" sz="2000" b="1" dirty="0" err="1" smtClean="0">
                <a:solidFill>
                  <a:schemeClr val="bg1"/>
                </a:solidFill>
              </a:rPr>
            </a:br>
            <a:r>
              <a:rPr lang="ar-DZ" sz="2000" b="1" dirty="0" smtClean="0">
                <a:solidFill>
                  <a:schemeClr val="bg1"/>
                </a:solidFill>
              </a:rPr>
              <a:t>-مواد سائلة   في شروط درجة حرارة غير </a:t>
            </a:r>
            <a:r>
              <a:rPr lang="ar-DZ" sz="2000" b="1" dirty="0" err="1" smtClean="0">
                <a:solidFill>
                  <a:schemeClr val="bg1"/>
                </a:solidFill>
              </a:rPr>
              <a:t>عادية </a:t>
            </a:r>
            <a:r>
              <a:rPr lang="ar-DZ" sz="2000" b="1" dirty="0" smtClean="0">
                <a:solidFill>
                  <a:schemeClr val="bg1"/>
                </a:solidFill>
              </a:rPr>
              <a:t>(مرتفعة </a:t>
            </a:r>
            <a:r>
              <a:rPr lang="ar-DZ" sz="2000" b="1" dirty="0" err="1" smtClean="0">
                <a:solidFill>
                  <a:schemeClr val="bg1"/>
                </a:solidFill>
              </a:rPr>
              <a:t>ومنخفظة</a:t>
            </a:r>
            <a:r>
              <a:rPr lang="ar-DZ" sz="2000" b="1" dirty="0" smtClean="0">
                <a:solidFill>
                  <a:schemeClr val="bg1"/>
                </a:solidFill>
              </a:rPr>
              <a:t> ) شمع </a:t>
            </a:r>
            <a:r>
              <a:rPr lang="ar-DZ" sz="2000" b="1" dirty="0" err="1" smtClean="0">
                <a:solidFill>
                  <a:schemeClr val="bg1"/>
                </a:solidFill>
              </a:rPr>
              <a:t>ذائب </a:t>
            </a:r>
            <a:r>
              <a:rPr lang="ar-DZ" sz="2000" b="1" dirty="0" smtClean="0">
                <a:solidFill>
                  <a:schemeClr val="bg1"/>
                </a:solidFill>
              </a:rPr>
              <a:t>-رصاص </a:t>
            </a:r>
            <a:r>
              <a:rPr lang="ar-DZ" sz="2000" b="1" dirty="0" err="1" smtClean="0">
                <a:solidFill>
                  <a:schemeClr val="bg1"/>
                </a:solidFill>
              </a:rPr>
              <a:t>ذائب </a:t>
            </a:r>
            <a:r>
              <a:rPr lang="ar-DZ" sz="2000" b="1" dirty="0" smtClean="0">
                <a:solidFill>
                  <a:schemeClr val="bg1"/>
                </a:solidFill>
              </a:rPr>
              <a:t>-مواد سائلة في شروط وجود </a:t>
            </a:r>
            <a:r>
              <a:rPr lang="ar-DZ" sz="2000" b="1" dirty="0" err="1" smtClean="0">
                <a:solidFill>
                  <a:schemeClr val="bg1"/>
                </a:solidFill>
              </a:rPr>
              <a:t>ضغط </a:t>
            </a:r>
            <a:r>
              <a:rPr lang="ar-DZ" sz="2000" b="1" dirty="0" smtClean="0">
                <a:solidFill>
                  <a:schemeClr val="bg1"/>
                </a:solidFill>
              </a:rPr>
              <a:t>(غاز القداحة) </a:t>
            </a:r>
            <a:br>
              <a:rPr lang="ar-DZ" sz="2000" b="1" dirty="0" smtClean="0">
                <a:solidFill>
                  <a:schemeClr val="bg1"/>
                </a:solidFill>
              </a:rPr>
            </a:br>
            <a:r>
              <a:rPr lang="ar-DZ" sz="2000" b="1" dirty="0" smtClean="0">
                <a:solidFill>
                  <a:schemeClr val="bg1"/>
                </a:solidFill>
              </a:rPr>
              <a:t>مواد غازية في وجود درجة حرارة مرتفعة او </a:t>
            </a:r>
            <a:r>
              <a:rPr lang="ar-DZ" sz="2000" b="1" dirty="0" err="1" smtClean="0">
                <a:solidFill>
                  <a:schemeClr val="bg1"/>
                </a:solidFill>
              </a:rPr>
              <a:t>منخفظة</a:t>
            </a:r>
            <a:r>
              <a:rPr lang="ar-DZ" sz="2000" b="1" dirty="0" smtClean="0">
                <a:solidFill>
                  <a:schemeClr val="bg1"/>
                </a:solidFill>
              </a:rPr>
              <a:t> ( </a:t>
            </a:r>
            <a:r>
              <a:rPr lang="ar-DZ" sz="2000" b="1" dirty="0" err="1" smtClean="0">
                <a:solidFill>
                  <a:schemeClr val="bg1"/>
                </a:solidFill>
              </a:rPr>
              <a:t>بخار </a:t>
            </a:r>
            <a:r>
              <a:rPr lang="ar-DZ" sz="2000" b="1" dirty="0" smtClean="0">
                <a:solidFill>
                  <a:schemeClr val="bg1"/>
                </a:solidFill>
              </a:rPr>
              <a:t>-ضباب</a:t>
            </a:r>
            <a:r>
              <a:rPr lang="ar-DZ" sz="2000" b="1" dirty="0" err="1" smtClean="0">
                <a:solidFill>
                  <a:schemeClr val="bg1"/>
                </a:solidFill>
              </a:rPr>
              <a:t>)</a:t>
            </a:r>
            <a:r>
              <a:rPr lang="ar-DZ" sz="2000" b="1" dirty="0" smtClean="0">
                <a:solidFill>
                  <a:schemeClr val="bg1"/>
                </a:solidFill>
              </a:rPr>
              <a:t> </a:t>
            </a:r>
            <a:endParaRPr lang="fr-FR" sz="2000" dirty="0">
              <a:solidFill>
                <a:schemeClr val="bg1"/>
              </a:solidFill>
            </a:endParaRPr>
          </a:p>
        </p:txBody>
      </p:sp>
      <p:sp>
        <p:nvSpPr>
          <p:cNvPr id="10" name="Rectangle à coins arrondis 9"/>
          <p:cNvSpPr/>
          <p:nvPr/>
        </p:nvSpPr>
        <p:spPr>
          <a:xfrm>
            <a:off x="323528" y="2708920"/>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تصور وجود مواد سائلة و غازية  في شروط وجود درجة حرارة مرتفعة و </a:t>
            </a:r>
            <a:r>
              <a:rPr lang="ar-DZ" sz="2000" b="1" dirty="0" err="1" smtClean="0">
                <a:solidFill>
                  <a:schemeClr val="bg1"/>
                </a:solidFill>
              </a:rPr>
              <a:t>منخفظة</a:t>
            </a:r>
            <a:r>
              <a:rPr lang="ar-DZ" sz="2000" b="1" dirty="0" smtClean="0">
                <a:solidFill>
                  <a:schemeClr val="bg1"/>
                </a:solidFill>
              </a:rPr>
              <a:t>  و ضغط </a:t>
            </a:r>
            <a:endParaRPr lang="ar-DZ" sz="2000" dirty="0" smtClean="0">
              <a:solidFill>
                <a:schemeClr val="bg1"/>
              </a:solidFill>
            </a:endParaRPr>
          </a:p>
          <a:p>
            <a:pPr algn="r"/>
            <a:r>
              <a:rPr lang="ar-DZ" sz="2000" b="1" dirty="0" smtClean="0">
                <a:solidFill>
                  <a:schemeClr val="bg1"/>
                </a:solidFill>
              </a:rPr>
              <a:t>  -التفريق بين مواد سائلة و غازية  في شروط   درجة حرارة عادية و مواد سائلة و غازية  في شروط درجة حرارة مرتفعة او </a:t>
            </a:r>
            <a:r>
              <a:rPr lang="ar-DZ" sz="2000" b="1" dirty="0" err="1" smtClean="0">
                <a:solidFill>
                  <a:schemeClr val="bg1"/>
                </a:solidFill>
              </a:rPr>
              <a:t>منخفظة</a:t>
            </a:r>
            <a:r>
              <a:rPr lang="ar-DZ" sz="2000" b="1" dirty="0" smtClean="0">
                <a:solidFill>
                  <a:schemeClr val="bg1"/>
                </a:solidFill>
              </a:rPr>
              <a:t>  او ضغط </a:t>
            </a: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
        <p:nvSpPr>
          <p:cNvPr id="74753" name="Rectangle 1"/>
          <p:cNvSpPr>
            <a:spLocks noChangeArrowheads="1"/>
          </p:cNvSpPr>
          <p:nvPr/>
        </p:nvSpPr>
        <p:spPr bwMode="auto">
          <a:xfrm>
            <a:off x="0" y="551963"/>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7</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rgbClr val="FFC000"/>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10</a:t>
                      </a:r>
                    </a:p>
                    <a:p>
                      <a:pPr algn="r"/>
                      <a:r>
                        <a:rPr lang="ar-DZ" baseline="0" dirty="0" smtClean="0">
                          <a:solidFill>
                            <a:schemeClr val="bg1"/>
                          </a:solidFill>
                        </a:rPr>
                        <a:t> خصائص حالات </a:t>
                      </a:r>
                      <a:r>
                        <a:rPr lang="ar-DZ" baseline="0" dirty="0" err="1" smtClean="0">
                          <a:solidFill>
                            <a:schemeClr val="bg1"/>
                          </a:solidFill>
                        </a:rPr>
                        <a:t>المادة2</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92D05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92D05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a:t>
                      </a:r>
                      <a:r>
                        <a:rPr lang="ar-DZ" b="1" dirty="0" err="1" smtClean="0"/>
                        <a:t>الجزئية7</a:t>
                      </a:r>
                      <a:endParaRPr lang="ar-DZ" b="1" dirty="0" smtClean="0"/>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7420267.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11</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تغيرات حالة الجسم المادي 1</a:t>
            </a:r>
            <a:endParaRPr lang="fr-FR" sz="2000" b="1" dirty="0">
              <a:solidFill>
                <a:schemeClr val="bg1"/>
              </a:solidFill>
            </a:endParaRPr>
          </a:p>
        </p:txBody>
      </p:sp>
      <p:sp>
        <p:nvSpPr>
          <p:cNvPr id="12" name="Rectangle avec flèche vers la gauche 11"/>
          <p:cNvSpPr/>
          <p:nvPr/>
        </p:nvSpPr>
        <p:spPr>
          <a:xfrm>
            <a:off x="7308304" y="3933056"/>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328498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يتعرف على تغيرات حالة المادة </a:t>
            </a:r>
            <a:br>
              <a:rPr lang="ar-DZ" b="1" dirty="0" smtClean="0">
                <a:solidFill>
                  <a:schemeClr val="bg1"/>
                </a:solidFill>
              </a:rPr>
            </a:br>
            <a:r>
              <a:rPr lang="ar-DZ" b="1" dirty="0" smtClean="0">
                <a:solidFill>
                  <a:schemeClr val="bg1"/>
                </a:solidFill>
              </a:rPr>
              <a:t>الانصهار و </a:t>
            </a:r>
            <a:r>
              <a:rPr lang="ar-DZ" b="1" dirty="0" err="1" smtClean="0">
                <a:solidFill>
                  <a:schemeClr val="bg1"/>
                </a:solidFill>
              </a:rPr>
              <a:t>الذوبان </a:t>
            </a:r>
            <a:r>
              <a:rPr lang="ar-DZ" b="1" dirty="0" smtClean="0">
                <a:solidFill>
                  <a:schemeClr val="bg1"/>
                </a:solidFill>
              </a:rPr>
              <a:t>-التجمد</a:t>
            </a:r>
            <a:br>
              <a:rPr lang="ar-DZ" b="1" dirty="0" smtClean="0">
                <a:solidFill>
                  <a:schemeClr val="bg1"/>
                </a:solidFill>
              </a:rPr>
            </a:br>
            <a:r>
              <a:rPr lang="ar-DZ" b="1" dirty="0" smtClean="0">
                <a:solidFill>
                  <a:schemeClr val="bg1"/>
                </a:solidFill>
              </a:rPr>
              <a:t>التبخر و التكاثف</a:t>
            </a:r>
            <a:br>
              <a:rPr lang="ar-DZ" b="1" dirty="0" smtClean="0">
                <a:solidFill>
                  <a:schemeClr val="bg1"/>
                </a:solidFill>
              </a:rPr>
            </a:br>
            <a:r>
              <a:rPr lang="ar-DZ" b="1" dirty="0" smtClean="0">
                <a:solidFill>
                  <a:schemeClr val="bg1"/>
                </a:solidFill>
              </a:rPr>
              <a:t>التسامي</a:t>
            </a:r>
            <a:br>
              <a:rPr lang="ar-DZ" b="1" dirty="0" smtClean="0">
                <a:solidFill>
                  <a:schemeClr val="bg1"/>
                </a:solidFill>
              </a:rPr>
            </a:br>
            <a:r>
              <a:rPr lang="ar-DZ" b="1" dirty="0" smtClean="0">
                <a:solidFill>
                  <a:schemeClr val="bg1"/>
                </a:solidFill>
              </a:rPr>
              <a:t>-يحقق تجريبيا ظواهر الانصهار و التجمد و التبخر </a:t>
            </a:r>
            <a:br>
              <a:rPr lang="ar-DZ" b="1" dirty="0" smtClean="0">
                <a:solidFill>
                  <a:schemeClr val="bg1"/>
                </a:solidFill>
              </a:rPr>
            </a:br>
            <a:r>
              <a:rPr lang="ar-DZ" b="1" dirty="0" smtClean="0">
                <a:solidFill>
                  <a:schemeClr val="bg1"/>
                </a:solidFill>
              </a:rPr>
              <a:t>و التكاثف و </a:t>
            </a:r>
            <a:r>
              <a:rPr lang="ar-DZ" b="1" dirty="0" err="1" smtClean="0">
                <a:solidFill>
                  <a:schemeClr val="bg1"/>
                </a:solidFill>
              </a:rPr>
              <a:t>التسامي </a:t>
            </a:r>
            <a:br>
              <a:rPr lang="ar-DZ" b="1" dirty="0" err="1" smtClean="0">
                <a:solidFill>
                  <a:schemeClr val="bg1"/>
                </a:solidFill>
              </a:rPr>
            </a:br>
            <a:r>
              <a:rPr lang="ar-DZ" b="1" dirty="0" smtClean="0">
                <a:solidFill>
                  <a:schemeClr val="bg1"/>
                </a:solidFill>
              </a:rPr>
              <a:t>-يحدد من اي حالة تتحول المادة في كل </a:t>
            </a:r>
            <a:r>
              <a:rPr lang="ar-DZ" b="1" dirty="0" err="1" smtClean="0">
                <a:solidFill>
                  <a:schemeClr val="bg1"/>
                </a:solidFill>
              </a:rPr>
              <a:t>تحول </a:t>
            </a:r>
            <a:br>
              <a:rPr lang="ar-DZ" b="1" dirty="0" err="1" smtClean="0">
                <a:solidFill>
                  <a:schemeClr val="bg1"/>
                </a:solidFill>
              </a:rPr>
            </a:br>
            <a:r>
              <a:rPr lang="ar-DZ" b="1" dirty="0" smtClean="0">
                <a:solidFill>
                  <a:schemeClr val="bg1"/>
                </a:solidFill>
              </a:rPr>
              <a:t>-يفسر ظواهر الانصهار و التجمد و التبخر و التكاثف و </a:t>
            </a:r>
            <a:r>
              <a:rPr lang="ar-DZ" b="1" dirty="0" err="1" smtClean="0">
                <a:solidFill>
                  <a:schemeClr val="bg1"/>
                </a:solidFill>
              </a:rPr>
              <a:t>التسامي </a:t>
            </a:r>
            <a:br>
              <a:rPr lang="ar-DZ" b="1" dirty="0" err="1" smtClean="0">
                <a:solidFill>
                  <a:schemeClr val="bg1"/>
                </a:solidFill>
              </a:rPr>
            </a:br>
            <a:r>
              <a:rPr lang="ar-DZ" b="1" dirty="0" smtClean="0">
                <a:solidFill>
                  <a:schemeClr val="bg1"/>
                </a:solidFill>
              </a:rPr>
              <a:t>-يربط بين الانصهار و التبخر والتسامي بارتفاع درجة الحرارة </a:t>
            </a:r>
            <a:br>
              <a:rPr lang="ar-DZ" b="1" dirty="0" smtClean="0">
                <a:solidFill>
                  <a:schemeClr val="bg1"/>
                </a:solidFill>
              </a:rPr>
            </a:br>
            <a:r>
              <a:rPr lang="ar-DZ" b="1" dirty="0" smtClean="0">
                <a:solidFill>
                  <a:schemeClr val="bg1"/>
                </a:solidFill>
              </a:rPr>
              <a:t>وبين التجمد و التكاثف </a:t>
            </a:r>
            <a:r>
              <a:rPr lang="ar-DZ" b="1" dirty="0" err="1" smtClean="0">
                <a:solidFill>
                  <a:schemeClr val="bg1"/>
                </a:solidFill>
              </a:rPr>
              <a:t>بانخفاظ</a:t>
            </a:r>
            <a:r>
              <a:rPr lang="ar-DZ" b="1" dirty="0" smtClean="0">
                <a:solidFill>
                  <a:schemeClr val="bg1"/>
                </a:solidFill>
              </a:rPr>
              <a:t> درجة الحرارة                         </a:t>
            </a:r>
            <a:br>
              <a:rPr lang="ar-DZ" b="1" dirty="0" smtClean="0">
                <a:solidFill>
                  <a:schemeClr val="bg1"/>
                </a:solidFill>
              </a:rPr>
            </a:b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t>ت</a:t>
            </a:r>
            <a:r>
              <a:rPr lang="ar-DZ" sz="2000" b="1" dirty="0" smtClean="0">
                <a:solidFill>
                  <a:schemeClr val="bg1"/>
                </a:solidFill>
              </a:rPr>
              <a:t>فسير ظاهرة التسامي</a:t>
            </a: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مواد الشمع  و الماء و </a:t>
            </a:r>
            <a:r>
              <a:rPr lang="ar-DZ" sz="2000" b="1" dirty="0" err="1" smtClean="0">
                <a:solidFill>
                  <a:schemeClr val="bg1"/>
                </a:solidFill>
              </a:rPr>
              <a:t>الملح </a:t>
            </a:r>
            <a:r>
              <a:rPr lang="ar-DZ" sz="2000" b="1" dirty="0" smtClean="0">
                <a:solidFill>
                  <a:schemeClr val="bg1"/>
                </a:solidFill>
              </a:rPr>
              <a:t>-اناء </a:t>
            </a:r>
            <a:r>
              <a:rPr lang="ar-DZ" sz="2000" b="1" dirty="0" err="1" smtClean="0">
                <a:solidFill>
                  <a:schemeClr val="bg1"/>
                </a:solidFill>
              </a:rPr>
              <a:t>للتسخين </a:t>
            </a:r>
            <a:br>
              <a:rPr lang="ar-DZ" sz="2000" b="1" dirty="0" err="1" smtClean="0">
                <a:solidFill>
                  <a:schemeClr val="bg1"/>
                </a:solidFill>
              </a:rPr>
            </a:br>
            <a:r>
              <a:rPr lang="ar-DZ" sz="2000" b="1" dirty="0" smtClean="0">
                <a:solidFill>
                  <a:schemeClr val="bg1"/>
                </a:solidFill>
              </a:rPr>
              <a:t>-فرن </a:t>
            </a:r>
            <a:r>
              <a:rPr lang="ar-DZ" sz="2000" b="1" dirty="0" err="1" smtClean="0">
                <a:solidFill>
                  <a:schemeClr val="bg1"/>
                </a:solidFill>
              </a:rPr>
              <a:t>بنزن</a:t>
            </a:r>
            <a:r>
              <a:rPr lang="ar-DZ" sz="2000" b="1" dirty="0" smtClean="0">
                <a:solidFill>
                  <a:schemeClr val="bg1"/>
                </a:solidFill>
              </a:rPr>
              <a:t> او اي منبع </a:t>
            </a:r>
            <a:r>
              <a:rPr lang="ar-DZ" sz="2000" b="1" dirty="0" err="1" smtClean="0">
                <a:solidFill>
                  <a:schemeClr val="bg1"/>
                </a:solidFill>
              </a:rPr>
              <a:t>حراري </a:t>
            </a:r>
            <a:br>
              <a:rPr lang="ar-DZ" sz="2000" b="1" dirty="0" err="1" smtClean="0">
                <a:solidFill>
                  <a:schemeClr val="bg1"/>
                </a:solidFill>
              </a:rPr>
            </a:br>
            <a:r>
              <a:rPr lang="ar-DZ" sz="2000" b="1" dirty="0" smtClean="0">
                <a:solidFill>
                  <a:schemeClr val="bg1"/>
                </a:solidFill>
              </a:rPr>
              <a:t>-قطع ثلجية او مبرد</a:t>
            </a: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dlat.net_11_16_f3f0_5d482b7f4d782.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a:t>
            </a:r>
            <a:endParaRPr lang="fr-FR" sz="2000" b="1" dirty="0">
              <a:solidFill>
                <a:schemeClr val="bg1"/>
              </a:solidFill>
            </a:endParaRPr>
          </a:p>
        </p:txBody>
      </p:sp>
      <p:sp>
        <p:nvSpPr>
          <p:cNvPr id="11" name="Rectangle à coins arrondis 10"/>
          <p:cNvSpPr/>
          <p:nvPr/>
        </p:nvSpPr>
        <p:spPr>
          <a:xfrm>
            <a:off x="179512" y="1700808"/>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قياس الاطوال </a:t>
            </a:r>
            <a:endParaRPr lang="fr-FR" sz="2000" b="1" dirty="0">
              <a:solidFill>
                <a:schemeClr val="bg1"/>
              </a:solidFill>
            </a:endParaRPr>
          </a:p>
        </p:txBody>
      </p:sp>
      <p:sp>
        <p:nvSpPr>
          <p:cNvPr id="12" name="Rectangle avec flèche vers le bas 11"/>
          <p:cNvSpPr/>
          <p:nvPr/>
        </p:nvSpPr>
        <p:spPr>
          <a:xfrm>
            <a:off x="2843808" y="3068960"/>
            <a:ext cx="2664296" cy="1152128"/>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المستهدفة </a:t>
            </a:r>
            <a:endParaRPr lang="fr-FR" sz="2000" b="1" dirty="0">
              <a:solidFill>
                <a:schemeClr val="bg1"/>
              </a:solidFill>
            </a:endParaRPr>
          </a:p>
        </p:txBody>
      </p:sp>
      <p:sp>
        <p:nvSpPr>
          <p:cNvPr id="13" name="Rectangle à coins arrondis 12"/>
          <p:cNvSpPr/>
          <p:nvPr/>
        </p:nvSpPr>
        <p:spPr>
          <a:xfrm>
            <a:off x="467544" y="4293096"/>
            <a:ext cx="8208912" cy="20162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يحل مشكلات متعلقة بالتحولات الفيزيائية للمادة  ومفسرا لها </a:t>
            </a:r>
          </a:p>
          <a:p>
            <a:pPr algn="r"/>
            <a:r>
              <a:rPr lang="ar-DZ" sz="2400" b="1" dirty="0" smtClean="0">
                <a:solidFill>
                  <a:schemeClr val="bg1"/>
                </a:solidFill>
              </a:rPr>
              <a:t>بالنموذج الحبيبي للمادة</a:t>
            </a:r>
            <a:br>
              <a:rPr lang="ar-DZ" sz="2400" b="1" dirty="0" smtClean="0">
                <a:solidFill>
                  <a:schemeClr val="bg1"/>
                </a:solidFill>
              </a:rPr>
            </a:b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rgbClr val="92D05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8</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rgbClr val="92D050"/>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11</a:t>
                      </a:r>
                    </a:p>
                    <a:p>
                      <a:pPr algn="r"/>
                      <a:r>
                        <a:rPr lang="ar-DZ" baseline="0" dirty="0" smtClean="0">
                          <a:solidFill>
                            <a:schemeClr val="bg1"/>
                          </a:solidFill>
                        </a:rPr>
                        <a:t> تغيرات حالة الجسم المادي 1</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92D05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92D05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a:t>
                      </a:r>
                      <a:r>
                        <a:rPr lang="ar-DZ" b="1" dirty="0" err="1" smtClean="0"/>
                        <a:t>الجزئية8</a:t>
                      </a:r>
                      <a:r>
                        <a:rPr lang="ar-DZ" b="1" dirty="0" smtClean="0"/>
                        <a:t>   </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845708693.jpg"/>
          <p:cNvPicPr>
            <a:picLocks noChangeAspect="1"/>
          </p:cNvPicPr>
          <p:nvPr/>
        </p:nvPicPr>
        <p:blipFill>
          <a:blip r:embed="rId2" cstate="print"/>
          <a:stretch>
            <a:fillRect/>
          </a:stretch>
        </p:blipFill>
        <p:spPr>
          <a:xfrm>
            <a:off x="0" y="0"/>
            <a:ext cx="9143999" cy="6857999"/>
          </a:xfrm>
          <a:prstGeom prst="rect">
            <a:avLst/>
          </a:prstGeom>
        </p:spPr>
      </p:pic>
      <p:sp>
        <p:nvSpPr>
          <p:cNvPr id="4" name="Ruban courbé vers le bas 3"/>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5" name="Rectangle avec flèche vers le bas 4"/>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6" name="Rectangle à coins arrondis 5"/>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7" name="Rectangle avec flèche vers le bas 6"/>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8" name="Rectangle à coins arrondis 7"/>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9" name="Rectangle avec flèche vers le bas 8"/>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10" name="Rectangle à coins arrondis 9"/>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1" name="Rectangle avec flèche vers le bas 10"/>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12</a:t>
            </a:r>
            <a:endParaRPr lang="fr-FR" sz="2000" b="1" dirty="0">
              <a:solidFill>
                <a:schemeClr val="bg1"/>
              </a:solidFill>
            </a:endParaRPr>
          </a:p>
        </p:txBody>
      </p:sp>
      <p:sp>
        <p:nvSpPr>
          <p:cNvPr id="12" name="Rectangle à coins arrondis 11"/>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تغيرات حالة الجسم المادي 2</a:t>
            </a:r>
            <a:endParaRPr lang="fr-FR" sz="2000" b="1" dirty="0">
              <a:solidFill>
                <a:schemeClr val="bg1"/>
              </a:solidFill>
            </a:endParaRPr>
          </a:p>
        </p:txBody>
      </p:sp>
      <p:sp>
        <p:nvSpPr>
          <p:cNvPr id="13" name="Rectangle avec flèche vers la gauche 12"/>
          <p:cNvSpPr/>
          <p:nvPr/>
        </p:nvSpPr>
        <p:spPr>
          <a:xfrm>
            <a:off x="7308304" y="3933056"/>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4" name="Rectangle à coins arrondis 13"/>
          <p:cNvSpPr/>
          <p:nvPr/>
        </p:nvSpPr>
        <p:spPr>
          <a:xfrm>
            <a:off x="899592" y="328498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92D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397000"/>
          <a:ext cx="8784976" cy="5200350"/>
        </p:xfrm>
        <a:graphic>
          <a:graphicData uri="http://schemas.openxmlformats.org/drawingml/2006/table">
            <a:tbl>
              <a:tblPr firstRow="1" bandRow="1">
                <a:tableStyleId>{5C22544A-7EE6-4342-B048-85BDC9FD1C3A}</a:tableStyleId>
              </a:tblPr>
              <a:tblGrid>
                <a:gridCol w="936104"/>
                <a:gridCol w="1944216"/>
                <a:gridCol w="4608512"/>
                <a:gridCol w="1296144"/>
              </a:tblGrid>
              <a:tr h="866725">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rgbClr val="92D050"/>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866725">
                <a:tc>
                  <a:txBody>
                    <a:bodyPr/>
                    <a:lstStyle/>
                    <a:p>
                      <a:pPr algn="r"/>
                      <a:r>
                        <a:rPr lang="ar-DZ" b="1" dirty="0" err="1" smtClean="0"/>
                        <a:t>5د</a:t>
                      </a:r>
                      <a:endParaRPr lang="fr-FR" b="1" dirty="0"/>
                    </a:p>
                  </a:txBody>
                  <a:tcPr>
                    <a:solidFill>
                      <a:srgbClr val="FFC000"/>
                    </a:solidFill>
                  </a:tcPr>
                </a:tc>
                <a:tc>
                  <a:txBody>
                    <a:bodyPr/>
                    <a:lstStyle/>
                    <a:p>
                      <a:pPr algn="r"/>
                      <a:endParaRPr lang="fr-FR" b="1" dirty="0"/>
                    </a:p>
                  </a:txBody>
                  <a:tcPr>
                    <a:solidFill>
                      <a:srgbClr val="92D050"/>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rgbClr val="92D050"/>
                    </a:solidFill>
                  </a:tcPr>
                </a:tc>
                <a:tc>
                  <a:txBody>
                    <a:bodyPr/>
                    <a:lstStyle/>
                    <a:p>
                      <a:pPr algn="r"/>
                      <a:endParaRPr lang="fr-FR" b="1" dirty="0"/>
                    </a:p>
                  </a:txBody>
                  <a:tcPr>
                    <a:solidFill>
                      <a:srgbClr val="00B0F0"/>
                    </a:solidFill>
                  </a:tcPr>
                </a:tc>
                <a:tc>
                  <a:txBody>
                    <a:bodyPr/>
                    <a:lstStyle/>
                    <a:p>
                      <a:pPr algn="r"/>
                      <a:r>
                        <a:rPr lang="ar-DZ" b="1" dirty="0" smtClean="0"/>
                        <a:t>الوضعية الجزئية 9</a:t>
                      </a:r>
                      <a:endParaRPr lang="fr-FR" b="1" dirty="0"/>
                    </a:p>
                  </a:txBody>
                  <a:tcPr>
                    <a:solidFill>
                      <a:srgbClr val="92D050"/>
                    </a:solidFill>
                  </a:tcPr>
                </a:tc>
              </a:tr>
              <a:tr h="866725">
                <a:tc>
                  <a:txBody>
                    <a:bodyPr/>
                    <a:lstStyle/>
                    <a:p>
                      <a:pPr algn="r"/>
                      <a:r>
                        <a:rPr lang="ar-DZ" b="1" dirty="0" err="1" smtClean="0"/>
                        <a:t>15د</a:t>
                      </a:r>
                      <a:endParaRPr lang="fr-FR" b="1" dirty="0"/>
                    </a:p>
                  </a:txBody>
                  <a:tcPr>
                    <a:solidFill>
                      <a:srgbClr val="FFC000"/>
                    </a:solidFill>
                  </a:tcPr>
                </a:tc>
                <a:tc>
                  <a:txBody>
                    <a:bodyPr/>
                    <a:lstStyle/>
                    <a:p>
                      <a:pPr algn="r"/>
                      <a:endParaRPr lang="fr-FR" b="1" dirty="0"/>
                    </a:p>
                  </a:txBody>
                  <a:tcPr>
                    <a:solidFill>
                      <a:srgbClr val="92D050"/>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866725">
                <a:tc>
                  <a:txBody>
                    <a:bodyPr/>
                    <a:lstStyle/>
                    <a:p>
                      <a:pPr algn="r"/>
                      <a:r>
                        <a:rPr lang="ar-DZ" b="1" dirty="0" err="1" smtClean="0"/>
                        <a:t>20د</a:t>
                      </a:r>
                      <a:endParaRPr lang="fr-FR" b="1" dirty="0"/>
                    </a:p>
                  </a:txBody>
                  <a:tcPr>
                    <a:solidFill>
                      <a:srgbClr val="FFC000"/>
                    </a:solidFill>
                  </a:tcPr>
                </a:tc>
                <a:tc>
                  <a:txBody>
                    <a:bodyPr/>
                    <a:lstStyle/>
                    <a:p>
                      <a:pPr algn="r"/>
                      <a:endParaRPr lang="fr-FR" b="1" dirty="0"/>
                    </a:p>
                  </a:txBody>
                  <a:tcPr>
                    <a:solidFill>
                      <a:srgbClr val="92D050"/>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rgbClr val="92D050"/>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12</a:t>
                      </a:r>
                    </a:p>
                    <a:p>
                      <a:pPr algn="r"/>
                      <a:r>
                        <a:rPr lang="ar-DZ" baseline="0" dirty="0" smtClean="0">
                          <a:solidFill>
                            <a:schemeClr val="bg1"/>
                          </a:solidFill>
                        </a:rPr>
                        <a:t> تغيرات حالة الجسم المادي 2</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00B0F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00B0F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الجزئية  9    </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غغغ.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avec flèche vers le bas 4"/>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6" name="Rectangle à coins arrondis 5"/>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7" name="Rectangle avec flèche vers le bas 6"/>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8" name="Rectangle à coins arrondis 7"/>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13</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err="1" smtClean="0">
                <a:solidFill>
                  <a:schemeClr val="bg1"/>
                </a:solidFill>
              </a:rPr>
              <a:t>الخلائط</a:t>
            </a:r>
            <a:r>
              <a:rPr lang="ar-DZ" sz="2000" b="1" dirty="0" smtClean="0">
                <a:solidFill>
                  <a:schemeClr val="bg1"/>
                </a:solidFill>
              </a:rPr>
              <a:t> 1</a:t>
            </a:r>
            <a:endParaRPr lang="fr-FR" sz="2000" b="1" dirty="0">
              <a:solidFill>
                <a:schemeClr val="bg1"/>
              </a:solidFill>
            </a:endParaRPr>
          </a:p>
        </p:txBody>
      </p:sp>
      <p:sp>
        <p:nvSpPr>
          <p:cNvPr id="12" name="Rectangle avec flèche vers la gauche 11"/>
          <p:cNvSpPr/>
          <p:nvPr/>
        </p:nvSpPr>
        <p:spPr>
          <a:xfrm>
            <a:off x="7308304" y="3933056"/>
            <a:ext cx="1584176" cy="108012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328498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a:t>
            </a:r>
            <a:r>
              <a:rPr lang="ar-DZ" dirty="0" err="1" smtClean="0"/>
              <a:t>التعلمية</a:t>
            </a:r>
            <a:r>
              <a:rPr lang="ar-DZ" dirty="0" smtClean="0"/>
              <a:t>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rgbClr val="92D05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10</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rgbClr val="92D050"/>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92D05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13</a:t>
                      </a:r>
                    </a:p>
                    <a:p>
                      <a:pPr algn="r"/>
                      <a:r>
                        <a:rPr lang="ar-DZ" baseline="0" dirty="0" smtClean="0">
                          <a:solidFill>
                            <a:schemeClr val="bg1"/>
                          </a:solidFill>
                        </a:rPr>
                        <a:t> </a:t>
                      </a:r>
                      <a:r>
                        <a:rPr lang="ar-DZ" baseline="0" dirty="0" err="1" smtClean="0">
                          <a:solidFill>
                            <a:schemeClr val="bg1"/>
                          </a:solidFill>
                        </a:rPr>
                        <a:t>الخلائط</a:t>
                      </a:r>
                      <a:r>
                        <a:rPr lang="ar-DZ" baseline="0" dirty="0" smtClean="0">
                          <a:solidFill>
                            <a:schemeClr val="bg1"/>
                          </a:solidFill>
                        </a:rPr>
                        <a:t> 1</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chemeClr val="accent6">
                        <a:lumMod val="50000"/>
                      </a:schemeClr>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chemeClr val="accent6">
                        <a:lumMod val="50000"/>
                      </a:schemeClr>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الجزئية 10   </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260648"/>
            <a:ext cx="7488832"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 -يتعرف على الوحدات الدولية     لقياس الاطوال اجزائها و مضاعفاتها باستعمال الترميز </a:t>
            </a:r>
            <a:r>
              <a:rPr lang="ar-DZ" b="1" dirty="0" err="1" smtClean="0">
                <a:solidFill>
                  <a:schemeClr val="bg1"/>
                </a:solidFill>
              </a:rPr>
              <a:t>العالمي  </a:t>
            </a:r>
            <a:br>
              <a:rPr lang="ar-DZ" b="1" dirty="0" err="1" smtClean="0">
                <a:solidFill>
                  <a:schemeClr val="bg1"/>
                </a:solidFill>
              </a:rPr>
            </a:br>
            <a:r>
              <a:rPr lang="ar-DZ" b="1" dirty="0" smtClean="0">
                <a:solidFill>
                  <a:schemeClr val="bg1"/>
                </a:solidFill>
              </a:rPr>
              <a:t>-يستطيع تحويل وحدات قياس </a:t>
            </a:r>
            <a:r>
              <a:rPr lang="ar-DZ" b="1" dirty="0" err="1" smtClean="0">
                <a:solidFill>
                  <a:schemeClr val="bg1"/>
                </a:solidFill>
              </a:rPr>
              <a:t>الاطوال </a:t>
            </a:r>
            <a:br>
              <a:rPr lang="ar-DZ" b="1" dirty="0" err="1" smtClean="0">
                <a:solidFill>
                  <a:schemeClr val="bg1"/>
                </a:solidFill>
              </a:rPr>
            </a:br>
            <a:r>
              <a:rPr lang="ar-DZ" b="1" dirty="0" smtClean="0">
                <a:solidFill>
                  <a:schemeClr val="bg1"/>
                </a:solidFill>
              </a:rPr>
              <a:t>-</a:t>
            </a:r>
            <a:r>
              <a:rPr lang="ar-DZ" b="1" dirty="0" err="1" smtClean="0">
                <a:solidFill>
                  <a:schemeClr val="bg1"/>
                </a:solidFill>
              </a:rPr>
              <a:t>يتاكد</a:t>
            </a:r>
            <a:r>
              <a:rPr lang="ar-DZ" b="1" dirty="0" smtClean="0">
                <a:solidFill>
                  <a:schemeClr val="bg1"/>
                </a:solidFill>
              </a:rPr>
              <a:t> </a:t>
            </a:r>
            <a:r>
              <a:rPr lang="ar-DZ" b="1" dirty="0" err="1" smtClean="0">
                <a:solidFill>
                  <a:schemeClr val="bg1"/>
                </a:solidFill>
              </a:rPr>
              <a:t>نجريبيا</a:t>
            </a:r>
            <a:r>
              <a:rPr lang="ar-DZ" b="1" dirty="0" smtClean="0">
                <a:solidFill>
                  <a:schemeClr val="bg1"/>
                </a:solidFill>
              </a:rPr>
              <a:t> من القياسات  باستعمال ادوات القياس(مسطرة و شريط </a:t>
            </a:r>
            <a:r>
              <a:rPr lang="ar-DZ" b="1" dirty="0" err="1" smtClean="0">
                <a:solidFill>
                  <a:schemeClr val="bg1"/>
                </a:solidFill>
              </a:rPr>
              <a:t>متري </a:t>
            </a:r>
            <a:br>
              <a:rPr lang="ar-DZ" b="1" dirty="0" err="1" smtClean="0">
                <a:solidFill>
                  <a:schemeClr val="bg1"/>
                </a:solidFill>
              </a:rPr>
            </a:br>
            <a:r>
              <a:rPr lang="ar-DZ" b="1" dirty="0" smtClean="0">
                <a:solidFill>
                  <a:schemeClr val="bg1"/>
                </a:solidFill>
              </a:rPr>
              <a:t>-يتعرف على طريقة القياس بالقدم المنزلقة و يتحقق من دقتها بالمقارنة مع </a:t>
            </a:r>
            <a:r>
              <a:rPr lang="ar-DZ" b="1" dirty="0" err="1" smtClean="0">
                <a:solidFill>
                  <a:schemeClr val="bg1"/>
                </a:solidFill>
              </a:rPr>
              <a:t>المسطرة </a:t>
            </a:r>
            <a:br>
              <a:rPr lang="ar-DZ" b="1" dirty="0" err="1" smtClean="0">
                <a:solidFill>
                  <a:schemeClr val="bg1"/>
                </a:solidFill>
              </a:rPr>
            </a:br>
            <a:r>
              <a:rPr lang="ar-DZ" b="1" dirty="0" smtClean="0">
                <a:solidFill>
                  <a:schemeClr val="bg1"/>
                </a:solidFill>
              </a:rPr>
              <a:t>-يتعرف على وحدة تعيين درجة الحرارة وترميزها </a:t>
            </a:r>
            <a:r>
              <a:rPr lang="ar-DZ" b="1" dirty="0" err="1" smtClean="0">
                <a:solidFill>
                  <a:schemeClr val="bg1"/>
                </a:solidFill>
              </a:rPr>
              <a:t>العالمي </a:t>
            </a:r>
            <a:br>
              <a:rPr lang="ar-DZ" b="1" dirty="0" err="1" smtClean="0">
                <a:solidFill>
                  <a:schemeClr val="bg1"/>
                </a:solidFill>
              </a:rPr>
            </a:br>
            <a:r>
              <a:rPr lang="ar-DZ" b="1" dirty="0" smtClean="0">
                <a:solidFill>
                  <a:schemeClr val="bg1"/>
                </a:solidFill>
              </a:rPr>
              <a:t>-يعين درجات الحرارة بواسطة </a:t>
            </a:r>
            <a:r>
              <a:rPr lang="ar-DZ" b="1" dirty="0" err="1" smtClean="0">
                <a:solidFill>
                  <a:schemeClr val="bg1"/>
                </a:solidFill>
              </a:rPr>
              <a:t>المحرار</a:t>
            </a:r>
            <a:endParaRPr lang="fr-FR" dirty="0">
              <a:solidFill>
                <a:schemeClr val="bg1"/>
              </a:solidFill>
            </a:endParaRPr>
          </a:p>
        </p:txBody>
      </p:sp>
      <p:sp>
        <p:nvSpPr>
          <p:cNvPr id="9" name="Rectangle à coins arrondis 8"/>
          <p:cNvSpPr/>
          <p:nvPr/>
        </p:nvSpPr>
        <p:spPr>
          <a:xfrm>
            <a:off x="611560" y="5013176"/>
            <a:ext cx="662473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bg1"/>
                </a:solidFill>
              </a:rPr>
              <a:t>-مسطرة </a:t>
            </a:r>
            <a:r>
              <a:rPr lang="ar-DZ" b="1" dirty="0" err="1" smtClean="0">
                <a:solidFill>
                  <a:schemeClr val="bg1"/>
                </a:solidFill>
              </a:rPr>
              <a:t>مليمترية</a:t>
            </a:r>
            <a:r>
              <a:rPr lang="ar-DZ" b="1" dirty="0" smtClean="0">
                <a:solidFill>
                  <a:schemeClr val="bg1"/>
                </a:solidFill>
              </a:rPr>
              <a:t> --شريط </a:t>
            </a:r>
            <a:r>
              <a:rPr lang="ar-DZ" b="1" dirty="0" err="1" smtClean="0">
                <a:solidFill>
                  <a:schemeClr val="bg1"/>
                </a:solidFill>
              </a:rPr>
              <a:t>متري </a:t>
            </a:r>
            <a:r>
              <a:rPr lang="ar-DZ" b="1" dirty="0" smtClean="0">
                <a:solidFill>
                  <a:schemeClr val="bg1"/>
                </a:solidFill>
              </a:rPr>
              <a:t>--قدم </a:t>
            </a:r>
            <a:r>
              <a:rPr lang="ar-DZ" b="1" dirty="0" err="1" smtClean="0">
                <a:solidFill>
                  <a:schemeClr val="bg1"/>
                </a:solidFill>
              </a:rPr>
              <a:t>منزلقة </a:t>
            </a:r>
            <a:br>
              <a:rPr lang="ar-DZ" b="1" dirty="0" err="1" smtClean="0">
                <a:solidFill>
                  <a:schemeClr val="bg1"/>
                </a:solidFill>
              </a:rPr>
            </a:br>
            <a:r>
              <a:rPr lang="ar-DZ" b="1" dirty="0" smtClean="0">
                <a:solidFill>
                  <a:schemeClr val="bg1"/>
                </a:solidFill>
              </a:rPr>
              <a:t>-</a:t>
            </a:r>
            <a:r>
              <a:rPr lang="ar-DZ" b="1" dirty="0" err="1" smtClean="0">
                <a:solidFill>
                  <a:schemeClr val="bg1"/>
                </a:solidFill>
              </a:rPr>
              <a:t>محرار</a:t>
            </a:r>
            <a:r>
              <a:rPr lang="ar-DZ" b="1" dirty="0" smtClean="0">
                <a:solidFill>
                  <a:schemeClr val="bg1"/>
                </a:solidFill>
              </a:rPr>
              <a:t> </a:t>
            </a:r>
            <a:r>
              <a:rPr lang="ar-DZ" b="1" dirty="0" err="1" smtClean="0">
                <a:solidFill>
                  <a:schemeClr val="bg1"/>
                </a:solidFill>
              </a:rPr>
              <a:t>طبي </a:t>
            </a:r>
            <a:r>
              <a:rPr lang="ar-DZ" b="1" dirty="0" smtClean="0">
                <a:solidFill>
                  <a:schemeClr val="bg1"/>
                </a:solidFill>
              </a:rPr>
              <a:t>--</a:t>
            </a:r>
            <a:r>
              <a:rPr lang="ar-DZ" b="1" dirty="0" err="1" smtClean="0">
                <a:solidFill>
                  <a:schemeClr val="bg1"/>
                </a:solidFill>
              </a:rPr>
              <a:t>محرار</a:t>
            </a:r>
            <a:r>
              <a:rPr lang="ar-DZ" b="1" dirty="0" smtClean="0">
                <a:solidFill>
                  <a:schemeClr val="bg1"/>
                </a:solidFill>
              </a:rPr>
              <a:t> مئوي</a:t>
            </a:r>
            <a:endParaRPr lang="fr-FR" dirty="0"/>
          </a:p>
        </p:txBody>
      </p:sp>
      <p:sp>
        <p:nvSpPr>
          <p:cNvPr id="10" name="Rectangle à coins arrondis 9"/>
          <p:cNvSpPr/>
          <p:nvPr/>
        </p:nvSpPr>
        <p:spPr>
          <a:xfrm>
            <a:off x="1043608" y="3068960"/>
            <a:ext cx="6336704" cy="16561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bg1"/>
                </a:solidFill>
              </a:rPr>
              <a:t>صعوبة في تحويل بعض </a:t>
            </a:r>
            <a:r>
              <a:rPr lang="ar-DZ" b="1" dirty="0" err="1" smtClean="0">
                <a:solidFill>
                  <a:schemeClr val="bg1"/>
                </a:solidFill>
              </a:rPr>
              <a:t>الوحدات </a:t>
            </a:r>
            <a:br>
              <a:rPr lang="ar-DZ" b="1" dirty="0" err="1" smtClean="0">
                <a:solidFill>
                  <a:schemeClr val="bg1"/>
                </a:solidFill>
              </a:rPr>
            </a:br>
            <a:r>
              <a:rPr lang="ar-DZ" b="1" dirty="0" smtClean="0">
                <a:solidFill>
                  <a:schemeClr val="bg1"/>
                </a:solidFill>
              </a:rPr>
              <a:t>-صعوبة تحديد القياس بالمسطرة بشكل </a:t>
            </a:r>
            <a:r>
              <a:rPr lang="ar-DZ" b="1" dirty="0" err="1" smtClean="0">
                <a:solidFill>
                  <a:schemeClr val="bg1"/>
                </a:solidFill>
              </a:rPr>
              <a:t>دقيق </a:t>
            </a:r>
            <a:r>
              <a:rPr lang="ar-DZ" b="1" dirty="0" smtClean="0">
                <a:solidFill>
                  <a:schemeClr val="bg1"/>
                </a:solidFill>
              </a:rPr>
              <a:t>(الوحدة </a:t>
            </a:r>
            <a:r>
              <a:rPr lang="ar-DZ" b="1" dirty="0" err="1" smtClean="0">
                <a:solidFill>
                  <a:schemeClr val="bg1"/>
                </a:solidFill>
              </a:rPr>
              <a:t>بالمليمتر </a:t>
            </a:r>
            <a:br>
              <a:rPr lang="ar-DZ" b="1" dirty="0" err="1" smtClean="0">
                <a:solidFill>
                  <a:schemeClr val="bg1"/>
                </a:solidFill>
              </a:rPr>
            </a:br>
            <a:r>
              <a:rPr lang="ar-DZ" b="1" dirty="0" smtClean="0">
                <a:solidFill>
                  <a:schemeClr val="bg1"/>
                </a:solidFill>
              </a:rPr>
              <a:t>-صعوبة القراءة على القدم المنزلقة  </a:t>
            </a:r>
            <a:r>
              <a:rPr lang="ar-DZ" b="1" dirty="0" err="1" smtClean="0">
                <a:solidFill>
                  <a:schemeClr val="bg1"/>
                </a:solidFill>
              </a:rPr>
              <a:t>والمحرار</a:t>
            </a:r>
            <a:r>
              <a:rPr lang="ar-DZ" b="1" dirty="0" smtClean="0">
                <a:solidFill>
                  <a:schemeClr val="bg1"/>
                </a:solidFill>
              </a:rPr>
              <a:t> </a:t>
            </a:r>
            <a:br>
              <a:rPr lang="ar-DZ" b="1" dirty="0" smtClean="0">
                <a:solidFill>
                  <a:schemeClr val="bg1"/>
                </a:solidFill>
              </a:rPr>
            </a:br>
            <a:r>
              <a:rPr lang="ar-DZ" b="1" dirty="0" smtClean="0">
                <a:solidFill>
                  <a:schemeClr val="bg1"/>
                </a:solidFill>
              </a:rPr>
              <a:t> -صعوبة فهم ان درجة الحرارة تعين و لا تقاس </a:t>
            </a:r>
            <a:endParaRPr lang="fr-FR" dirty="0"/>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2924944"/>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خلفيات-طبيعية-رائعة-1-450x450.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14</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err="1" smtClean="0">
                <a:solidFill>
                  <a:schemeClr val="bg1"/>
                </a:solidFill>
              </a:rPr>
              <a:t>الخلائط</a:t>
            </a:r>
            <a:r>
              <a:rPr lang="ar-DZ" sz="2000" b="1" dirty="0" smtClean="0">
                <a:solidFill>
                  <a:schemeClr val="bg1"/>
                </a:solidFill>
              </a:rPr>
              <a:t> 2</a:t>
            </a:r>
            <a:endParaRPr lang="fr-FR" sz="2000" b="1" dirty="0">
              <a:solidFill>
                <a:schemeClr val="bg1"/>
              </a:solidFill>
            </a:endParaRPr>
          </a:p>
        </p:txBody>
      </p:sp>
      <p:sp>
        <p:nvSpPr>
          <p:cNvPr id="12" name="Rectangle avec flèche vers la gauche 11"/>
          <p:cNvSpPr/>
          <p:nvPr/>
        </p:nvSpPr>
        <p:spPr>
          <a:xfrm>
            <a:off x="7308304" y="3933056"/>
            <a:ext cx="1584176" cy="108012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328498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chemeClr val="accent3">
                        <a:lumMod val="75000"/>
                      </a:schemeClr>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11</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chemeClr val="accent3">
                        <a:lumMod val="75000"/>
                      </a:schemeClr>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14</a:t>
                      </a:r>
                    </a:p>
                    <a:p>
                      <a:pPr algn="r"/>
                      <a:r>
                        <a:rPr lang="ar-DZ" baseline="0" dirty="0" smtClean="0">
                          <a:solidFill>
                            <a:schemeClr val="bg1"/>
                          </a:solidFill>
                        </a:rPr>
                        <a:t> </a:t>
                      </a:r>
                      <a:r>
                        <a:rPr lang="ar-DZ" baseline="0" dirty="0" err="1" smtClean="0">
                          <a:solidFill>
                            <a:schemeClr val="bg1"/>
                          </a:solidFill>
                        </a:rPr>
                        <a:t>الخلائط</a:t>
                      </a:r>
                      <a:r>
                        <a:rPr lang="ar-DZ" baseline="0" dirty="0" smtClean="0">
                          <a:solidFill>
                            <a:schemeClr val="bg1"/>
                          </a:solidFill>
                        </a:rPr>
                        <a:t> 2</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92D05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92D05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الجزئية 11   </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dlat.com_13900471703.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15</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الماء النقي </a:t>
            </a:r>
            <a:endParaRPr lang="fr-FR" sz="2000" b="1" dirty="0">
              <a:solidFill>
                <a:schemeClr val="bg1"/>
              </a:solidFill>
            </a:endParaRPr>
          </a:p>
        </p:txBody>
      </p:sp>
      <p:sp>
        <p:nvSpPr>
          <p:cNvPr id="12" name="Rectangle avec flèche vers la gauche 11"/>
          <p:cNvSpPr/>
          <p:nvPr/>
        </p:nvSpPr>
        <p:spPr>
          <a:xfrm>
            <a:off x="7164288" y="5013176"/>
            <a:ext cx="1800200" cy="1296144"/>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899592" y="4149080"/>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12</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rgbClr val="FFC000"/>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15</a:t>
                      </a:r>
                    </a:p>
                    <a:p>
                      <a:pPr algn="r"/>
                      <a:r>
                        <a:rPr lang="ar-DZ" baseline="0" dirty="0" smtClean="0">
                          <a:solidFill>
                            <a:schemeClr val="bg1"/>
                          </a:solidFill>
                        </a:rPr>
                        <a:t> الماء النقي </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C0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C0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الجزئية 12   </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11.jpg"/>
          <p:cNvPicPr>
            <a:picLocks noChangeAspect="1"/>
          </p:cNvPicPr>
          <p:nvPr/>
        </p:nvPicPr>
        <p:blipFill>
          <a:blip r:embed="rId2" cstate="print"/>
          <a:stretch>
            <a:fillRect/>
          </a:stretch>
        </p:blipFill>
        <p:spPr>
          <a:xfrm>
            <a:off x="0" y="1"/>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16</a:t>
            </a:r>
            <a:endParaRPr lang="fr-FR" sz="2000" b="1" dirty="0">
              <a:solidFill>
                <a:schemeClr val="bg1"/>
              </a:solidFill>
            </a:endParaRPr>
          </a:p>
        </p:txBody>
      </p:sp>
      <p:sp>
        <p:nvSpPr>
          <p:cNvPr id="11" name="Rectangle à coins arrondis 10"/>
          <p:cNvSpPr/>
          <p:nvPr/>
        </p:nvSpPr>
        <p:spPr>
          <a:xfrm>
            <a:off x="179512" y="1700808"/>
            <a:ext cx="2232248"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وضعية تعلم الادماج حول حالت المادة تغيراتها و الماء النقي  </a:t>
            </a:r>
            <a:endParaRPr lang="fr-FR" sz="2000" b="1" dirty="0">
              <a:solidFill>
                <a:schemeClr val="bg1"/>
              </a:solidFill>
            </a:endParaRPr>
          </a:p>
        </p:txBody>
      </p:sp>
      <p:sp>
        <p:nvSpPr>
          <p:cNvPr id="13" name="Rectangle à coins arrondis 12"/>
          <p:cNvSpPr/>
          <p:nvPr/>
        </p:nvSpPr>
        <p:spPr>
          <a:xfrm>
            <a:off x="683568" y="2852936"/>
            <a:ext cx="6336704" cy="1080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5" name="Rectangle avec flèche vers la gauche 14"/>
          <p:cNvSpPr/>
          <p:nvPr/>
        </p:nvSpPr>
        <p:spPr>
          <a:xfrm>
            <a:off x="7380312" y="2996952"/>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6" name="Rectangle avec flèche vers la gauche 15"/>
          <p:cNvSpPr/>
          <p:nvPr/>
        </p:nvSpPr>
        <p:spPr>
          <a:xfrm>
            <a:off x="7559824" y="4941168"/>
            <a:ext cx="1584176" cy="792088"/>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7" name="Rectangle à coins arrondis 16"/>
          <p:cNvSpPr/>
          <p:nvPr/>
        </p:nvSpPr>
        <p:spPr>
          <a:xfrm>
            <a:off x="251520" y="4149080"/>
            <a:ext cx="7200800" cy="27089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2-يتعرف على مختلف الحالات الفيزيائية  التي يكون عليها </a:t>
            </a:r>
            <a:endParaRPr lang="ar-DZ" sz="2000" dirty="0" smtClean="0">
              <a:solidFill>
                <a:schemeClr val="bg1"/>
              </a:solidFill>
            </a:endParaRPr>
          </a:p>
          <a:p>
            <a:pPr algn="r"/>
            <a:r>
              <a:rPr lang="ar-DZ" sz="2000" b="1" dirty="0" smtClean="0">
                <a:solidFill>
                  <a:schemeClr val="bg1"/>
                </a:solidFill>
              </a:rPr>
              <a:t>الجسم المادي في محيطه القريب و البعيد</a:t>
            </a:r>
            <a:r>
              <a:rPr lang="ar-DZ" sz="2000" dirty="0" smtClean="0">
                <a:solidFill>
                  <a:schemeClr val="bg1"/>
                </a:solidFill>
              </a:rPr>
              <a:t/>
            </a:r>
            <a:br>
              <a:rPr lang="ar-DZ" sz="2000" dirty="0" smtClean="0">
                <a:solidFill>
                  <a:schemeClr val="bg1"/>
                </a:solidFill>
              </a:rPr>
            </a:br>
            <a:r>
              <a:rPr lang="ar-DZ" sz="2000" b="1" dirty="0" err="1" smtClean="0">
                <a:solidFill>
                  <a:schemeClr val="bg1"/>
                </a:solidFill>
              </a:rPr>
              <a:t>3- </a:t>
            </a:r>
            <a:r>
              <a:rPr lang="ar-DZ" sz="2000" b="1" dirty="0" smtClean="0">
                <a:solidFill>
                  <a:schemeClr val="bg1"/>
                </a:solidFill>
              </a:rPr>
              <a:t>-يتحكم في طرق تحويل الجسم المادي من حالة الى </a:t>
            </a:r>
            <a:r>
              <a:rPr lang="ar-DZ" sz="2000" b="1" dirty="0" err="1" smtClean="0">
                <a:solidFill>
                  <a:schemeClr val="bg1"/>
                </a:solidFill>
              </a:rPr>
              <a:t>اخرى </a:t>
            </a:r>
            <a:br>
              <a:rPr lang="ar-DZ" sz="2000" b="1" dirty="0" err="1" smtClean="0">
                <a:solidFill>
                  <a:schemeClr val="bg1"/>
                </a:solidFill>
              </a:rPr>
            </a:br>
            <a:r>
              <a:rPr lang="ar-DZ" sz="2000" b="1" dirty="0" smtClean="0">
                <a:solidFill>
                  <a:schemeClr val="bg1"/>
                </a:solidFill>
              </a:rPr>
              <a:t>-اخذ </a:t>
            </a:r>
            <a:r>
              <a:rPr lang="ar-DZ" sz="2000" b="1" dirty="0" err="1" smtClean="0">
                <a:solidFill>
                  <a:schemeClr val="bg1"/>
                </a:solidFill>
              </a:rPr>
              <a:t>الاحتياطات</a:t>
            </a:r>
            <a:r>
              <a:rPr lang="ar-DZ" sz="2000" b="1" dirty="0" smtClean="0">
                <a:solidFill>
                  <a:schemeClr val="bg1"/>
                </a:solidFill>
              </a:rPr>
              <a:t> الامنية في العمل المخبري عند استخدام مصادر الحرارة </a:t>
            </a:r>
            <a:br>
              <a:rPr lang="ar-DZ" sz="2000" b="1" dirty="0" smtClean="0">
                <a:solidFill>
                  <a:schemeClr val="bg1"/>
                </a:solidFill>
              </a:rPr>
            </a:br>
            <a:r>
              <a:rPr lang="ar-DZ" sz="2000" b="1" dirty="0" smtClean="0">
                <a:solidFill>
                  <a:schemeClr val="bg1"/>
                </a:solidFill>
              </a:rPr>
              <a:t>4- يعرف مختلف </a:t>
            </a:r>
            <a:r>
              <a:rPr lang="ar-DZ" sz="2000" b="1" dirty="0" err="1" smtClean="0">
                <a:solidFill>
                  <a:schemeClr val="bg1"/>
                </a:solidFill>
              </a:rPr>
              <a:t>الخلائط</a:t>
            </a:r>
            <a:r>
              <a:rPr lang="ar-DZ" sz="2000" b="1" dirty="0" smtClean="0">
                <a:solidFill>
                  <a:schemeClr val="bg1"/>
                </a:solidFill>
              </a:rPr>
              <a:t> من محيطه القريب و البعيد</a:t>
            </a:r>
            <a:endParaRPr lang="ar-DZ" sz="2000" dirty="0" smtClean="0">
              <a:solidFill>
                <a:schemeClr val="bg1"/>
              </a:solidFill>
            </a:endParaRPr>
          </a:p>
          <a:p>
            <a:pPr algn="r"/>
            <a:r>
              <a:rPr lang="ar-DZ" sz="2000" b="1" dirty="0" smtClean="0">
                <a:solidFill>
                  <a:schemeClr val="bg1"/>
                </a:solidFill>
              </a:rPr>
              <a:t> و يتحكم في بعض  طرق فصل مكونات </a:t>
            </a:r>
            <a:r>
              <a:rPr lang="ar-DZ" sz="2000" b="1" dirty="0" err="1" smtClean="0">
                <a:solidFill>
                  <a:schemeClr val="bg1"/>
                </a:solidFill>
              </a:rPr>
              <a:t>الخلائط</a:t>
            </a:r>
            <a:r>
              <a:rPr lang="ar-DZ" sz="2000" b="1" dirty="0" smtClean="0">
                <a:solidFill>
                  <a:schemeClr val="bg1"/>
                </a:solidFill>
              </a:rPr>
              <a:t> تجريبيا</a:t>
            </a:r>
            <a:endParaRPr lang="fr-FR" sz="2000"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غغغ6غ.jpg"/>
          <p:cNvPicPr>
            <a:picLocks noChangeAspect="1"/>
          </p:cNvPicPr>
          <p:nvPr/>
        </p:nvPicPr>
        <p:blipFill>
          <a:blip r:embed="rId2" cstate="print"/>
          <a:stretch>
            <a:fillRect/>
          </a:stretch>
        </p:blipFill>
        <p:spPr>
          <a:xfrm>
            <a:off x="0" y="0"/>
            <a:ext cx="9144000" cy="6857999"/>
          </a:xfrm>
          <a:prstGeom prst="rect">
            <a:avLst/>
          </a:prstGeom>
        </p:spPr>
      </p:pic>
      <p:graphicFrame>
        <p:nvGraphicFramePr>
          <p:cNvPr id="3" name="Tableau 2"/>
          <p:cNvGraphicFramePr>
            <a:graphicFrameLocks noGrp="1"/>
          </p:cNvGraphicFramePr>
          <p:nvPr/>
        </p:nvGraphicFramePr>
        <p:xfrm>
          <a:off x="0" y="0"/>
          <a:ext cx="9144000" cy="7010400"/>
        </p:xfrm>
        <a:graphic>
          <a:graphicData uri="http://schemas.openxmlformats.org/drawingml/2006/table">
            <a:tbl>
              <a:tblPr firstRow="1" bandRow="1">
                <a:tableStyleId>{5C22544A-7EE6-4342-B048-85BDC9FD1C3A}</a:tableStyleId>
              </a:tblPr>
              <a:tblGrid>
                <a:gridCol w="971600"/>
                <a:gridCol w="1440160"/>
                <a:gridCol w="5832648"/>
                <a:gridCol w="899592"/>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pPr algn="r"/>
                      <a:endParaRPr lang="ar-DZ" dirty="0" smtClean="0"/>
                    </a:p>
                    <a:p>
                      <a:pPr algn="r"/>
                      <a:endParaRPr lang="ar-DZ" dirty="0" smtClean="0"/>
                    </a:p>
                    <a:p>
                      <a:pPr algn="r"/>
                      <a:endParaRPr lang="ar-DZ" dirty="0" smtClean="0"/>
                    </a:p>
                    <a:p>
                      <a:pPr algn="r"/>
                      <a:endParaRPr lang="ar-DZ" dirty="0" smtClean="0"/>
                    </a:p>
                    <a:p>
                      <a:pPr algn="r"/>
                      <a:endParaRPr lang="ar-DZ" dirty="0" smtClean="0"/>
                    </a:p>
                    <a:p>
                      <a:pPr algn="r"/>
                      <a:endParaRPr lang="ar-DZ" b="1" dirty="0" smtClean="0"/>
                    </a:p>
                    <a:p>
                      <a:pPr algn="r"/>
                      <a:r>
                        <a:rPr lang="ar-DZ" b="1" dirty="0" err="1" smtClean="0"/>
                        <a:t>45د</a:t>
                      </a:r>
                      <a:endParaRPr lang="ar-DZ" b="1" dirty="0" smtClean="0"/>
                    </a:p>
                    <a:p>
                      <a:pPr algn="r"/>
                      <a:endParaRPr lang="ar-DZ" b="1" dirty="0" smtClean="0"/>
                    </a:p>
                    <a:p>
                      <a:pPr algn="r"/>
                      <a:endParaRPr lang="ar-DZ" b="1" dirty="0" smtClean="0"/>
                    </a:p>
                  </a:txBody>
                  <a:tcPr>
                    <a:solidFill>
                      <a:srgbClr val="92D050"/>
                    </a:solidFill>
                  </a:tcPr>
                </a:tc>
                <a:tc>
                  <a:txBody>
                    <a:bodyPr/>
                    <a:lstStyle/>
                    <a:p>
                      <a:pPr algn="r"/>
                      <a:r>
                        <a:rPr lang="ar-DZ" sz="2400" b="1" dirty="0" smtClean="0"/>
                        <a:t>يقرؤون الوضعية</a:t>
                      </a:r>
                      <a:r>
                        <a:rPr lang="ar-DZ" sz="2400" b="1" baseline="0" dirty="0" smtClean="0"/>
                        <a:t> </a:t>
                      </a:r>
                    </a:p>
                    <a:p>
                      <a:pPr algn="r"/>
                      <a:r>
                        <a:rPr lang="ar-DZ" sz="2400" b="1" baseline="0" dirty="0" smtClean="0"/>
                        <a:t> يصوغون الفرضيات </a:t>
                      </a:r>
                    </a:p>
                    <a:p>
                      <a:pPr algn="r"/>
                      <a:r>
                        <a:rPr lang="ar-DZ" sz="2400" b="1" baseline="0" dirty="0" smtClean="0"/>
                        <a:t>و </a:t>
                      </a:r>
                      <a:r>
                        <a:rPr lang="ar-DZ" sz="2400" b="1" baseline="0" dirty="0" err="1" smtClean="0"/>
                        <a:t>يكتوبونها</a:t>
                      </a:r>
                      <a:r>
                        <a:rPr lang="ar-DZ" sz="2400" b="1" baseline="0" dirty="0" smtClean="0"/>
                        <a:t> في كراس النشاطات </a:t>
                      </a:r>
                    </a:p>
                    <a:p>
                      <a:pPr algn="r"/>
                      <a:endParaRPr lang="fr-FR" b="1" dirty="0"/>
                    </a:p>
                  </a:txBody>
                  <a:tcPr>
                    <a:solidFill>
                      <a:srgbClr val="FFC000"/>
                    </a:solidFill>
                  </a:tcPr>
                </a:tc>
                <a:tc>
                  <a:txBody>
                    <a:bodyPr/>
                    <a:lstStyle/>
                    <a:p>
                      <a:pPr algn="r"/>
                      <a:r>
                        <a:rPr kumimoji="0" lang="ar-SA" sz="2400" b="1" kern="1200" dirty="0" smtClean="0">
                          <a:solidFill>
                            <a:schemeClr val="dk1"/>
                          </a:solidFill>
                          <a:latin typeface="+mn-lt"/>
                          <a:ea typeface="+mn-ea"/>
                          <a:cs typeface="+mn-cs"/>
                        </a:rPr>
                        <a:t>وقال الله </a:t>
                      </a:r>
                      <a:r>
                        <a:rPr kumimoji="0" lang="ar-SA" sz="2400" b="1" kern="1200" dirty="0" err="1" smtClean="0">
                          <a:solidFill>
                            <a:schemeClr val="dk1"/>
                          </a:solidFill>
                          <a:latin typeface="+mn-lt"/>
                          <a:ea typeface="+mn-ea"/>
                          <a:cs typeface="+mn-cs"/>
                        </a:rPr>
                        <a:t>تعالى: </a:t>
                      </a:r>
                      <a:r>
                        <a:rPr kumimoji="0" lang="ar-SA" sz="2400" b="1" kern="1200" dirty="0" smtClean="0">
                          <a:solidFill>
                            <a:schemeClr val="dk1"/>
                          </a:solidFill>
                          <a:latin typeface="+mn-lt"/>
                          <a:ea typeface="+mn-ea"/>
                          <a:cs typeface="+mn-cs"/>
                        </a:rPr>
                        <a:t>{يُسْقَوْنَ مِنْ رَحِيقٍ </a:t>
                      </a:r>
                      <a:r>
                        <a:rPr kumimoji="0" lang="ar-SA" sz="2400" b="1" kern="1200" dirty="0" err="1" smtClean="0">
                          <a:solidFill>
                            <a:schemeClr val="dk1"/>
                          </a:solidFill>
                          <a:latin typeface="+mn-lt"/>
                          <a:ea typeface="+mn-ea"/>
                          <a:cs typeface="+mn-cs"/>
                        </a:rPr>
                        <a:t>مَخْتُومٍ </a:t>
                      </a:r>
                      <a:r>
                        <a:rPr kumimoji="0" lang="ar-SA" sz="2400" b="1" kern="1200" dirty="0" smtClean="0">
                          <a:solidFill>
                            <a:schemeClr val="dk1"/>
                          </a:solidFill>
                          <a:latin typeface="+mn-lt"/>
                          <a:ea typeface="+mn-ea"/>
                          <a:cs typeface="+mn-cs"/>
                        </a:rPr>
                        <a:t>(25) خِتَامُهُ مِسْكٌ وَفِي ذَلِكَ فَلْيَتَنَافَسِ </a:t>
                      </a:r>
                      <a:r>
                        <a:rPr kumimoji="0" lang="ar-SA" sz="2400" b="1" kern="1200" dirty="0" err="1" smtClean="0">
                          <a:solidFill>
                            <a:schemeClr val="dk1"/>
                          </a:solidFill>
                          <a:latin typeface="+mn-lt"/>
                          <a:ea typeface="+mn-ea"/>
                          <a:cs typeface="+mn-cs"/>
                        </a:rPr>
                        <a:t>الْمُتَنَافِسُونَ </a:t>
                      </a:r>
                      <a:r>
                        <a:rPr kumimoji="0" lang="ar-SA" sz="2400" b="1" kern="1200" dirty="0" smtClean="0">
                          <a:solidFill>
                            <a:schemeClr val="dk1"/>
                          </a:solidFill>
                          <a:latin typeface="+mn-lt"/>
                          <a:ea typeface="+mn-ea"/>
                          <a:cs typeface="+mn-cs"/>
                        </a:rPr>
                        <a:t>(26) وَمِزَاجُهُ مِنْ </a:t>
                      </a:r>
                      <a:r>
                        <a:rPr kumimoji="0" lang="ar-SA" sz="2400" b="1" kern="1200" dirty="0" err="1" smtClean="0">
                          <a:solidFill>
                            <a:schemeClr val="dk1"/>
                          </a:solidFill>
                          <a:latin typeface="+mn-lt"/>
                          <a:ea typeface="+mn-ea"/>
                          <a:cs typeface="+mn-cs"/>
                        </a:rPr>
                        <a:t>تَسْنِيمٍ</a:t>
                      </a:r>
                      <a:r>
                        <a:rPr kumimoji="0" lang="ar-SA" sz="2400" b="1" kern="1200" dirty="0" smtClean="0">
                          <a:solidFill>
                            <a:schemeClr val="dk1"/>
                          </a:solidFill>
                          <a:latin typeface="+mn-lt"/>
                          <a:ea typeface="+mn-ea"/>
                          <a:cs typeface="+mn-cs"/>
                        </a:rPr>
                        <a:t> (27) عَيْنًا يَشْرَبُ </a:t>
                      </a:r>
                      <a:r>
                        <a:rPr kumimoji="0" lang="ar-SA" sz="2400" b="1" kern="1200" dirty="0" err="1" smtClean="0">
                          <a:solidFill>
                            <a:schemeClr val="dk1"/>
                          </a:solidFill>
                          <a:latin typeface="+mn-lt"/>
                          <a:ea typeface="+mn-ea"/>
                          <a:cs typeface="+mn-cs"/>
                        </a:rPr>
                        <a:t>بِهَا</a:t>
                      </a:r>
                      <a:r>
                        <a:rPr kumimoji="0" lang="ar-SA" sz="2400" b="1" kern="1200" dirty="0" smtClean="0">
                          <a:solidFill>
                            <a:schemeClr val="dk1"/>
                          </a:solidFill>
                          <a:latin typeface="+mn-lt"/>
                          <a:ea typeface="+mn-ea"/>
                          <a:cs typeface="+mn-cs"/>
                        </a:rPr>
                        <a:t> الْمُقَرَّبُونَ </a:t>
                      </a:r>
                      <a:r>
                        <a:rPr kumimoji="0" lang="ar-DZ" sz="2400" b="1" kern="1200" dirty="0" err="1" smtClean="0">
                          <a:solidFill>
                            <a:schemeClr val="dk1"/>
                          </a:solidFill>
                          <a:latin typeface="+mn-lt"/>
                          <a:ea typeface="+mn-ea"/>
                          <a:cs typeface="+mn-cs"/>
                        </a:rPr>
                        <a:t>)</a:t>
                      </a:r>
                      <a:r>
                        <a:rPr kumimoji="0" lang="ar-SA" sz="2400" b="1" kern="1200" dirty="0" smtClean="0">
                          <a:solidFill>
                            <a:schemeClr val="dk1"/>
                          </a:solidFill>
                          <a:latin typeface="+mn-lt"/>
                          <a:ea typeface="+mn-ea"/>
                          <a:cs typeface="+mn-cs"/>
                        </a:rPr>
                        <a:t>(28</a:t>
                      </a:r>
                      <a:endParaRPr kumimoji="0" lang="ar-DZ" sz="2400" b="1" kern="1200" dirty="0" smtClean="0">
                        <a:solidFill>
                          <a:schemeClr val="dk1"/>
                        </a:solidFill>
                        <a:latin typeface="+mn-lt"/>
                        <a:ea typeface="+mn-ea"/>
                        <a:cs typeface="+mn-cs"/>
                      </a:endParaRPr>
                    </a:p>
                    <a:p>
                      <a:pPr algn="r"/>
                      <a:r>
                        <a:rPr kumimoji="0" lang="fr-FR" sz="2400" b="1" kern="1200" dirty="0" smtClean="0">
                          <a:solidFill>
                            <a:schemeClr val="dk1"/>
                          </a:solidFill>
                          <a:latin typeface="+mn-lt"/>
                          <a:ea typeface="+mn-ea"/>
                          <a:cs typeface="+mn-cs"/>
                        </a:rPr>
                        <a:t> [</a:t>
                      </a:r>
                      <a:r>
                        <a:rPr kumimoji="0" lang="ar-SA" sz="2400" b="1" kern="1200" dirty="0" smtClean="0">
                          <a:solidFill>
                            <a:schemeClr val="dk1"/>
                          </a:solidFill>
                          <a:latin typeface="+mn-lt"/>
                          <a:ea typeface="+mn-ea"/>
                          <a:cs typeface="+mn-cs"/>
                        </a:rPr>
                        <a:t>المطففين/25- 28</a:t>
                      </a:r>
                      <a:r>
                        <a:rPr kumimoji="0" lang="fr-FR" sz="2400" b="1" kern="1200" dirty="0" smtClean="0">
                          <a:solidFill>
                            <a:schemeClr val="dk1"/>
                          </a:solidFill>
                          <a:latin typeface="+mn-lt"/>
                          <a:ea typeface="+mn-ea"/>
                          <a:cs typeface="+mn-cs"/>
                        </a:rPr>
                        <a:t>].</a:t>
                      </a:r>
                      <a:br>
                        <a:rPr kumimoji="0" lang="fr-FR" sz="2400" b="1" kern="1200" dirty="0" smtClean="0">
                          <a:solidFill>
                            <a:schemeClr val="dk1"/>
                          </a:solidFill>
                          <a:latin typeface="+mn-lt"/>
                          <a:ea typeface="+mn-ea"/>
                          <a:cs typeface="+mn-cs"/>
                        </a:rPr>
                      </a:br>
                      <a:r>
                        <a:rPr kumimoji="0" lang="ar-DZ" sz="2400" b="1" kern="1200" dirty="0" smtClean="0">
                          <a:solidFill>
                            <a:schemeClr val="dk1"/>
                          </a:solidFill>
                          <a:latin typeface="+mn-lt"/>
                          <a:ea typeface="+mn-ea"/>
                          <a:cs typeface="+mn-cs"/>
                        </a:rPr>
                        <a:t>عندما زار احمد بيت عمته في مدينة </a:t>
                      </a:r>
                      <a:r>
                        <a:rPr kumimoji="0" lang="ar-DZ" sz="2400" b="1" kern="1200" dirty="0" err="1" smtClean="0">
                          <a:solidFill>
                            <a:schemeClr val="dk1"/>
                          </a:solidFill>
                          <a:latin typeface="+mn-lt"/>
                          <a:ea typeface="+mn-ea"/>
                          <a:cs typeface="+mn-cs"/>
                        </a:rPr>
                        <a:t>قسنطينة</a:t>
                      </a:r>
                      <a:r>
                        <a:rPr kumimoji="0" lang="ar-DZ" sz="2400" b="1" kern="1200" baseline="0" dirty="0" smtClean="0">
                          <a:solidFill>
                            <a:schemeClr val="dk1"/>
                          </a:solidFill>
                          <a:latin typeface="+mn-lt"/>
                          <a:ea typeface="+mn-ea"/>
                          <a:cs typeface="+mn-cs"/>
                        </a:rPr>
                        <a:t> بحي القطار شاهد عمته تقوم بصنع ماء الورد بطريقة تقليدية و التي تعتمد على عملية التقطير باستعمال ازهار نبات الورد او </a:t>
                      </a:r>
                      <a:r>
                        <a:rPr kumimoji="0" lang="ar-DZ" sz="2400" b="1" kern="1200" baseline="0" dirty="0" err="1" smtClean="0">
                          <a:solidFill>
                            <a:schemeClr val="dk1"/>
                          </a:solidFill>
                          <a:latin typeface="+mn-lt"/>
                          <a:ea typeface="+mn-ea"/>
                          <a:cs typeface="+mn-cs"/>
                        </a:rPr>
                        <a:t>الرتقال</a:t>
                      </a:r>
                      <a:r>
                        <a:rPr kumimoji="0" lang="ar-DZ" sz="2400" b="1" kern="1200" baseline="0" dirty="0" smtClean="0">
                          <a:solidFill>
                            <a:schemeClr val="dk1"/>
                          </a:solidFill>
                          <a:latin typeface="+mn-lt"/>
                          <a:ea typeface="+mn-ea"/>
                          <a:cs typeface="+mn-cs"/>
                        </a:rPr>
                        <a:t> المشهورة و اناء القطار كما في الشكل وهو يتكون من اناء داخلي و اناء خارجي يوضع فيهما الماء  و </a:t>
                      </a:r>
                      <a:r>
                        <a:rPr kumimoji="0" lang="ar-DZ" sz="2400" b="1" kern="1200" baseline="0" dirty="0" err="1" smtClean="0">
                          <a:solidFill>
                            <a:schemeClr val="dk1"/>
                          </a:solidFill>
                          <a:latin typeface="+mn-lt"/>
                          <a:ea typeface="+mn-ea"/>
                          <a:cs typeface="+mn-cs"/>
                        </a:rPr>
                        <a:t>بنهما</a:t>
                      </a:r>
                      <a:r>
                        <a:rPr kumimoji="0" lang="ar-DZ" sz="2400" b="1" kern="1200" baseline="0" dirty="0" smtClean="0">
                          <a:solidFill>
                            <a:schemeClr val="dk1"/>
                          </a:solidFill>
                          <a:latin typeface="+mn-lt"/>
                          <a:ea typeface="+mn-ea"/>
                          <a:cs typeface="+mn-cs"/>
                        </a:rPr>
                        <a:t> توضع الازهار في راس القطار مع تبديل الماء في الاناء الخارجي بماء بارد في كل فترة  فاحتار كيف تتم هذه العمليات بوسائل تقليدية </a:t>
                      </a:r>
                    </a:p>
                    <a:p>
                      <a:pPr algn="r"/>
                      <a:endParaRPr kumimoji="0" lang="ar-DZ" sz="2000" b="1" kern="1200" baseline="0" dirty="0" smtClean="0">
                        <a:solidFill>
                          <a:schemeClr val="dk1"/>
                        </a:solidFill>
                        <a:latin typeface="+mn-lt"/>
                        <a:ea typeface="+mn-ea"/>
                        <a:cs typeface="+mn-cs"/>
                      </a:endParaRPr>
                    </a:p>
                    <a:p>
                      <a:pPr algn="r"/>
                      <a:endParaRPr kumimoji="0" lang="ar-DZ" sz="2000" b="1" kern="1200" baseline="0" dirty="0" smtClean="0">
                        <a:solidFill>
                          <a:schemeClr val="dk1"/>
                        </a:solidFill>
                        <a:latin typeface="+mn-lt"/>
                        <a:ea typeface="+mn-ea"/>
                        <a:cs typeface="+mn-cs"/>
                      </a:endParaRPr>
                    </a:p>
                    <a:p>
                      <a:pPr algn="r"/>
                      <a:r>
                        <a:rPr kumimoji="0" lang="ar-DZ" sz="2000" b="1" kern="1200" baseline="0" dirty="0" smtClean="0">
                          <a:solidFill>
                            <a:schemeClr val="dk1"/>
                          </a:solidFill>
                          <a:latin typeface="+mn-lt"/>
                          <a:ea typeface="+mn-ea"/>
                          <a:cs typeface="+mn-cs"/>
                        </a:rPr>
                        <a:t>                                                                      </a:t>
                      </a:r>
                      <a:endParaRPr lang="fr-FR" sz="2000" dirty="0"/>
                    </a:p>
                  </a:txBody>
                  <a:tcPr>
                    <a:solidFill>
                      <a:srgbClr val="00B0F0"/>
                    </a:solidFill>
                  </a:tcPr>
                </a:tc>
                <a:tc>
                  <a:txBody>
                    <a:bodyPr/>
                    <a:lstStyle/>
                    <a:p>
                      <a:endParaRPr lang="ar-DZ" dirty="0" smtClean="0"/>
                    </a:p>
                    <a:p>
                      <a:r>
                        <a:rPr lang="ar-DZ" sz="2000" b="1" dirty="0" smtClean="0"/>
                        <a:t>نص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s-ecran-bahamas-13-768x576.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سير الوضعية </a:t>
            </a:r>
            <a:r>
              <a:rPr lang="ar-DZ" sz="2000" b="1" dirty="0" err="1" smtClean="0">
                <a:solidFill>
                  <a:schemeClr val="bg1"/>
                </a:solidFill>
              </a:rPr>
              <a:t>التعلمية</a:t>
            </a:r>
            <a:r>
              <a:rPr lang="ar-DZ" sz="2000" b="1" dirty="0" smtClean="0">
                <a:solidFill>
                  <a:schemeClr val="bg1"/>
                </a:solidFill>
              </a:rPr>
              <a:t> </a:t>
            </a:r>
          </a:p>
          <a:p>
            <a:pPr algn="ctr"/>
            <a:r>
              <a:rPr lang="ar-DZ" sz="2000" b="1" dirty="0" smtClean="0">
                <a:solidFill>
                  <a:schemeClr val="bg1"/>
                </a:solidFill>
              </a:rPr>
              <a:t>مراحل الدرس</a:t>
            </a:r>
            <a:endParaRPr lang="fr-FR" sz="2000" b="1" dirty="0">
              <a:solidFill>
                <a:schemeClr val="bg1"/>
              </a:solidFill>
            </a:endParaRPr>
          </a:p>
        </p:txBody>
      </p:sp>
      <p:graphicFrame>
        <p:nvGraphicFramePr>
          <p:cNvPr id="5" name="Tableau 4"/>
          <p:cNvGraphicFramePr>
            <a:graphicFrameLocks noGrp="1"/>
          </p:cNvGraphicFramePr>
          <p:nvPr/>
        </p:nvGraphicFramePr>
        <p:xfrm>
          <a:off x="0" y="1412775"/>
          <a:ext cx="8964488" cy="5112569"/>
        </p:xfrm>
        <a:graphic>
          <a:graphicData uri="http://schemas.openxmlformats.org/drawingml/2006/table">
            <a:tbl>
              <a:tblPr firstRow="1" bandRow="1">
                <a:tableStyleId>{5C22544A-7EE6-4342-B048-85BDC9FD1C3A}</a:tableStyleId>
              </a:tblPr>
              <a:tblGrid>
                <a:gridCol w="683568"/>
                <a:gridCol w="2520280"/>
                <a:gridCol w="4536504"/>
                <a:gridCol w="1224136"/>
              </a:tblGrid>
              <a:tr h="779200">
                <a:tc>
                  <a:txBody>
                    <a:bodyPr/>
                    <a:lstStyle/>
                    <a:p>
                      <a:pPr algn="r"/>
                      <a:r>
                        <a:rPr lang="ar-DZ" dirty="0" smtClean="0">
                          <a:solidFill>
                            <a:schemeClr val="bg1"/>
                          </a:solidFill>
                        </a:rPr>
                        <a:t>الحجم الزمني </a:t>
                      </a:r>
                      <a:endParaRPr lang="fr-FR" dirty="0">
                        <a:solidFill>
                          <a:schemeClr val="bg1"/>
                        </a:solidFill>
                      </a:endParaRPr>
                    </a:p>
                  </a:txBody>
                  <a:tcPr>
                    <a:solidFill>
                      <a:srgbClr val="92D05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875399">
                <a:tc>
                  <a:txBody>
                    <a:bodyPr/>
                    <a:lstStyle/>
                    <a:p>
                      <a:pPr algn="r"/>
                      <a:r>
                        <a:rPr lang="ar-DZ" b="1" dirty="0" err="1" smtClean="0">
                          <a:solidFill>
                            <a:schemeClr val="bg1"/>
                          </a:solidFill>
                        </a:rPr>
                        <a:t>5د</a:t>
                      </a:r>
                      <a:endParaRPr lang="fr-FR" b="1" dirty="0">
                        <a:solidFill>
                          <a:schemeClr val="bg1"/>
                        </a:solidFill>
                      </a:endParaRPr>
                    </a:p>
                  </a:txBody>
                  <a:tcPr>
                    <a:solidFill>
                      <a:srgbClr val="92D050"/>
                    </a:solidFill>
                  </a:tcPr>
                </a:tc>
                <a:tc>
                  <a:txBody>
                    <a:bodyPr/>
                    <a:lstStyle/>
                    <a:p>
                      <a:pPr algn="r"/>
                      <a:r>
                        <a:rPr lang="ar-DZ" b="1" dirty="0" smtClean="0"/>
                        <a:t> يساهمون في تحديد الوحدات التي يعرفونها</a:t>
                      </a:r>
                      <a:endParaRPr lang="fr-FR" dirty="0">
                        <a:solidFill>
                          <a:schemeClr val="bg1"/>
                        </a:solidFill>
                      </a:endParaRPr>
                    </a:p>
                  </a:txBody>
                  <a:tcPr>
                    <a:solidFill>
                      <a:srgbClr val="00B0F0"/>
                    </a:solidFill>
                  </a:tcPr>
                </a:tc>
                <a:tc>
                  <a:txBody>
                    <a:bodyPr/>
                    <a:lstStyle/>
                    <a:p>
                      <a:pPr algn="r"/>
                      <a:r>
                        <a:rPr lang="ar-DZ" b="1" dirty="0" smtClean="0"/>
                        <a:t>التذكير بوحدات القياس التي يعرفها التلميذ من المرحلة الابتدائية</a:t>
                      </a:r>
                      <a:endParaRPr lang="fr-FR" dirty="0">
                        <a:solidFill>
                          <a:schemeClr val="bg1"/>
                        </a:solidFill>
                      </a:endParaRPr>
                    </a:p>
                  </a:txBody>
                  <a:tcPr>
                    <a:solidFill>
                      <a:srgbClr val="FFC000"/>
                    </a:solidFill>
                  </a:tcPr>
                </a:tc>
                <a:tc>
                  <a:txBody>
                    <a:bodyPr/>
                    <a:lstStyle/>
                    <a:p>
                      <a:pPr algn="r"/>
                      <a:r>
                        <a:rPr lang="ar-DZ" b="1" dirty="0" smtClean="0"/>
                        <a:t>التمهيد</a:t>
                      </a:r>
                      <a:endParaRPr lang="fr-FR" dirty="0">
                        <a:solidFill>
                          <a:schemeClr val="bg1"/>
                        </a:solidFill>
                      </a:endParaRPr>
                    </a:p>
                  </a:txBody>
                  <a:tcPr>
                    <a:solidFill>
                      <a:srgbClr val="92D050"/>
                    </a:solidFill>
                  </a:tcPr>
                </a:tc>
              </a:tr>
              <a:tr h="3457970">
                <a:tc>
                  <a:txBody>
                    <a:bodyPr/>
                    <a:lstStyle/>
                    <a:p>
                      <a:pPr algn="r"/>
                      <a:r>
                        <a:rPr lang="ar-DZ" b="1" dirty="0" err="1" smtClean="0">
                          <a:solidFill>
                            <a:schemeClr val="bg1"/>
                          </a:solidFill>
                        </a:rPr>
                        <a:t>10د</a:t>
                      </a:r>
                      <a:endParaRPr lang="fr-FR" b="1" dirty="0">
                        <a:solidFill>
                          <a:schemeClr val="bg1"/>
                        </a:solidFill>
                      </a:endParaRPr>
                    </a:p>
                  </a:txBody>
                  <a:tcPr>
                    <a:solidFill>
                      <a:srgbClr val="92D050"/>
                    </a:solidFill>
                  </a:tcPr>
                </a:tc>
                <a:tc>
                  <a:txBody>
                    <a:bodyPr/>
                    <a:lstStyle/>
                    <a:p>
                      <a:pPr algn="r"/>
                      <a:r>
                        <a:rPr lang="ar-DZ" b="1" dirty="0" smtClean="0"/>
                        <a:t>*ربما يطلبون توضيحات حول </a:t>
                      </a:r>
                      <a:br>
                        <a:rPr lang="ar-DZ" b="1" dirty="0" smtClean="0"/>
                      </a:br>
                      <a:r>
                        <a:rPr lang="ar-DZ" b="1" dirty="0" smtClean="0"/>
                        <a:t>طريقة قياس انبوب الارجل</a:t>
                      </a:r>
                      <a:br>
                        <a:rPr lang="ar-DZ" b="1" dirty="0" smtClean="0"/>
                      </a:br>
                      <a:endParaRPr lang="fr-FR" dirty="0">
                        <a:solidFill>
                          <a:schemeClr val="bg1"/>
                        </a:solidFill>
                      </a:endParaRPr>
                    </a:p>
                  </a:txBody>
                  <a:tcPr>
                    <a:solidFill>
                      <a:srgbClr val="00B0F0"/>
                    </a:solidFill>
                  </a:tcPr>
                </a:tc>
                <a:tc>
                  <a:txBody>
                    <a:bodyPr/>
                    <a:lstStyle/>
                    <a:p>
                      <a:pPr algn="r"/>
                      <a:r>
                        <a:rPr lang="ar-DZ" dirty="0" smtClean="0"/>
                        <a:t> </a:t>
                      </a:r>
                      <a:r>
                        <a:rPr lang="ar-DZ" b="1" dirty="0" smtClean="0"/>
                        <a:t>طلب الاستاذ من فوج التلاميذ التفريق بين ابعاد </a:t>
                      </a:r>
                      <a:r>
                        <a:rPr lang="ar-DZ" b="1" dirty="0" err="1" smtClean="0"/>
                        <a:t>الطاولات </a:t>
                      </a:r>
                      <a:r>
                        <a:rPr lang="ar-DZ" b="1" dirty="0" smtClean="0"/>
                        <a:t>(سطح الطاولات و انابيب الارجل) و بعدة وحدات والتفريق بين ثلاثة سوائل من حيث درجة الحرارة بدون لمس </a:t>
                      </a:r>
                      <a:br>
                        <a:rPr lang="ar-DZ" b="1" dirty="0" smtClean="0"/>
                      </a:br>
                      <a:r>
                        <a:rPr lang="ar-DZ" b="1" dirty="0" smtClean="0"/>
                        <a:t>كيف يمكنه ذلك باقتراح برتوكول تجريبي </a:t>
                      </a:r>
                      <a:r>
                        <a:rPr lang="ar-DZ" b="1" dirty="0" err="1" smtClean="0"/>
                        <a:t>مناسب ؟</a:t>
                      </a:r>
                      <a:endParaRPr lang="fr-FR" dirty="0">
                        <a:solidFill>
                          <a:schemeClr val="bg1"/>
                        </a:solidFill>
                      </a:endParaRPr>
                    </a:p>
                  </a:txBody>
                  <a:tcPr>
                    <a:solidFill>
                      <a:srgbClr val="FFC000"/>
                    </a:solidFill>
                  </a:tcPr>
                </a:tc>
                <a:tc>
                  <a:txBody>
                    <a:bodyPr/>
                    <a:lstStyle/>
                    <a:p>
                      <a:pPr algn="r"/>
                      <a:r>
                        <a:rPr lang="ar-DZ" b="1" dirty="0" smtClean="0"/>
                        <a:t>الوضعية </a:t>
                      </a:r>
                      <a:r>
                        <a:rPr lang="ar-DZ" b="1" dirty="0" err="1" smtClean="0"/>
                        <a:t>الجزئية1</a:t>
                      </a:r>
                      <a:r>
                        <a:rPr lang="ar-DZ" b="1" dirty="0" smtClean="0"/>
                        <a:t/>
                      </a:r>
                      <a:br>
                        <a:rPr lang="ar-DZ" b="1" dirty="0" smtClean="0"/>
                      </a:br>
                      <a:r>
                        <a:rPr lang="ar-DZ" b="1" dirty="0" smtClean="0"/>
                        <a:t>(الوضعية </a:t>
                      </a:r>
                      <a:r>
                        <a:rPr lang="ar-DZ" b="1" dirty="0" err="1" smtClean="0"/>
                        <a:t>التعلمية</a:t>
                      </a:r>
                      <a:r>
                        <a:rPr lang="ar-DZ" b="1" dirty="0" smtClean="0"/>
                        <a:t> البسيطة</a:t>
                      </a:r>
                      <a:r>
                        <a:rPr lang="ar-DZ" b="1" dirty="0" err="1" smtClean="0"/>
                        <a:t>)</a:t>
                      </a:r>
                      <a:endParaRPr lang="fr-FR" dirty="0">
                        <a:solidFill>
                          <a:schemeClr val="bg1"/>
                        </a:solidFill>
                      </a:endParaRPr>
                    </a:p>
                  </a:txBody>
                  <a:tcPr>
                    <a:solidFill>
                      <a:srgbClr val="92D050"/>
                    </a:solidFill>
                  </a:tcPr>
                </a:tc>
              </a:tr>
            </a:tbl>
          </a:graphicData>
        </a:graphic>
      </p:graphicFrame>
      <p:pic>
        <p:nvPicPr>
          <p:cNvPr id="6" name="Image 5" descr="حاسة اللمس وسيلة تقريبية لقيس درجة حرارة الأجسام - المحرار واستعماله في بعض التطبيقات006.gif"/>
          <p:cNvPicPr>
            <a:picLocks noChangeAspect="1"/>
          </p:cNvPicPr>
          <p:nvPr/>
        </p:nvPicPr>
        <p:blipFill>
          <a:blip r:embed="rId3" cstate="print"/>
          <a:stretch>
            <a:fillRect/>
          </a:stretch>
        </p:blipFill>
        <p:spPr>
          <a:xfrm>
            <a:off x="5796136" y="4653136"/>
            <a:ext cx="1834907" cy="1800200"/>
          </a:xfrm>
          <a:prstGeom prst="rect">
            <a:avLst/>
          </a:prstGeom>
        </p:spPr>
      </p:pic>
      <p:pic>
        <p:nvPicPr>
          <p:cNvPr id="7" name="Image 6" descr="large-الوالي-يسحب-طاولات-من-المدارس-تعود-إلى-العهد-الاستعماري-a854b.jpg"/>
          <p:cNvPicPr>
            <a:picLocks noChangeAspect="1"/>
          </p:cNvPicPr>
          <p:nvPr/>
        </p:nvPicPr>
        <p:blipFill>
          <a:blip r:embed="rId4" cstate="print"/>
          <a:stretch>
            <a:fillRect/>
          </a:stretch>
        </p:blipFill>
        <p:spPr>
          <a:xfrm>
            <a:off x="3419872" y="4437112"/>
            <a:ext cx="2088232" cy="190043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71600"/>
                <a:gridCol w="936104"/>
                <a:gridCol w="5760640"/>
                <a:gridCol w="1475656"/>
              </a:tblGrid>
              <a:tr h="881743">
                <a:tc>
                  <a:txBody>
                    <a:bodyPr/>
                    <a:lstStyle/>
                    <a:p>
                      <a:pPr algn="ctr"/>
                      <a:r>
                        <a:rPr lang="ar-DZ" sz="2400" dirty="0" smtClean="0">
                          <a:solidFill>
                            <a:schemeClr val="bg1"/>
                          </a:solidFill>
                        </a:rPr>
                        <a:t>الزمن </a:t>
                      </a:r>
                      <a:endParaRPr lang="fr-FR" sz="2400" dirty="0">
                        <a:solidFill>
                          <a:schemeClr val="bg1"/>
                        </a:solidFill>
                      </a:endParaRPr>
                    </a:p>
                  </a:txBody>
                  <a:tcPr>
                    <a:solidFill>
                      <a:schemeClr val="accent6">
                        <a:lumMod val="75000"/>
                      </a:schemeClr>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5976257">
                <a:tc>
                  <a:txBody>
                    <a:bodyPr/>
                    <a:lstStyle/>
                    <a:p>
                      <a:endParaRPr lang="ar-DZ" dirty="0" smtClean="0"/>
                    </a:p>
                    <a:p>
                      <a:endParaRPr lang="ar-DZ" dirty="0" smtClean="0"/>
                    </a:p>
                  </a:txBody>
                  <a:tcPr>
                    <a:solidFill>
                      <a:schemeClr val="accent6">
                        <a:lumMod val="75000"/>
                      </a:schemeClr>
                    </a:solidFill>
                  </a:tcPr>
                </a:tc>
                <a:tc>
                  <a:txBody>
                    <a:bodyPr/>
                    <a:lstStyle/>
                    <a:p>
                      <a:pPr algn="r"/>
                      <a:r>
                        <a:rPr lang="ar-DZ" b="1" dirty="0" smtClean="0"/>
                        <a:t> </a:t>
                      </a:r>
                      <a:endParaRPr lang="fr-FR" b="1" dirty="0"/>
                    </a:p>
                  </a:txBody>
                  <a:tcPr>
                    <a:solidFill>
                      <a:srgbClr val="FFC000"/>
                    </a:solidFill>
                  </a:tcPr>
                </a:tc>
                <a:tc>
                  <a:txBody>
                    <a:bodyPr/>
                    <a:lstStyle/>
                    <a:p>
                      <a:pPr algn="r"/>
                      <a:r>
                        <a:rPr kumimoji="0" lang="ar-DZ" sz="2400" b="1" kern="1200" baseline="0" dirty="0" smtClean="0">
                          <a:solidFill>
                            <a:schemeClr val="dk1"/>
                          </a:solidFill>
                          <a:latin typeface="+mn-lt"/>
                          <a:ea typeface="+mn-ea"/>
                          <a:cs typeface="+mn-cs"/>
                        </a:rPr>
                        <a:t>المطلوب </a:t>
                      </a:r>
                    </a:p>
                    <a:p>
                      <a:pPr algn="r"/>
                      <a:r>
                        <a:rPr kumimoji="0" lang="ar-DZ" sz="2400" b="1" kern="1200" baseline="0" dirty="0" smtClean="0">
                          <a:solidFill>
                            <a:schemeClr val="dk1"/>
                          </a:solidFill>
                          <a:latin typeface="+mn-lt"/>
                          <a:ea typeface="+mn-ea"/>
                          <a:cs typeface="+mn-cs"/>
                        </a:rPr>
                        <a:t>1-</a:t>
                      </a:r>
                      <a:r>
                        <a:rPr kumimoji="0" lang="ar-DZ" sz="2400" b="1" kern="1200" baseline="0" dirty="0" err="1" smtClean="0">
                          <a:solidFill>
                            <a:schemeClr val="dk1"/>
                          </a:solidFill>
                          <a:latin typeface="+mn-lt"/>
                          <a:ea typeface="+mn-ea"/>
                          <a:cs typeface="+mn-cs"/>
                        </a:rPr>
                        <a:t>برايك</a:t>
                      </a:r>
                      <a:r>
                        <a:rPr kumimoji="0" lang="ar-DZ" sz="2400" b="1" kern="1200" baseline="0" dirty="0" smtClean="0">
                          <a:solidFill>
                            <a:schemeClr val="dk1"/>
                          </a:solidFill>
                          <a:latin typeface="+mn-lt"/>
                          <a:ea typeface="+mn-ea"/>
                          <a:cs typeface="+mn-cs"/>
                        </a:rPr>
                        <a:t> </a:t>
                      </a:r>
                      <a:r>
                        <a:rPr kumimoji="0" lang="ar-DZ" sz="2400" b="1" kern="1200" baseline="0" dirty="0" err="1" smtClean="0">
                          <a:solidFill>
                            <a:schemeClr val="dk1"/>
                          </a:solidFill>
                          <a:latin typeface="+mn-lt"/>
                          <a:ea typeface="+mn-ea"/>
                          <a:cs typeface="+mn-cs"/>
                        </a:rPr>
                        <a:t>ماهو</a:t>
                      </a:r>
                      <a:r>
                        <a:rPr kumimoji="0" lang="ar-DZ" sz="2400" b="1" kern="1200" baseline="0" dirty="0" smtClean="0">
                          <a:solidFill>
                            <a:schemeClr val="dk1"/>
                          </a:solidFill>
                          <a:latin typeface="+mn-lt"/>
                          <a:ea typeface="+mn-ea"/>
                          <a:cs typeface="+mn-cs"/>
                        </a:rPr>
                        <a:t> البرتوكول التجريبي المتبع للحصول على ماء الورد عن طريق عملية </a:t>
                      </a:r>
                      <a:r>
                        <a:rPr kumimoji="0" lang="ar-DZ" sz="2400" b="1" kern="1200" baseline="0" dirty="0" err="1" smtClean="0">
                          <a:solidFill>
                            <a:schemeClr val="dk1"/>
                          </a:solidFill>
                          <a:latin typeface="+mn-lt"/>
                          <a:ea typeface="+mn-ea"/>
                          <a:cs typeface="+mn-cs"/>
                        </a:rPr>
                        <a:t>التقطير ؟</a:t>
                      </a:r>
                      <a:endParaRPr kumimoji="0" lang="ar-DZ" sz="2400" b="1" kern="1200" baseline="0" dirty="0" smtClean="0">
                        <a:solidFill>
                          <a:schemeClr val="dk1"/>
                        </a:solidFill>
                        <a:latin typeface="+mn-lt"/>
                        <a:ea typeface="+mn-ea"/>
                        <a:cs typeface="+mn-cs"/>
                      </a:endParaRPr>
                    </a:p>
                    <a:p>
                      <a:pPr algn="r"/>
                      <a:r>
                        <a:rPr kumimoji="0" lang="ar-DZ" sz="2400" b="1" kern="1200" baseline="0" dirty="0" smtClean="0">
                          <a:solidFill>
                            <a:schemeClr val="dk1"/>
                          </a:solidFill>
                          <a:latin typeface="+mn-lt"/>
                          <a:ea typeface="+mn-ea"/>
                          <a:cs typeface="+mn-cs"/>
                        </a:rPr>
                        <a:t>2-اذكر تحولات المادة التي تحدث اثناء عملية الحصول على ماء الورد  ثم دعم اجابتك بمخطط </a:t>
                      </a:r>
                      <a:r>
                        <a:rPr kumimoji="0" lang="ar-DZ" sz="2400" b="1" kern="1200" baseline="0" dirty="0" err="1" smtClean="0">
                          <a:solidFill>
                            <a:schemeClr val="dk1"/>
                          </a:solidFill>
                          <a:latin typeface="+mn-lt"/>
                          <a:ea typeface="+mn-ea"/>
                          <a:cs typeface="+mn-cs"/>
                        </a:rPr>
                        <a:t>مناسب ؟</a:t>
                      </a:r>
                      <a:endParaRPr kumimoji="0" lang="ar-DZ" sz="2400" b="1" kern="1200" baseline="0" dirty="0" smtClean="0">
                        <a:solidFill>
                          <a:schemeClr val="dk1"/>
                        </a:solidFill>
                        <a:latin typeface="+mn-lt"/>
                        <a:ea typeface="+mn-ea"/>
                        <a:cs typeface="+mn-cs"/>
                      </a:endParaRPr>
                    </a:p>
                    <a:p>
                      <a:pPr algn="r"/>
                      <a:endParaRPr lang="fr-FR" sz="2000" dirty="0"/>
                    </a:p>
                  </a:txBody>
                  <a:tcPr>
                    <a:solidFill>
                      <a:srgbClr val="00B0F0"/>
                    </a:solidFill>
                  </a:tcPr>
                </a:tc>
                <a:tc>
                  <a:txBody>
                    <a:bodyPr/>
                    <a:lstStyle/>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pic>
        <p:nvPicPr>
          <p:cNvPr id="3" name="Image 2" descr="طريقة صنع ماء الورد بالصور وفوائده تعالي استفيدي">
            <a:hlinkClick r:id="rId2" tgtFrame="&quot;_blank&quot;"/>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3225" r="3226" b="11574"/>
          <a:stretch>
            <a:fillRect/>
          </a:stretch>
        </p:blipFill>
        <p:spPr bwMode="auto">
          <a:xfrm>
            <a:off x="4427984" y="4869160"/>
            <a:ext cx="2880320" cy="1631404"/>
          </a:xfrm>
          <a:prstGeom prst="rect">
            <a:avLst/>
          </a:prstGeom>
          <a:noFill/>
          <a:ln>
            <a:noFill/>
          </a:ln>
        </p:spPr>
      </p:pic>
      <p:sp>
        <p:nvSpPr>
          <p:cNvPr id="10" name="Cylindre 9"/>
          <p:cNvSpPr/>
          <p:nvPr/>
        </p:nvSpPr>
        <p:spPr>
          <a:xfrm>
            <a:off x="2411760" y="5085184"/>
            <a:ext cx="1440160" cy="108012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اناء داخلي</a:t>
            </a:r>
          </a:p>
          <a:p>
            <a:pPr algn="ctr"/>
            <a:r>
              <a:rPr lang="ar-DZ" sz="2000" b="1" dirty="0" smtClean="0">
                <a:solidFill>
                  <a:schemeClr val="bg1"/>
                </a:solidFill>
              </a:rPr>
              <a:t>ماء للتسخين</a:t>
            </a:r>
            <a:endParaRPr lang="fr-FR" sz="2000" b="1" dirty="0">
              <a:solidFill>
                <a:schemeClr val="bg1"/>
              </a:solidFill>
            </a:endParaRPr>
          </a:p>
        </p:txBody>
      </p:sp>
      <p:sp>
        <p:nvSpPr>
          <p:cNvPr id="11" name="Cylindre 10"/>
          <p:cNvSpPr/>
          <p:nvPr/>
        </p:nvSpPr>
        <p:spPr>
          <a:xfrm>
            <a:off x="2771800" y="4797152"/>
            <a:ext cx="648072" cy="504056"/>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ylindre 11"/>
          <p:cNvSpPr/>
          <p:nvPr/>
        </p:nvSpPr>
        <p:spPr>
          <a:xfrm>
            <a:off x="2411760" y="4221088"/>
            <a:ext cx="1368152" cy="792088"/>
          </a:xfrm>
          <a:prstGeom prst="can">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مكان وضع الازهار</a:t>
            </a:r>
            <a:endParaRPr lang="fr-FR" sz="2000" b="1" dirty="0">
              <a:solidFill>
                <a:schemeClr val="bg1"/>
              </a:solidFill>
            </a:endParaRPr>
          </a:p>
        </p:txBody>
      </p:sp>
      <p:sp>
        <p:nvSpPr>
          <p:cNvPr id="13" name="Cylindre 12"/>
          <p:cNvSpPr/>
          <p:nvPr/>
        </p:nvSpPr>
        <p:spPr>
          <a:xfrm>
            <a:off x="2267744" y="3573016"/>
            <a:ext cx="1656184" cy="792088"/>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bg1"/>
                </a:solidFill>
              </a:rPr>
              <a:t>اناء خارجي </a:t>
            </a:r>
            <a:endParaRPr lang="fr-FR" b="1" dirty="0">
              <a:solidFill>
                <a:schemeClr val="bg1"/>
              </a:solidFill>
            </a:endParaRPr>
          </a:p>
        </p:txBody>
      </p:sp>
      <p:sp>
        <p:nvSpPr>
          <p:cNvPr id="14" name="Ellipse 13"/>
          <p:cNvSpPr/>
          <p:nvPr/>
        </p:nvSpPr>
        <p:spPr>
          <a:xfrm>
            <a:off x="2699792" y="3573016"/>
            <a:ext cx="792088"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ylindre 14"/>
          <p:cNvSpPr/>
          <p:nvPr/>
        </p:nvSpPr>
        <p:spPr>
          <a:xfrm rot="14289451">
            <a:off x="1946383" y="3835875"/>
            <a:ext cx="288032" cy="929361"/>
          </a:xfrm>
          <a:prstGeom prst="ca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ylindre 15"/>
          <p:cNvSpPr/>
          <p:nvPr/>
        </p:nvSpPr>
        <p:spPr>
          <a:xfrm>
            <a:off x="1115616" y="5301208"/>
            <a:ext cx="899592" cy="1224136"/>
          </a:xfrm>
          <a:prstGeom prst="ca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اناء جمع ماء الورد</a:t>
            </a:r>
            <a:endParaRPr lang="fr-FR" sz="2000" b="1" dirty="0">
              <a:solidFill>
                <a:schemeClr val="bg1"/>
              </a:solidFill>
            </a:endParaRPr>
          </a:p>
        </p:txBody>
      </p:sp>
      <p:sp>
        <p:nvSpPr>
          <p:cNvPr id="17" name="Ellipse 16"/>
          <p:cNvSpPr/>
          <p:nvPr/>
        </p:nvSpPr>
        <p:spPr>
          <a:xfrm>
            <a:off x="1619672" y="4725144"/>
            <a:ext cx="72008" cy="2880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1475656" y="4941168"/>
            <a:ext cx="72008" cy="2880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1619672" y="5085184"/>
            <a:ext cx="72008" cy="2880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ylindre 19"/>
          <p:cNvSpPr/>
          <p:nvPr/>
        </p:nvSpPr>
        <p:spPr>
          <a:xfrm>
            <a:off x="2699792" y="6525344"/>
            <a:ext cx="648072" cy="332656"/>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xplosion 1 20"/>
          <p:cNvSpPr/>
          <p:nvPr/>
        </p:nvSpPr>
        <p:spPr>
          <a:xfrm>
            <a:off x="2771800" y="6093296"/>
            <a:ext cx="504056" cy="64807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l_fi" descr="Afficher l'image d'origine"/>
          <p:cNvPicPr/>
          <p:nvPr/>
        </p:nvPicPr>
        <p:blipFill>
          <a:blip r:embed="rId4" cstate="print"/>
          <a:srcRect/>
          <a:stretch>
            <a:fillRect/>
          </a:stretch>
        </p:blipFill>
        <p:spPr bwMode="auto">
          <a:xfrm>
            <a:off x="4427984" y="2852936"/>
            <a:ext cx="295232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6705600"/>
        </p:xfrm>
        <a:graphic>
          <a:graphicData uri="http://schemas.openxmlformats.org/drawingml/2006/table">
            <a:tbl>
              <a:tblPr firstRow="1" bandRow="1">
                <a:tableStyleId>{5C22544A-7EE6-4342-B048-85BDC9FD1C3A}</a:tableStyleId>
              </a:tblPr>
              <a:tblGrid>
                <a:gridCol w="971600"/>
                <a:gridCol w="1440160"/>
                <a:gridCol w="5256584"/>
                <a:gridCol w="1475656"/>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chemeClr val="accent6">
                        <a:lumMod val="75000"/>
                      </a:schemeClr>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endParaRPr lang="ar-DZ" dirty="0" smtClean="0"/>
                    </a:p>
                    <a:p>
                      <a:endParaRPr lang="ar-DZ" dirty="0" smtClean="0"/>
                    </a:p>
                    <a:p>
                      <a:pPr algn="ctr"/>
                      <a:r>
                        <a:rPr lang="ar-DZ" b="1" dirty="0" err="1" smtClean="0"/>
                        <a:t>15د</a:t>
                      </a:r>
                      <a:endParaRPr lang="fr-FR" b="1" dirty="0"/>
                    </a:p>
                  </a:txBody>
                  <a:tcPr>
                    <a:solidFill>
                      <a:schemeClr val="accent6">
                        <a:lumMod val="75000"/>
                      </a:schemeClr>
                    </a:solidFill>
                  </a:tcPr>
                </a:tc>
                <a:tc>
                  <a:txBody>
                    <a:bodyPr/>
                    <a:lstStyle/>
                    <a:p>
                      <a:pPr algn="r"/>
                      <a:r>
                        <a:rPr lang="ar-DZ" b="1" dirty="0" smtClean="0"/>
                        <a:t>يقارنون الحل مع اجابتهم </a:t>
                      </a:r>
                    </a:p>
                    <a:p>
                      <a:pPr algn="r"/>
                      <a:r>
                        <a:rPr lang="ar-DZ" b="1" dirty="0" smtClean="0"/>
                        <a:t>يصححون اخطائهم</a:t>
                      </a:r>
                    </a:p>
                    <a:p>
                      <a:pPr algn="r"/>
                      <a:r>
                        <a:rPr lang="ar-DZ" b="1" dirty="0" smtClean="0"/>
                        <a:t>يكتبون الحل في كراس الدروس </a:t>
                      </a:r>
                      <a:endParaRPr lang="fr-FR" b="1" dirty="0"/>
                    </a:p>
                  </a:txBody>
                  <a:tcPr>
                    <a:solidFill>
                      <a:srgbClr val="FFC000"/>
                    </a:solidFill>
                  </a:tcPr>
                </a:tc>
                <a:tc>
                  <a:txBody>
                    <a:bodyPr/>
                    <a:lstStyle/>
                    <a:p>
                      <a:pPr algn="r"/>
                      <a:r>
                        <a:rPr lang="ar-DZ" sz="2000" b="1" dirty="0" smtClean="0"/>
                        <a:t>1-البرتوكول التجريبي او مراحل عملية</a:t>
                      </a:r>
                      <a:r>
                        <a:rPr lang="ar-DZ" sz="2000" b="1" baseline="0" dirty="0" smtClean="0"/>
                        <a:t> الحصول على اماء  الورد</a:t>
                      </a:r>
                    </a:p>
                    <a:p>
                      <a:pPr algn="r"/>
                      <a:r>
                        <a:rPr lang="ar-DZ" sz="2000" b="1" dirty="0" smtClean="0"/>
                        <a:t>-جمع الازهار الورد او البرتقال في اناء علوي يثبت في القطار </a:t>
                      </a:r>
                    </a:p>
                    <a:p>
                      <a:pPr algn="r"/>
                      <a:r>
                        <a:rPr lang="ar-DZ" sz="2000" b="1" dirty="0" smtClean="0"/>
                        <a:t> -وضع الماء في الاناء الداخلي </a:t>
                      </a:r>
                    </a:p>
                    <a:p>
                      <a:pPr algn="r"/>
                      <a:r>
                        <a:rPr lang="ar-DZ" sz="2000" b="1" dirty="0" smtClean="0"/>
                        <a:t>-وضع الماء في الاناء الخرجي  </a:t>
                      </a:r>
                    </a:p>
                    <a:p>
                      <a:pPr algn="r"/>
                      <a:r>
                        <a:rPr lang="ar-DZ" sz="2000" b="1" dirty="0" smtClean="0"/>
                        <a:t>-تسخين الماء الداخلي حتى الغليان و التبخر في القدر  </a:t>
                      </a:r>
                    </a:p>
                    <a:p>
                      <a:pPr algn="r"/>
                      <a:r>
                        <a:rPr lang="ar-DZ" sz="2000" b="1" dirty="0" smtClean="0"/>
                        <a:t>تبديل الماء في الاناء الخارجي في كل وقت محدد بماء بارد حتى يضمن التكاثف الجيد </a:t>
                      </a:r>
                    </a:p>
                    <a:p>
                      <a:pPr algn="r"/>
                      <a:r>
                        <a:rPr lang="ar-DZ" sz="2000" b="1" dirty="0" smtClean="0"/>
                        <a:t>جمع ماء</a:t>
                      </a:r>
                      <a:r>
                        <a:rPr lang="ar-DZ" sz="2000" b="1" baseline="0" dirty="0" smtClean="0"/>
                        <a:t> الورد </a:t>
                      </a:r>
                      <a:r>
                        <a:rPr lang="ar-DZ" sz="2000" b="1" baseline="0" dirty="0" err="1" smtClean="0"/>
                        <a:t>المتقطر</a:t>
                      </a:r>
                      <a:r>
                        <a:rPr lang="ar-DZ" sz="2000" b="1" baseline="0" dirty="0" smtClean="0"/>
                        <a:t> من تكاثف البخار بعد خروجه من انبوب خاص </a:t>
                      </a:r>
                    </a:p>
                    <a:p>
                      <a:pPr algn="r"/>
                      <a:r>
                        <a:rPr lang="ar-DZ" sz="2000" b="1" dirty="0" smtClean="0"/>
                        <a:t>2-تحولات المادة الحادثة وهي </a:t>
                      </a:r>
                    </a:p>
                    <a:p>
                      <a:pPr algn="r"/>
                      <a:r>
                        <a:rPr lang="ar-DZ" sz="2000" b="1" dirty="0" smtClean="0"/>
                        <a:t>من حالة</a:t>
                      </a:r>
                      <a:r>
                        <a:rPr lang="ar-DZ" sz="2000" b="1" baseline="0" dirty="0" smtClean="0"/>
                        <a:t> </a:t>
                      </a:r>
                      <a:r>
                        <a:rPr lang="ar-DZ" sz="2000" b="1" baseline="0" dirty="0" err="1" smtClean="0"/>
                        <a:t>سائلة </a:t>
                      </a:r>
                      <a:r>
                        <a:rPr lang="ar-DZ" sz="2000" b="1" baseline="0" dirty="0" smtClean="0"/>
                        <a:t>(ماء) الى حالة </a:t>
                      </a:r>
                      <a:r>
                        <a:rPr lang="ar-DZ" sz="2000" b="1" baseline="0" dirty="0" err="1" smtClean="0"/>
                        <a:t>غازية </a:t>
                      </a:r>
                      <a:r>
                        <a:rPr lang="ar-DZ" sz="2000" b="1" baseline="0" dirty="0" smtClean="0"/>
                        <a:t>(بخار</a:t>
                      </a:r>
                      <a:r>
                        <a:rPr lang="ar-DZ" sz="2000" b="1" baseline="0" dirty="0" err="1" smtClean="0"/>
                        <a:t>)</a:t>
                      </a:r>
                      <a:endParaRPr lang="ar-DZ" sz="2000" b="1" baseline="0" dirty="0" smtClean="0"/>
                    </a:p>
                    <a:p>
                      <a:pPr algn="r"/>
                      <a:r>
                        <a:rPr lang="ar-DZ" sz="2000" b="1" baseline="0" dirty="0" smtClean="0"/>
                        <a:t>من حالة </a:t>
                      </a:r>
                      <a:r>
                        <a:rPr lang="ar-DZ" sz="2000" b="1" baseline="0" dirty="0" err="1" smtClean="0"/>
                        <a:t>غازية </a:t>
                      </a:r>
                      <a:r>
                        <a:rPr lang="ar-DZ" sz="2000" b="1" baseline="0" dirty="0" smtClean="0"/>
                        <a:t>(بخار) الى حالة </a:t>
                      </a:r>
                      <a:r>
                        <a:rPr lang="ar-DZ" sz="2000" b="1" baseline="0" dirty="0" err="1" smtClean="0"/>
                        <a:t>سائلة </a:t>
                      </a:r>
                      <a:r>
                        <a:rPr lang="ar-DZ" sz="2000" b="1" baseline="0" dirty="0" smtClean="0"/>
                        <a:t>(ماء مقطر</a:t>
                      </a:r>
                      <a:r>
                        <a:rPr lang="ar-DZ" sz="2000" b="1" baseline="0" dirty="0" err="1" smtClean="0"/>
                        <a:t>)</a:t>
                      </a:r>
                      <a:endParaRPr lang="ar-DZ" sz="2000" b="1" baseline="0" dirty="0" smtClean="0"/>
                    </a:p>
                    <a:p>
                      <a:pPr algn="r"/>
                      <a:r>
                        <a:rPr lang="ar-DZ" sz="2000" b="1" dirty="0" smtClean="0"/>
                        <a:t>مخطط التحولات </a:t>
                      </a:r>
                    </a:p>
                    <a:p>
                      <a:pPr algn="r"/>
                      <a:r>
                        <a:rPr lang="ar-DZ" sz="2000" dirty="0" smtClean="0"/>
                        <a:t>                    </a:t>
                      </a:r>
                      <a:r>
                        <a:rPr lang="ar-DZ" sz="2000" b="1" dirty="0" smtClean="0"/>
                        <a:t>تبخر </a:t>
                      </a:r>
                      <a:r>
                        <a:rPr lang="ar-DZ" sz="2000" dirty="0" smtClean="0"/>
                        <a:t>                  </a:t>
                      </a:r>
                      <a:r>
                        <a:rPr lang="ar-DZ" sz="2000" b="1" dirty="0" smtClean="0"/>
                        <a:t>تكاثف</a:t>
                      </a:r>
                    </a:p>
                    <a:p>
                      <a:pPr algn="r"/>
                      <a:endParaRPr lang="ar-DZ" sz="2000" b="1" dirty="0" smtClean="0"/>
                    </a:p>
                    <a:p>
                      <a:pPr algn="r"/>
                      <a:r>
                        <a:rPr lang="ar-DZ" sz="2000" b="1" dirty="0" smtClean="0"/>
                        <a:t>      </a:t>
                      </a:r>
                    </a:p>
                    <a:p>
                      <a:pPr algn="r"/>
                      <a:r>
                        <a:rPr lang="ar-DZ" sz="2000" b="1" dirty="0" smtClean="0"/>
                        <a:t>                  تسخين                   تبريد</a:t>
                      </a:r>
                      <a:r>
                        <a:rPr lang="ar-DZ" sz="2000" dirty="0" smtClean="0"/>
                        <a:t>   </a:t>
                      </a:r>
                      <a:endParaRPr lang="fr-FR" sz="2000" dirty="0"/>
                    </a:p>
                  </a:txBody>
                  <a:tcPr>
                    <a:solidFill>
                      <a:srgbClr val="00B0F0"/>
                    </a:solidFill>
                  </a:tcPr>
                </a:tc>
                <a:tc>
                  <a:txBody>
                    <a:bodyPr/>
                    <a:lstStyle/>
                    <a:p>
                      <a:endParaRPr lang="ar-DZ" dirty="0" smtClean="0"/>
                    </a:p>
                    <a:p>
                      <a:r>
                        <a:rPr lang="ar-DZ" sz="2000" b="1" dirty="0" smtClean="0"/>
                        <a:t>حل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
        <p:nvSpPr>
          <p:cNvPr id="3" name="Rectangle à coins arrondis 2"/>
          <p:cNvSpPr/>
          <p:nvPr/>
        </p:nvSpPr>
        <p:spPr>
          <a:xfrm>
            <a:off x="6444208" y="5517232"/>
            <a:ext cx="108012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ماء</a:t>
            </a:r>
            <a:r>
              <a:rPr lang="ar-DZ" dirty="0" smtClean="0"/>
              <a:t> </a:t>
            </a:r>
            <a:endParaRPr lang="fr-FR" dirty="0"/>
          </a:p>
        </p:txBody>
      </p:sp>
      <p:sp>
        <p:nvSpPr>
          <p:cNvPr id="4" name="Rectangle à coins arrondis 3"/>
          <p:cNvSpPr/>
          <p:nvPr/>
        </p:nvSpPr>
        <p:spPr>
          <a:xfrm>
            <a:off x="4644008" y="5517232"/>
            <a:ext cx="108012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بخار </a:t>
            </a:r>
            <a:endParaRPr lang="fr-FR" sz="2400" b="1" dirty="0">
              <a:solidFill>
                <a:schemeClr val="bg1"/>
              </a:solidFill>
            </a:endParaRPr>
          </a:p>
        </p:txBody>
      </p:sp>
      <p:sp>
        <p:nvSpPr>
          <p:cNvPr id="5" name="Rectangle à coins arrondis 4"/>
          <p:cNvSpPr/>
          <p:nvPr/>
        </p:nvSpPr>
        <p:spPr>
          <a:xfrm>
            <a:off x="2411760" y="5517232"/>
            <a:ext cx="1656184"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ماء مقطر </a:t>
            </a:r>
            <a:endParaRPr lang="fr-FR" sz="2400" b="1" dirty="0">
              <a:solidFill>
                <a:schemeClr val="bg1"/>
              </a:solidFill>
            </a:endParaRPr>
          </a:p>
        </p:txBody>
      </p:sp>
      <p:cxnSp>
        <p:nvCxnSpPr>
          <p:cNvPr id="7" name="Connecteur droit avec flèche 6"/>
          <p:cNvCxnSpPr/>
          <p:nvPr/>
        </p:nvCxnSpPr>
        <p:spPr>
          <a:xfrm flipH="1">
            <a:off x="5868144" y="580526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4211960" y="580526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1-ذكر مراحل البرتوكول التجريبي صحيح او خطا</a:t>
                      </a:r>
                    </a:p>
                    <a:p>
                      <a:pPr algn="r"/>
                      <a:r>
                        <a:rPr lang="ar-DZ" sz="2000" b="1" dirty="0" smtClean="0"/>
                        <a:t>2-ذكر تحولات المادة الحادثة صحيح او خطا </a:t>
                      </a:r>
                    </a:p>
                    <a:p>
                      <a:pPr algn="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1-تحديد مراحل البرتوكول التجريبي للحصول على ماء الورد بشكل صحيح  </a:t>
                      </a:r>
                      <a:endParaRPr lang="ar-DZ" sz="2000" b="1" baseline="0" dirty="0" smtClean="0"/>
                    </a:p>
                    <a:p>
                      <a:pPr algn="r"/>
                      <a:r>
                        <a:rPr lang="ar-DZ" sz="2000" b="1" baseline="0" dirty="0" smtClean="0"/>
                        <a:t>2-ذكر تحولات المادة الحادثة للحصول على ماء الورد مع رسم المخطط بشكل صحيح </a:t>
                      </a:r>
                    </a:p>
                    <a:p>
                      <a:pPr algn="r"/>
                      <a:endParaRPr lang="ar-DZ" sz="2000" b="1" baseline="0" dirty="0" smtClean="0"/>
                    </a:p>
                    <a:p>
                      <a:pPr algn="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16</a:t>
                      </a:r>
                    </a:p>
                    <a:p>
                      <a:pPr algn="r"/>
                      <a:r>
                        <a:rPr lang="ar-DZ" baseline="0" dirty="0" smtClean="0">
                          <a:solidFill>
                            <a:schemeClr val="bg1"/>
                          </a:solidFill>
                        </a:rPr>
                        <a:t>وضعية تعلم الادماج 2</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chemeClr val="accent6">
                        <a:lumMod val="50000"/>
                      </a:schemeClr>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chemeClr val="accent6">
                        <a:lumMod val="50000"/>
                      </a:schemeClr>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تعلم الادماج</a:t>
                      </a:r>
                      <a:r>
                        <a:rPr lang="ar-DZ" b="1" baseline="0" dirty="0" smtClean="0"/>
                        <a:t> 2 حالات المادة و تغيراتها </a:t>
                      </a:r>
                      <a:endParaRPr lang="ar-DZ" b="1" dirty="0" smtClean="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fec5dda90471c25849c22de4a1e4540.gif"/>
          <p:cNvPicPr>
            <a:picLocks noChangeAspect="1"/>
          </p:cNvPicPr>
          <p:nvPr/>
        </p:nvPicPr>
        <p:blipFill>
          <a:blip r:embed="rId2" cstate="print"/>
          <a:stretch>
            <a:fillRect/>
          </a:stretch>
        </p:blipFill>
        <p:spPr>
          <a:xfrm>
            <a:off x="0" y="0"/>
            <a:ext cx="9144000" cy="6857999"/>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17</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دراسة مشروع المقطر الشمسي </a:t>
            </a:r>
            <a:endParaRPr lang="fr-FR" sz="2000" b="1" dirty="0">
              <a:solidFill>
                <a:schemeClr val="bg1"/>
              </a:solidFill>
            </a:endParaRPr>
          </a:p>
        </p:txBody>
      </p:sp>
      <p:sp>
        <p:nvSpPr>
          <p:cNvPr id="12" name="Rectangle avec flèche vers la gauche 11"/>
          <p:cNvSpPr/>
          <p:nvPr/>
        </p:nvSpPr>
        <p:spPr>
          <a:xfrm>
            <a:off x="7092280" y="3356992"/>
            <a:ext cx="1800200" cy="86409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4" name="Rectangle à coins arrondis 13"/>
          <p:cNvSpPr/>
          <p:nvPr/>
        </p:nvSpPr>
        <p:spPr>
          <a:xfrm>
            <a:off x="827584" y="3140968"/>
            <a:ext cx="6336704"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355691"/>
            <a:ext cx="8567936" cy="6263253"/>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chemeClr val="tx1"/>
                </a:solidFill>
                <a:effectLst/>
                <a:latin typeface="Arial" charset="0"/>
                <a:cs typeface="Arial" charset="0"/>
              </a:rPr>
              <a:t/>
            </a:r>
            <a:br>
              <a:rPr kumimoji="0" lang="fr-FR" sz="1300" b="1" i="0" u="none" strike="noStrike" cap="none" normalizeH="0" baseline="0" dirty="0" smtClean="0">
                <a:ln>
                  <a:noFill/>
                </a:ln>
                <a:solidFill>
                  <a:schemeClr val="tx1"/>
                </a:solidFill>
                <a:effectLst/>
                <a:latin typeface="Arial" charset="0"/>
                <a:cs typeface="Arial" charset="0"/>
              </a:rPr>
            </a:br>
            <a:r>
              <a:rPr kumimoji="0" lang="fr-FR" sz="1300" b="1" i="0" u="none" strike="noStrike" cap="none" normalizeH="0" baseline="0" dirty="0" smtClean="0">
                <a:ln>
                  <a:noFill/>
                </a:ln>
                <a:solidFill>
                  <a:schemeClr val="tx1"/>
                </a:solidFill>
                <a:effectLst/>
                <a:latin typeface="Arial" charset="0"/>
                <a:cs typeface="Arial" charset="0"/>
              </a:rPr>
              <a:t>1-</a:t>
            </a:r>
            <a:r>
              <a:rPr kumimoji="0" lang="ar-SA" sz="3200" b="1" i="0" u="none" strike="noStrike" cap="none" normalizeH="0" baseline="0" dirty="0" smtClean="0">
                <a:ln>
                  <a:noFill/>
                </a:ln>
                <a:solidFill>
                  <a:schemeClr val="bg1"/>
                </a:solidFill>
                <a:effectLst/>
                <a:latin typeface="Arial" charset="0"/>
                <a:cs typeface="Arial" charset="0"/>
              </a:rPr>
              <a:t>هدف المشروع</a:t>
            </a:r>
            <a:r>
              <a:rPr kumimoji="0" lang="fr-FR" sz="3200" b="1" i="0" u="none" strike="noStrike" cap="none" normalizeH="0" baseline="0" dirty="0" smtClean="0">
                <a:ln>
                  <a:noFill/>
                </a:ln>
                <a:solidFill>
                  <a:schemeClr val="bg1"/>
                </a:solidFill>
                <a:effectLst/>
                <a:latin typeface="Arial" charset="0"/>
                <a:cs typeface="Arial" charset="0"/>
              </a:rPr>
              <a:t/>
            </a:r>
            <a:br>
              <a:rPr kumimoji="0" lang="fr-FR" sz="3200" b="1" i="0" u="none" strike="noStrike" cap="none" normalizeH="0" baseline="0" dirty="0" smtClean="0">
                <a:ln>
                  <a:noFill/>
                </a:ln>
                <a:solidFill>
                  <a:schemeClr val="bg1"/>
                </a:solidFill>
                <a:effectLst/>
                <a:latin typeface="Arial" charset="0"/>
                <a:cs typeface="Arial" charset="0"/>
              </a:rPr>
            </a:br>
            <a:r>
              <a:rPr kumimoji="0" lang="ar-SA" sz="3200" b="1" i="0" u="none" strike="noStrike" cap="none" normalizeH="0" baseline="0" dirty="0" smtClean="0">
                <a:ln>
                  <a:noFill/>
                </a:ln>
                <a:solidFill>
                  <a:schemeClr val="bg1"/>
                </a:solidFill>
                <a:effectLst/>
                <a:latin typeface="Arial" charset="0"/>
                <a:cs typeface="Arial" charset="0"/>
              </a:rPr>
              <a:t>انجاز مشروع نموذج بسيط لتقطير الماء بالطاقة الشمسية</a:t>
            </a:r>
            <a:r>
              <a:rPr kumimoji="0" lang="fr-FR" sz="3200" b="1" i="0" u="none" strike="noStrike" cap="none" normalizeH="0" baseline="0" dirty="0" smtClean="0">
                <a:ln>
                  <a:noFill/>
                </a:ln>
                <a:solidFill>
                  <a:schemeClr val="bg1"/>
                </a:solidFill>
                <a:effectLst/>
                <a:latin typeface="Arial" charset="0"/>
                <a:cs typeface="Arial" charset="0"/>
              </a:rPr>
              <a:t>  </a:t>
            </a:r>
            <a:br>
              <a:rPr kumimoji="0" lang="fr-FR" sz="3200" b="1" i="0" u="none" strike="noStrike" cap="none" normalizeH="0" baseline="0" dirty="0" smtClean="0">
                <a:ln>
                  <a:noFill/>
                </a:ln>
                <a:solidFill>
                  <a:schemeClr val="bg1"/>
                </a:solidFill>
                <a:effectLst/>
                <a:latin typeface="Arial" charset="0"/>
                <a:cs typeface="Arial" charset="0"/>
              </a:rPr>
            </a:br>
            <a:r>
              <a:rPr kumimoji="0" lang="fr-FR" sz="3200" b="1" i="0" u="none" strike="noStrike" cap="none" normalizeH="0" baseline="0" dirty="0" smtClean="0">
                <a:ln>
                  <a:noFill/>
                </a:ln>
                <a:solidFill>
                  <a:schemeClr val="bg1"/>
                </a:solidFill>
                <a:effectLst/>
                <a:latin typeface="Arial" charset="0"/>
                <a:cs typeface="Arial" charset="0"/>
              </a:rPr>
              <a:t>2-</a:t>
            </a:r>
            <a:r>
              <a:rPr kumimoji="0" lang="ar-SA" sz="3200" b="1" i="0" u="none" strike="noStrike" cap="none" normalizeH="0" baseline="0" dirty="0" smtClean="0">
                <a:ln>
                  <a:noFill/>
                </a:ln>
                <a:solidFill>
                  <a:schemeClr val="bg1"/>
                </a:solidFill>
                <a:effectLst/>
                <a:latin typeface="Arial" charset="0"/>
                <a:cs typeface="Arial" charset="0"/>
              </a:rPr>
              <a:t>وظيفة المشروع</a:t>
            </a:r>
            <a:r>
              <a:rPr kumimoji="0" lang="fr-FR" sz="3200" b="1" i="0" u="none" strike="noStrike" cap="none" normalizeH="0" baseline="0" dirty="0" smtClean="0">
                <a:ln>
                  <a:noFill/>
                </a:ln>
                <a:solidFill>
                  <a:schemeClr val="bg1"/>
                </a:solidFill>
                <a:effectLst/>
                <a:latin typeface="Arial" charset="0"/>
                <a:cs typeface="Arial" charset="0"/>
              </a:rPr>
              <a:t> </a:t>
            </a:r>
            <a:br>
              <a:rPr kumimoji="0" lang="fr-FR" sz="3200" b="1" i="0" u="none" strike="noStrike" cap="none" normalizeH="0" baseline="0" dirty="0" smtClean="0">
                <a:ln>
                  <a:noFill/>
                </a:ln>
                <a:solidFill>
                  <a:schemeClr val="bg1"/>
                </a:solidFill>
                <a:effectLst/>
                <a:latin typeface="Arial" charset="0"/>
                <a:cs typeface="Arial" charset="0"/>
              </a:rPr>
            </a:br>
            <a:r>
              <a:rPr kumimoji="0" lang="ar-SA" sz="3200" b="1" i="0" u="none" strike="noStrike" cap="none" normalizeH="0" baseline="0" dirty="0" smtClean="0">
                <a:ln>
                  <a:noFill/>
                </a:ln>
                <a:solidFill>
                  <a:schemeClr val="bg1"/>
                </a:solidFill>
                <a:effectLst/>
                <a:latin typeface="Arial" charset="0"/>
                <a:cs typeface="Arial" charset="0"/>
              </a:rPr>
              <a:t>تقطير الماء بالطاقة الشمسية</a:t>
            </a:r>
            <a:r>
              <a:rPr kumimoji="0" lang="fr-FR" sz="3200" b="1" i="0" u="none" strike="noStrike" cap="none" normalizeH="0" baseline="0" dirty="0" smtClean="0">
                <a:ln>
                  <a:noFill/>
                </a:ln>
                <a:solidFill>
                  <a:schemeClr val="bg1"/>
                </a:solidFill>
                <a:effectLst/>
                <a:latin typeface="Arial" charset="0"/>
                <a:cs typeface="Arial" charset="0"/>
              </a:rPr>
              <a:t/>
            </a:r>
            <a:br>
              <a:rPr kumimoji="0" lang="fr-FR" sz="3200" b="1" i="0" u="none" strike="noStrike" cap="none" normalizeH="0" baseline="0" dirty="0" smtClean="0">
                <a:ln>
                  <a:noFill/>
                </a:ln>
                <a:solidFill>
                  <a:schemeClr val="bg1"/>
                </a:solidFill>
                <a:effectLst/>
                <a:latin typeface="Arial" charset="0"/>
                <a:cs typeface="Arial" charset="0"/>
              </a:rPr>
            </a:br>
            <a:r>
              <a:rPr kumimoji="0" lang="ar-SA" sz="3200" b="1" i="0" u="none" strike="noStrike" cap="none" normalizeH="0" baseline="0" dirty="0" smtClean="0">
                <a:ln>
                  <a:noFill/>
                </a:ln>
                <a:solidFill>
                  <a:schemeClr val="bg1"/>
                </a:solidFill>
                <a:effectLst/>
                <a:latin typeface="Arial" charset="0"/>
                <a:cs typeface="Arial" charset="0"/>
              </a:rPr>
              <a:t>3</a:t>
            </a:r>
            <a:r>
              <a:rPr kumimoji="0" lang="fr-FR" sz="3200" b="1" i="0" u="none" strike="noStrike" cap="none" normalizeH="0" baseline="0" dirty="0" smtClean="0">
                <a:ln>
                  <a:noFill/>
                </a:ln>
                <a:solidFill>
                  <a:schemeClr val="bg1"/>
                </a:solidFill>
                <a:effectLst/>
                <a:latin typeface="Arial" charset="0"/>
                <a:cs typeface="Arial" charset="0"/>
              </a:rPr>
              <a:t>-</a:t>
            </a:r>
            <a:r>
              <a:rPr kumimoji="0" lang="ar-SA" sz="3200" b="1" i="0" u="none" strike="noStrike" cap="none" normalizeH="0" baseline="0" dirty="0" smtClean="0">
                <a:ln>
                  <a:noFill/>
                </a:ln>
                <a:solidFill>
                  <a:schemeClr val="bg1"/>
                </a:solidFill>
                <a:effectLst/>
                <a:latin typeface="Arial" charset="0"/>
                <a:cs typeface="Arial" charset="0"/>
              </a:rPr>
              <a:t>مراحل دراسة المشروع </a:t>
            </a:r>
            <a:r>
              <a:rPr kumimoji="0" lang="fr-FR" sz="3200" b="1" i="0" u="none" strike="noStrike" cap="none" normalizeH="0" baseline="0" dirty="0" smtClean="0">
                <a:ln>
                  <a:noFill/>
                </a:ln>
                <a:solidFill>
                  <a:schemeClr val="bg1"/>
                </a:solidFill>
                <a:effectLst/>
                <a:latin typeface="Arial" charset="0"/>
                <a:cs typeface="Arial" charset="0"/>
              </a:rPr>
              <a:t/>
            </a:r>
            <a:br>
              <a:rPr kumimoji="0" lang="fr-FR" sz="3200" b="1" i="0" u="none" strike="noStrike" cap="none" normalizeH="0" baseline="0" dirty="0" smtClean="0">
                <a:ln>
                  <a:noFill/>
                </a:ln>
                <a:solidFill>
                  <a:schemeClr val="bg1"/>
                </a:solidFill>
                <a:effectLst/>
                <a:latin typeface="Arial" charset="0"/>
                <a:cs typeface="Arial" charset="0"/>
              </a:rPr>
            </a:br>
            <a:r>
              <a:rPr kumimoji="0" lang="ar-SA" sz="3200" b="1" i="0" u="none" strike="noStrike" cap="none" normalizeH="0" baseline="0" dirty="0" smtClean="0">
                <a:ln>
                  <a:noFill/>
                </a:ln>
                <a:solidFill>
                  <a:schemeClr val="bg1"/>
                </a:solidFill>
                <a:effectLst/>
                <a:latin typeface="Arial" charset="0"/>
                <a:cs typeface="Arial" charset="0"/>
              </a:rPr>
              <a:t>*فكرة تحلية الماء بالطاقة الشمسية</a:t>
            </a:r>
            <a:r>
              <a:rPr kumimoji="0" lang="fr-FR" sz="3200" b="1" i="0" u="none" strike="noStrike" cap="none" normalizeH="0" baseline="0" dirty="0" smtClean="0">
                <a:ln>
                  <a:noFill/>
                </a:ln>
                <a:solidFill>
                  <a:schemeClr val="bg1"/>
                </a:solidFill>
                <a:effectLst/>
                <a:latin typeface="Arial" charset="0"/>
                <a:cs typeface="Arial" charset="0"/>
              </a:rPr>
              <a:t> </a:t>
            </a:r>
            <a:r>
              <a:rPr kumimoji="0" lang="fr-FR" sz="3200" b="0" i="0" u="none" strike="noStrike" cap="none" normalizeH="0" baseline="0" dirty="0" smtClean="0">
                <a:ln>
                  <a:noFill/>
                </a:ln>
                <a:solidFill>
                  <a:schemeClr val="bg1"/>
                </a:solidFill>
                <a:effectLst/>
                <a:latin typeface="Arial" charset="0"/>
                <a:cs typeface="Arial" charset="0"/>
              </a:rPr>
              <a:t/>
            </a:r>
            <a:br>
              <a:rPr kumimoji="0" lang="fr-FR" sz="3200" b="0" i="0" u="none" strike="noStrike" cap="none" normalizeH="0" baseline="0" dirty="0" smtClean="0">
                <a:ln>
                  <a:noFill/>
                </a:ln>
                <a:solidFill>
                  <a:schemeClr val="bg1"/>
                </a:solidFill>
                <a:effectLst/>
                <a:latin typeface="Arial" charset="0"/>
                <a:cs typeface="Arial" charset="0"/>
              </a:rPr>
            </a:br>
            <a:r>
              <a:rPr kumimoji="0" lang="ar-SA" sz="3200" b="1" i="0" u="none" strike="noStrike" cap="none" normalizeH="0" baseline="0" dirty="0" smtClean="0">
                <a:ln>
                  <a:noFill/>
                </a:ln>
                <a:solidFill>
                  <a:schemeClr val="bg1"/>
                </a:solidFill>
                <a:effectLst/>
                <a:latin typeface="Arial" charset="0"/>
                <a:cs typeface="Arial" charset="0"/>
              </a:rPr>
              <a:t>تعريف</a:t>
            </a:r>
            <a:r>
              <a:rPr kumimoji="0" lang="fr-FR" sz="3200" b="1" i="0" u="none" strike="noStrike" cap="none" normalizeH="0" baseline="0" dirty="0" smtClean="0">
                <a:ln>
                  <a:noFill/>
                </a:ln>
                <a:solidFill>
                  <a:schemeClr val="bg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Arial" charset="0"/>
                <a:cs typeface="Arial" charset="0"/>
              </a:rPr>
              <a:t>عملية تحلية المياه بالطاقة الشمسية</a:t>
            </a:r>
            <a:r>
              <a:rPr kumimoji="0" lang="fr-FR" sz="3200" b="1" i="0" u="none" strike="noStrike" cap="none" normalizeH="0" baseline="0" dirty="0" smtClean="0">
                <a:ln>
                  <a:noFill/>
                </a:ln>
                <a:solidFill>
                  <a:schemeClr val="bg1"/>
                </a:solidFill>
                <a:effectLst/>
                <a:latin typeface="Arial" charset="0"/>
                <a:cs typeface="Arial" charset="0"/>
              </a:rPr>
              <a:t> </a:t>
            </a:r>
            <a:endParaRPr kumimoji="0" lang="ar-DZ" sz="3200" b="1" i="0" u="none" strike="noStrike" cap="none" normalizeH="0" baseline="0" dirty="0" smtClean="0">
              <a:ln>
                <a:noFill/>
              </a:ln>
              <a:solidFill>
                <a:schemeClr val="bg1"/>
              </a:solidFill>
              <a:effectLst/>
              <a:latin typeface="Arial"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bg1"/>
                </a:solidFill>
                <a:effectLst/>
                <a:latin typeface="Arial" charset="0"/>
                <a:cs typeface="Arial" charset="0"/>
              </a:rPr>
              <a:t>- </a:t>
            </a:r>
            <a:r>
              <a:rPr kumimoji="0" lang="fr-FR" sz="3200" b="1" i="0" u="none" strike="noStrike" cap="none" normalizeH="0" baseline="0" dirty="0" err="1" smtClean="0">
                <a:ln>
                  <a:noFill/>
                </a:ln>
                <a:solidFill>
                  <a:schemeClr val="bg1"/>
                </a:solidFill>
                <a:effectLst/>
                <a:latin typeface="Arial" charset="0"/>
                <a:cs typeface="Arial" charset="0"/>
              </a:rPr>
              <a:t>Solar</a:t>
            </a:r>
            <a:r>
              <a:rPr kumimoji="0" lang="fr-FR" sz="3200" b="1" i="0" u="none" strike="noStrike" cap="none" normalizeH="0" baseline="0" dirty="0" smtClean="0">
                <a:ln>
                  <a:noFill/>
                </a:ln>
                <a:solidFill>
                  <a:schemeClr val="bg1"/>
                </a:solidFill>
                <a:effectLst/>
                <a:latin typeface="Arial" charset="0"/>
                <a:cs typeface="Arial" charset="0"/>
              </a:rPr>
              <a:t> water distillation -</a:t>
            </a:r>
            <a:br>
              <a:rPr kumimoji="0" lang="fr-FR" sz="3200" b="1" i="0" u="none" strike="noStrike" cap="none" normalizeH="0" baseline="0" dirty="0" smtClean="0">
                <a:ln>
                  <a:noFill/>
                </a:ln>
                <a:solidFill>
                  <a:schemeClr val="bg1"/>
                </a:solidFill>
                <a:effectLst/>
                <a:latin typeface="Arial" charset="0"/>
                <a:cs typeface="Arial" charset="0"/>
              </a:rPr>
            </a:br>
            <a:r>
              <a:rPr kumimoji="0" lang="fr-FR" sz="3200" b="1" i="0" u="none" strike="noStrike" cap="none" normalizeH="0" baseline="0" dirty="0" smtClean="0">
                <a:ln>
                  <a:noFill/>
                </a:ln>
                <a:solidFill>
                  <a:schemeClr val="bg1"/>
                </a:solidFill>
                <a:effectLst/>
                <a:latin typeface="Arial" charset="0"/>
                <a:cs typeface="Arial" charset="0"/>
              </a:rPr>
              <a:t>  </a:t>
            </a:r>
            <a:r>
              <a:rPr kumimoji="0" lang="ar-SA" sz="3200" b="1" i="0" u="none" strike="noStrike" cap="none" normalizeH="0" baseline="0" dirty="0" smtClean="0">
                <a:ln>
                  <a:noFill/>
                </a:ln>
                <a:solidFill>
                  <a:schemeClr val="bg1"/>
                </a:solidFill>
                <a:effectLst/>
                <a:latin typeface="Arial" charset="0"/>
                <a:cs typeface="Arial" charset="0"/>
              </a:rPr>
              <a:t>هي عملية تنظيف الماء من الاملاح والرواسب عن طريق التبخير والتكثيف باستخدام الطاقة الشمسية الحرارية للحصول </a:t>
            </a:r>
            <a:r>
              <a:rPr kumimoji="0" lang="ar-SA" sz="3600" b="1" i="0" u="none" strike="noStrike" cap="none" normalizeH="0" baseline="0" dirty="0" smtClean="0">
                <a:ln>
                  <a:noFill/>
                </a:ln>
                <a:solidFill>
                  <a:schemeClr val="bg1"/>
                </a:solidFill>
                <a:effectLst/>
                <a:latin typeface="Arial" charset="0"/>
                <a:cs typeface="Arial" charset="0"/>
              </a:rPr>
              <a:t>علي ماء نقي صالح للشرب او الزراعة</a:t>
            </a:r>
            <a:r>
              <a:rPr kumimoji="0" lang="fr-FR" sz="1300" b="1" i="0" u="none" strike="noStrike" cap="none" normalizeH="0" baseline="0" dirty="0" smtClean="0">
                <a:ln>
                  <a:noFill/>
                </a:ln>
                <a:solidFill>
                  <a:schemeClr val="tx1"/>
                </a:solidFill>
                <a:effectLst/>
                <a:latin typeface="Arial" charset="0"/>
                <a:cs typeface="Arial" charset="0"/>
              </a:rPr>
              <a:t>.</a:t>
            </a:r>
            <a:endParaRPr kumimoji="0" lang="fr-FR" sz="17700" b="0" i="0" u="none" strike="noStrike" cap="none" normalizeH="0" baseline="0" dirty="0" smtClean="0">
              <a:ln>
                <a:noFill/>
              </a:ln>
              <a:solidFill>
                <a:schemeClr val="tx1"/>
              </a:solidFill>
              <a:effectLst/>
              <a:latin typeface="Arial" charset="0"/>
              <a:cs typeface="Arial" charset="0"/>
            </a:endParaRPr>
          </a:p>
        </p:txBody>
      </p:sp>
      <p:pic>
        <p:nvPicPr>
          <p:cNvPr id="4" name="Image 3" descr="تحلية-المياه-بالطاقة-الشمسية.gif"/>
          <p:cNvPicPr>
            <a:picLocks noChangeAspect="1"/>
          </p:cNvPicPr>
          <p:nvPr/>
        </p:nvPicPr>
        <p:blipFill>
          <a:blip r:embed="rId2" cstate="print"/>
          <a:stretch>
            <a:fillRect/>
          </a:stretch>
        </p:blipFill>
        <p:spPr>
          <a:xfrm>
            <a:off x="539552" y="1700808"/>
            <a:ext cx="3408040" cy="28194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494085"/>
          </a:xfrm>
          <a:prstGeom prst="rect">
            <a:avLst/>
          </a:prstGeom>
          <a:solidFill>
            <a:srgbClr val="00B0F0"/>
          </a:solidFill>
        </p:spPr>
        <p:txBody>
          <a:bodyPr wrap="square">
            <a:spAutoFit/>
          </a:bodyPr>
          <a:lstStyle/>
          <a:p>
            <a:pPr algn="r"/>
            <a:r>
              <a:rPr lang="ar-DZ" sz="2800" b="1" dirty="0" smtClean="0">
                <a:solidFill>
                  <a:schemeClr val="bg1"/>
                </a:solidFill>
              </a:rPr>
              <a:t>تاريخ تحلية المياه بالطاقة </a:t>
            </a:r>
            <a:r>
              <a:rPr lang="ar-DZ" sz="2800" b="1" dirty="0" err="1" smtClean="0">
                <a:solidFill>
                  <a:schemeClr val="bg1"/>
                </a:solidFill>
              </a:rPr>
              <a:t>الشمسية:</a:t>
            </a:r>
            <a:r>
              <a:rPr lang="ar-DZ" sz="2800" b="1" dirty="0" smtClean="0">
                <a:solidFill>
                  <a:schemeClr val="bg1"/>
                </a:solidFill>
              </a:rPr>
              <a:t> </a:t>
            </a:r>
          </a:p>
          <a:p>
            <a:pPr algn="r"/>
            <a:r>
              <a:rPr lang="ar-DZ" sz="2800" b="1" dirty="0" smtClean="0">
                <a:solidFill>
                  <a:schemeClr val="bg1"/>
                </a:solidFill>
              </a:rPr>
              <a:t>أول من استخدم تحلية المياه بالطاقة الشمسية علماء الكيمياء العرب في القرن السادس </a:t>
            </a:r>
            <a:r>
              <a:rPr lang="ar-DZ" sz="2800" b="1" dirty="0" err="1" smtClean="0">
                <a:solidFill>
                  <a:schemeClr val="bg1"/>
                </a:solidFill>
              </a:rPr>
              <a:t>عشر .</a:t>
            </a:r>
            <a:r>
              <a:rPr lang="ar-DZ" sz="2800" b="1" dirty="0" smtClean="0">
                <a:solidFill>
                  <a:schemeClr val="bg1"/>
                </a:solidFill>
              </a:rPr>
              <a:t> أما أول مشروع تقطير شمسي ضخم تم تأسيسه في عام 1872 في </a:t>
            </a:r>
            <a:r>
              <a:rPr lang="ar-DZ" sz="2800" b="1" dirty="0" err="1" smtClean="0">
                <a:solidFill>
                  <a:schemeClr val="bg1"/>
                </a:solidFill>
              </a:rPr>
              <a:t>مدينة </a:t>
            </a:r>
            <a:r>
              <a:rPr lang="ar-DZ" sz="2800" b="1" dirty="0" smtClean="0">
                <a:solidFill>
                  <a:schemeClr val="bg1"/>
                </a:solidFill>
              </a:rPr>
              <a:t>"</a:t>
            </a:r>
            <a:r>
              <a:rPr lang="ar-DZ" sz="2800" b="1" dirty="0" err="1" smtClean="0">
                <a:solidFill>
                  <a:schemeClr val="bg1"/>
                </a:solidFill>
              </a:rPr>
              <a:t>لاس</a:t>
            </a:r>
            <a:r>
              <a:rPr lang="ar-DZ" sz="2800" b="1" dirty="0" smtClean="0">
                <a:solidFill>
                  <a:schemeClr val="bg1"/>
                </a:solidFill>
              </a:rPr>
              <a:t> </a:t>
            </a:r>
            <a:r>
              <a:rPr lang="ar-DZ" sz="2800" b="1" dirty="0" err="1" smtClean="0">
                <a:solidFill>
                  <a:schemeClr val="bg1"/>
                </a:solidFill>
              </a:rPr>
              <a:t>ساليناس</a:t>
            </a:r>
            <a:r>
              <a:rPr lang="ar-DZ" sz="2800" b="1" dirty="0" smtClean="0">
                <a:solidFill>
                  <a:schemeClr val="bg1"/>
                </a:solidFill>
              </a:rPr>
              <a:t>" التشيلية المتخصصة في </a:t>
            </a:r>
            <a:r>
              <a:rPr lang="ar-DZ" sz="2800" b="1" dirty="0" err="1" smtClean="0">
                <a:solidFill>
                  <a:schemeClr val="bg1"/>
                </a:solidFill>
              </a:rPr>
              <a:t>التعدين.</a:t>
            </a:r>
            <a:r>
              <a:rPr lang="ar-DZ" sz="2800" b="1" dirty="0" smtClean="0">
                <a:solidFill>
                  <a:schemeClr val="bg1"/>
                </a:solidFill>
              </a:rPr>
              <a:t> وتبلغ مساحة منطقة تجميع الطاقة الشمسية الموجودة </a:t>
            </a:r>
            <a:r>
              <a:rPr lang="ar-DZ" sz="2800" b="1" dirty="0" err="1" smtClean="0">
                <a:solidFill>
                  <a:schemeClr val="bg1"/>
                </a:solidFill>
              </a:rPr>
              <a:t>به</a:t>
            </a:r>
            <a:r>
              <a:rPr lang="ar-DZ" sz="2800" b="1" dirty="0" smtClean="0">
                <a:solidFill>
                  <a:schemeClr val="bg1"/>
                </a:solidFill>
              </a:rPr>
              <a:t> 4.700 متر مربع وتمكن من إنتاج ما يصل إلى 22.700 لتر من الماء النقي يوميًا لمدة 40 عامًا.</a:t>
            </a:r>
            <a:endParaRPr lang="ar-DZ" sz="2800" dirty="0" smtClean="0">
              <a:solidFill>
                <a:schemeClr val="bg1"/>
              </a:solidFill>
            </a:endParaRPr>
          </a:p>
          <a:p>
            <a:pPr algn="r"/>
            <a:r>
              <a:rPr lang="ar-DZ" sz="2800" b="1" dirty="0" smtClean="0">
                <a:solidFill>
                  <a:schemeClr val="bg1"/>
                </a:solidFill>
              </a:rPr>
              <a:t>وذكر ان أرسطو هو أول من تخيل طريقة لتحلية المياه بالطاقة الشمسية في القرن الرابع قبل التاريخ.</a:t>
            </a:r>
            <a:endParaRPr lang="ar-DZ" sz="2800" dirty="0" smtClean="0">
              <a:solidFill>
                <a:schemeClr val="bg1"/>
              </a:solidFill>
            </a:endParaRPr>
          </a:p>
          <a:p>
            <a:pPr algn="r"/>
            <a:r>
              <a:rPr lang="ar-DZ" sz="2800" b="1" dirty="0" smtClean="0">
                <a:solidFill>
                  <a:schemeClr val="bg1"/>
                </a:solidFill>
              </a:rPr>
              <a:t>*كيفية تحلية الماء بالطاقة الشمسية </a:t>
            </a:r>
            <a:br>
              <a:rPr lang="ar-DZ" sz="2800" b="1" dirty="0" smtClean="0">
                <a:solidFill>
                  <a:schemeClr val="bg1"/>
                </a:solidFill>
              </a:rPr>
            </a:br>
            <a:r>
              <a:rPr lang="ar-DZ" sz="2800" b="1" dirty="0" smtClean="0">
                <a:solidFill>
                  <a:schemeClr val="bg1"/>
                </a:solidFill>
              </a:rPr>
              <a:t>عملية تحلية المياه بالطاقة الشمسية هي عملية بسيطة للغاية   حيث تقوم الشمس </a:t>
            </a:r>
            <a:r>
              <a:rPr lang="ar-DZ" sz="2800" b="1" dirty="0" err="1" smtClean="0">
                <a:solidFill>
                  <a:schemeClr val="bg1"/>
                </a:solidFill>
              </a:rPr>
              <a:t>يتسخين</a:t>
            </a:r>
            <a:r>
              <a:rPr lang="ar-DZ" sz="2800" b="1" dirty="0" smtClean="0">
                <a:solidFill>
                  <a:schemeClr val="bg1"/>
                </a:solidFill>
              </a:rPr>
              <a:t> المياه وتحويلها الي بخار وبذلك حدث بالفعل فصل للمياه العذبة  عن الشوائب والأملاح ثم حينما تصل درجة الحرارة والضغط الي قيمة مناسبة يتحول بخار الماء الي سائل مرة اخري ويعود ليسقط في شكل </a:t>
            </a:r>
            <a:r>
              <a:rPr lang="ar-DZ" sz="2800" b="1" dirty="0" err="1" smtClean="0">
                <a:solidFill>
                  <a:schemeClr val="bg1"/>
                </a:solidFill>
              </a:rPr>
              <a:t>أمطار.</a:t>
            </a:r>
            <a:r>
              <a:rPr lang="ar-DZ" sz="2800" b="1" dirty="0" smtClean="0">
                <a:solidFill>
                  <a:schemeClr val="bg1"/>
                </a:solidFill>
              </a:rPr>
              <a:t> ومياه الامطار اذا التقطتها قبل ان تلمس الأرض هي مياه صالحة للشرب </a:t>
            </a:r>
            <a:r>
              <a:rPr lang="ar-DZ" sz="2800" b="1" dirty="0" err="1" smtClean="0">
                <a:solidFill>
                  <a:schemeClr val="bg1"/>
                </a:solidFill>
              </a:rPr>
              <a:t>تماما</a:t>
            </a:r>
            <a:r>
              <a:rPr lang="ar-DZ" sz="2400" b="1" dirty="0" err="1" smtClean="0">
                <a:solidFill>
                  <a:schemeClr val="bg1"/>
                </a:solidFill>
              </a:rPr>
              <a:t>.</a:t>
            </a:r>
            <a:r>
              <a:rPr lang="ar-DZ" sz="2400" b="1" dirty="0" smtClean="0">
                <a:solidFill>
                  <a:schemeClr val="bg1"/>
                </a:solidFill>
              </a:rPr>
              <a:t/>
            </a:r>
            <a:br>
              <a:rPr lang="ar-DZ" sz="2400" b="1" dirty="0" smtClean="0">
                <a:solidFill>
                  <a:schemeClr val="bg1"/>
                </a:solidFill>
              </a:rPr>
            </a:br>
            <a:endParaRPr lang="ar-DZ" sz="2400"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4288" y="188640"/>
            <a:ext cx="1542410" cy="369332"/>
          </a:xfrm>
          <a:prstGeom prst="rect">
            <a:avLst/>
          </a:prstGeom>
        </p:spPr>
        <p:txBody>
          <a:bodyPr wrap="none">
            <a:spAutoFit/>
          </a:bodyPr>
          <a:lstStyle/>
          <a:p>
            <a:r>
              <a:rPr lang="ar-DZ" b="1" dirty="0" smtClean="0"/>
              <a:t>*مخطط المشروع </a:t>
            </a:r>
            <a:endParaRPr lang="fr-FR" dirty="0"/>
          </a:p>
        </p:txBody>
      </p:sp>
      <p:pic>
        <p:nvPicPr>
          <p:cNvPr id="3" name="Image 2" descr="solar-dom-constraction1.jpg"/>
          <p:cNvPicPr>
            <a:picLocks noChangeAspect="1"/>
          </p:cNvPicPr>
          <p:nvPr/>
        </p:nvPicPr>
        <p:blipFill>
          <a:blip r:embed="rId2" cstate="print"/>
          <a:stretch>
            <a:fillRect/>
          </a:stretch>
        </p:blipFill>
        <p:spPr>
          <a:xfrm>
            <a:off x="4644008" y="548680"/>
            <a:ext cx="4032448" cy="2664296"/>
          </a:xfrm>
          <a:prstGeom prst="rect">
            <a:avLst/>
          </a:prstGeom>
        </p:spPr>
      </p:pic>
      <p:sp>
        <p:nvSpPr>
          <p:cNvPr id="4" name="Rectangle 3"/>
          <p:cNvSpPr/>
          <p:nvPr/>
        </p:nvSpPr>
        <p:spPr>
          <a:xfrm>
            <a:off x="1259632" y="3534013"/>
            <a:ext cx="7200800" cy="3323987"/>
          </a:xfrm>
          <a:prstGeom prst="rect">
            <a:avLst/>
          </a:prstGeom>
          <a:solidFill>
            <a:srgbClr val="92D050"/>
          </a:solidFill>
        </p:spPr>
        <p:txBody>
          <a:bodyPr wrap="square">
            <a:spAutoFit/>
          </a:bodyPr>
          <a:lstStyle/>
          <a:p>
            <a:pPr algn="r"/>
            <a:r>
              <a:rPr lang="ar-DZ" sz="2000" b="1" dirty="0" smtClean="0"/>
              <a:t>*</a:t>
            </a:r>
            <a:r>
              <a:rPr lang="ar-DZ" sz="2400" b="1" dirty="0" smtClean="0">
                <a:solidFill>
                  <a:schemeClr val="bg1"/>
                </a:solidFill>
              </a:rPr>
              <a:t>الوسائل المستعملة لانجاز نموذج المشروع </a:t>
            </a:r>
            <a:br>
              <a:rPr lang="ar-DZ" sz="2400" b="1" dirty="0" smtClean="0">
                <a:solidFill>
                  <a:schemeClr val="bg1"/>
                </a:solidFill>
              </a:rPr>
            </a:br>
            <a:r>
              <a:rPr lang="ar-DZ" sz="2400" b="1" dirty="0" smtClean="0">
                <a:solidFill>
                  <a:schemeClr val="bg1"/>
                </a:solidFill>
              </a:rPr>
              <a:t>1-قطعة بلاستيكية شفافة لمرور اشعة الشمس الى الحوض وتشكل قطرات الماء </a:t>
            </a:r>
            <a:r>
              <a:rPr lang="ar-DZ" sz="2400" b="1" dirty="0" err="1" smtClean="0">
                <a:solidFill>
                  <a:schemeClr val="bg1"/>
                </a:solidFill>
              </a:rPr>
              <a:t>المتبخر</a:t>
            </a:r>
            <a:r>
              <a:rPr lang="ar-DZ" sz="2400" b="1" dirty="0" smtClean="0">
                <a:solidFill>
                  <a:schemeClr val="bg1"/>
                </a:solidFill>
              </a:rPr>
              <a:t> </a:t>
            </a:r>
            <a:br>
              <a:rPr lang="ar-DZ" sz="2400" b="1" dirty="0" smtClean="0">
                <a:solidFill>
                  <a:schemeClr val="bg1"/>
                </a:solidFill>
              </a:rPr>
            </a:br>
            <a:r>
              <a:rPr lang="ar-DZ" sz="2400" b="1" dirty="0" smtClean="0">
                <a:solidFill>
                  <a:schemeClr val="bg1"/>
                </a:solidFill>
              </a:rPr>
              <a:t>2-اطار او هيكل على شكل مثلث متساوي الساقين  لتثبيت الغطاء البلاستيكي </a:t>
            </a:r>
            <a:br>
              <a:rPr lang="ar-DZ" sz="2400" b="1" dirty="0" smtClean="0">
                <a:solidFill>
                  <a:schemeClr val="bg1"/>
                </a:solidFill>
              </a:rPr>
            </a:br>
            <a:r>
              <a:rPr lang="ar-DZ" sz="2400" b="1" dirty="0" smtClean="0">
                <a:solidFill>
                  <a:schemeClr val="bg1"/>
                </a:solidFill>
              </a:rPr>
              <a:t>3-انائين فارغين لجمع الماء المقطر من خلال عملية التبخر </a:t>
            </a:r>
            <a:br>
              <a:rPr lang="ar-DZ" sz="2400" b="1" dirty="0" smtClean="0">
                <a:solidFill>
                  <a:schemeClr val="bg1"/>
                </a:solidFill>
              </a:rPr>
            </a:br>
            <a:r>
              <a:rPr lang="ar-DZ" sz="2400" b="1" dirty="0" smtClean="0">
                <a:solidFill>
                  <a:schemeClr val="bg1"/>
                </a:solidFill>
              </a:rPr>
              <a:t>4-حوض فيه ماء البحر او ماء مالح لتحقيق عملية التقطير عن طريق التبخر </a:t>
            </a:r>
            <a:r>
              <a:rPr lang="ar-DZ" b="1" dirty="0" smtClean="0"/>
              <a:t/>
            </a:r>
            <a:br>
              <a:rPr lang="ar-DZ" b="1" dirty="0" smtClean="0"/>
            </a:br>
            <a:endParaRPr lang="fr-FR" dirty="0"/>
          </a:p>
        </p:txBody>
      </p:sp>
      <p:sp>
        <p:nvSpPr>
          <p:cNvPr id="5" name="Rectangle 4"/>
          <p:cNvSpPr/>
          <p:nvPr/>
        </p:nvSpPr>
        <p:spPr>
          <a:xfrm>
            <a:off x="7164288" y="4077072"/>
            <a:ext cx="1560042" cy="369332"/>
          </a:xfrm>
          <a:prstGeom prst="rect">
            <a:avLst/>
          </a:prstGeom>
        </p:spPr>
        <p:txBody>
          <a:bodyPr wrap="none">
            <a:spAutoFit/>
          </a:bodyPr>
          <a:lstStyle/>
          <a:p>
            <a:r>
              <a:rPr lang="ar-DZ" b="1" dirty="0" smtClean="0"/>
              <a:t>*نموذج المشروع </a:t>
            </a:r>
            <a:endParaRPr lang="fr-FR" dirty="0"/>
          </a:p>
        </p:txBody>
      </p:sp>
      <p:pic>
        <p:nvPicPr>
          <p:cNvPr id="6" name="Image 5" descr="solar-dom-21.jpg"/>
          <p:cNvPicPr>
            <a:picLocks noChangeAspect="1"/>
          </p:cNvPicPr>
          <p:nvPr/>
        </p:nvPicPr>
        <p:blipFill>
          <a:blip r:embed="rId3" cstate="print"/>
          <a:stretch>
            <a:fillRect/>
          </a:stretch>
        </p:blipFill>
        <p:spPr>
          <a:xfrm>
            <a:off x="683568" y="476672"/>
            <a:ext cx="3746500" cy="2664296"/>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111.jpg"/>
          <p:cNvPicPr>
            <a:picLocks noChangeAspect="1"/>
          </p:cNvPicPr>
          <p:nvPr/>
        </p:nvPicPr>
        <p:blipFill>
          <a:blip r:embed="rId2" cstate="print"/>
          <a:stretch>
            <a:fillRect/>
          </a:stretch>
        </p:blipFill>
        <p:spPr>
          <a:xfrm>
            <a:off x="0" y="0"/>
            <a:ext cx="9144000" cy="6858000"/>
          </a:xfrm>
          <a:prstGeom prst="rect">
            <a:avLst/>
          </a:prstGeom>
        </p:spPr>
      </p:pic>
      <p:sp>
        <p:nvSpPr>
          <p:cNvPr id="4" name="Ruban courbé vers le bas 3"/>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5" name="Rectangle avec flèche vers le bas 4"/>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6" name="Rectangle à coins arrondis 5"/>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7" name="Rectangle avec flèche vers le bas 6"/>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10" name="Rectangle à coins arrondis 9"/>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1" name="Rectangle avec flèche vers le bas 10"/>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18</a:t>
            </a:r>
            <a:endParaRPr lang="fr-FR" sz="2000" b="1" dirty="0">
              <a:solidFill>
                <a:schemeClr val="bg1"/>
              </a:solidFill>
            </a:endParaRPr>
          </a:p>
        </p:txBody>
      </p:sp>
      <p:sp>
        <p:nvSpPr>
          <p:cNvPr id="12" name="Rectangle à coins arrondis 11"/>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المحلول المائي </a:t>
            </a:r>
            <a:endParaRPr lang="fr-FR" sz="2000" b="1" dirty="0">
              <a:solidFill>
                <a:schemeClr val="bg1"/>
              </a:solidFill>
            </a:endParaRPr>
          </a:p>
        </p:txBody>
      </p:sp>
      <p:sp>
        <p:nvSpPr>
          <p:cNvPr id="13" name="Rectangle avec flèche vers la gauche 12"/>
          <p:cNvSpPr/>
          <p:nvPr/>
        </p:nvSpPr>
        <p:spPr>
          <a:xfrm>
            <a:off x="7020272" y="4437112"/>
            <a:ext cx="1800200" cy="1296144"/>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4" name="Rectangle à coins arrondis 13"/>
          <p:cNvSpPr/>
          <p:nvPr/>
        </p:nvSpPr>
        <p:spPr>
          <a:xfrm>
            <a:off x="611560" y="3789040"/>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s-ecran-bahamas-13-768x576.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9" name="Tableau 8"/>
          <p:cNvGraphicFramePr>
            <a:graphicFrameLocks noGrp="1"/>
          </p:cNvGraphicFramePr>
          <p:nvPr/>
        </p:nvGraphicFramePr>
        <p:xfrm>
          <a:off x="179512" y="0"/>
          <a:ext cx="8784976" cy="6675120"/>
        </p:xfrm>
        <a:graphic>
          <a:graphicData uri="http://schemas.openxmlformats.org/drawingml/2006/table">
            <a:tbl>
              <a:tblPr firstRow="1" bandRow="1">
                <a:tableStyleId>{5C22544A-7EE6-4342-B048-85BDC9FD1C3A}</a:tableStyleId>
              </a:tblPr>
              <a:tblGrid>
                <a:gridCol w="648072"/>
                <a:gridCol w="1440160"/>
                <a:gridCol w="5832648"/>
                <a:gridCol w="864096"/>
              </a:tblGrid>
              <a:tr h="6336704">
                <a:tc>
                  <a:txBody>
                    <a:bodyPr/>
                    <a:lstStyle/>
                    <a:p>
                      <a:r>
                        <a:rPr lang="ar-DZ" dirty="0" err="1" smtClean="0">
                          <a:solidFill>
                            <a:schemeClr val="bg1"/>
                          </a:solidFill>
                        </a:rPr>
                        <a:t>15د</a:t>
                      </a:r>
                      <a:endParaRPr lang="fr-FR" dirty="0">
                        <a:solidFill>
                          <a:schemeClr val="bg1"/>
                        </a:solidFill>
                      </a:endParaRPr>
                    </a:p>
                  </a:txBody>
                  <a:tcPr>
                    <a:solidFill>
                      <a:srgbClr val="92D050"/>
                    </a:solidFill>
                  </a:tcPr>
                </a:tc>
                <a:tc>
                  <a:txBody>
                    <a:bodyPr/>
                    <a:lstStyle/>
                    <a:p>
                      <a:pPr algn="r"/>
                      <a:r>
                        <a:rPr lang="ar-DZ" b="1" dirty="0" smtClean="0"/>
                        <a:t>-</a:t>
                      </a:r>
                      <a:r>
                        <a:rPr lang="ar-DZ" b="1" dirty="0" smtClean="0">
                          <a:solidFill>
                            <a:schemeClr val="bg1"/>
                          </a:solidFill>
                        </a:rPr>
                        <a:t>يقدمون فرضيات ثم يتناقشون </a:t>
                      </a:r>
                      <a:r>
                        <a:rPr lang="ar-DZ" b="1" dirty="0" err="1" smtClean="0">
                          <a:solidFill>
                            <a:schemeClr val="bg1"/>
                          </a:solidFill>
                        </a:rPr>
                        <a:t>حلولها </a:t>
                      </a:r>
                      <a:r>
                        <a:rPr lang="ar-DZ" b="1" dirty="0" smtClean="0">
                          <a:solidFill>
                            <a:schemeClr val="bg1"/>
                          </a:solidFill>
                        </a:rPr>
                        <a:t>-يستفسرون حول طريقة استعمال القدم </a:t>
                      </a:r>
                      <a:r>
                        <a:rPr lang="ar-DZ" b="1" dirty="0" err="1" smtClean="0">
                          <a:solidFill>
                            <a:schemeClr val="bg1"/>
                          </a:solidFill>
                        </a:rPr>
                        <a:t>المنزلقة </a:t>
                      </a:r>
                      <a:br>
                        <a:rPr lang="ar-DZ" b="1" dirty="0" err="1" smtClean="0">
                          <a:solidFill>
                            <a:schemeClr val="bg1"/>
                          </a:solidFill>
                        </a:rPr>
                      </a:br>
                      <a:r>
                        <a:rPr lang="ar-DZ" b="1" dirty="0" smtClean="0">
                          <a:solidFill>
                            <a:schemeClr val="bg1"/>
                          </a:solidFill>
                        </a:rPr>
                        <a:t>-يقومون بقياس طول وعرض الطاولات بالمسطرة وسمك الطاولة  و ق </a:t>
                      </a:r>
                      <a:r>
                        <a:rPr lang="ar-DZ" b="1" dirty="0" err="1" smtClean="0">
                          <a:solidFill>
                            <a:schemeClr val="bg1"/>
                          </a:solidFill>
                        </a:rPr>
                        <a:t>المنزلقة </a:t>
                      </a:r>
                      <a:br>
                        <a:rPr lang="ar-DZ" b="1" dirty="0" err="1" smtClean="0">
                          <a:solidFill>
                            <a:schemeClr val="bg1"/>
                          </a:solidFill>
                        </a:rPr>
                      </a:br>
                      <a:r>
                        <a:rPr lang="ar-DZ" b="1" dirty="0" smtClean="0">
                          <a:solidFill>
                            <a:schemeClr val="bg1"/>
                          </a:solidFill>
                        </a:rPr>
                        <a:t>-تسجيل القياسات في كراس </a:t>
                      </a:r>
                      <a:r>
                        <a:rPr lang="ar-DZ" b="1" dirty="0" err="1" smtClean="0">
                          <a:solidFill>
                            <a:schemeClr val="bg1"/>
                          </a:solidFill>
                        </a:rPr>
                        <a:t>النشاطات </a:t>
                      </a:r>
                      <a:br>
                        <a:rPr lang="ar-DZ" b="1" dirty="0" err="1" smtClean="0">
                          <a:solidFill>
                            <a:schemeClr val="bg1"/>
                          </a:solidFill>
                        </a:rPr>
                      </a:br>
                      <a:r>
                        <a:rPr lang="ar-DZ" b="1" dirty="0" smtClean="0">
                          <a:solidFill>
                            <a:schemeClr val="bg1"/>
                          </a:solidFill>
                        </a:rPr>
                        <a:t>-المقارنة بين ابعاد الطاولات وتحديدها بوحدات خاصة </a:t>
                      </a:r>
                      <a:br>
                        <a:rPr lang="ar-DZ" b="1" dirty="0" smtClean="0">
                          <a:solidFill>
                            <a:schemeClr val="bg1"/>
                          </a:solidFill>
                        </a:rPr>
                      </a:br>
                      <a:r>
                        <a:rPr lang="fr-FR" b="1" dirty="0" smtClean="0">
                          <a:solidFill>
                            <a:schemeClr val="bg1"/>
                          </a:solidFill>
                        </a:rPr>
                        <a:t>m</a:t>
                      </a:r>
                      <a:br>
                        <a:rPr lang="fr-FR" b="1" dirty="0" smtClean="0">
                          <a:solidFill>
                            <a:schemeClr val="bg1"/>
                          </a:solidFill>
                        </a:rPr>
                      </a:br>
                      <a:r>
                        <a:rPr lang="fr-FR" b="1" dirty="0" smtClean="0">
                          <a:solidFill>
                            <a:schemeClr val="bg1"/>
                          </a:solidFill>
                        </a:rPr>
                        <a:t>dm</a:t>
                      </a:r>
                      <a:br>
                        <a:rPr lang="fr-FR" b="1" dirty="0" smtClean="0">
                          <a:solidFill>
                            <a:schemeClr val="bg1"/>
                          </a:solidFill>
                        </a:rPr>
                      </a:br>
                      <a:r>
                        <a:rPr lang="fr-FR" b="1" dirty="0" smtClean="0">
                          <a:solidFill>
                            <a:schemeClr val="bg1"/>
                          </a:solidFill>
                        </a:rPr>
                        <a:t>cm</a:t>
                      </a:r>
                      <a:br>
                        <a:rPr lang="fr-FR" b="1" dirty="0" smtClean="0">
                          <a:solidFill>
                            <a:schemeClr val="bg1"/>
                          </a:solidFill>
                        </a:rPr>
                      </a:br>
                      <a:r>
                        <a:rPr lang="fr-FR" b="1" dirty="0" smtClean="0">
                          <a:solidFill>
                            <a:schemeClr val="bg1"/>
                          </a:solidFill>
                        </a:rPr>
                        <a:t>mm</a:t>
                      </a:r>
                      <a:endParaRPr lang="fr-FR" dirty="0">
                        <a:solidFill>
                          <a:schemeClr val="bg1"/>
                        </a:solidFill>
                      </a:endParaRPr>
                    </a:p>
                  </a:txBody>
                  <a:tcPr>
                    <a:solidFill>
                      <a:srgbClr val="00B0F0"/>
                    </a:solidFill>
                  </a:tcPr>
                </a:tc>
                <a:tc>
                  <a:txBody>
                    <a:bodyPr/>
                    <a:lstStyle/>
                    <a:p>
                      <a:pPr algn="r"/>
                      <a:r>
                        <a:rPr lang="ar-DZ" b="1" dirty="0" smtClean="0">
                          <a:solidFill>
                            <a:schemeClr val="bg1"/>
                          </a:solidFill>
                        </a:rPr>
                        <a:t>*تقديم </a:t>
                      </a:r>
                      <a:r>
                        <a:rPr lang="ar-DZ" b="1" dirty="0" err="1" smtClean="0">
                          <a:solidFill>
                            <a:schemeClr val="bg1"/>
                          </a:solidFill>
                        </a:rPr>
                        <a:t>الفرضيات:</a:t>
                      </a:r>
                      <a:r>
                        <a:rPr lang="ar-DZ" b="1" dirty="0" smtClean="0">
                          <a:solidFill>
                            <a:schemeClr val="bg1"/>
                          </a:solidFill>
                        </a:rPr>
                        <a:t/>
                      </a:r>
                      <a:br>
                        <a:rPr lang="ar-DZ" b="1" dirty="0" smtClean="0">
                          <a:solidFill>
                            <a:schemeClr val="bg1"/>
                          </a:solidFill>
                        </a:rPr>
                      </a:br>
                      <a:r>
                        <a:rPr lang="ar-DZ" b="1" dirty="0" smtClean="0">
                          <a:solidFill>
                            <a:schemeClr val="bg1"/>
                          </a:solidFill>
                        </a:rPr>
                        <a:t>- محاولة الاجابة على الأسئلة حول العملية المناسبة وكيف تتم </a:t>
                      </a:r>
                      <a:br>
                        <a:rPr lang="ar-DZ" b="1" dirty="0" smtClean="0">
                          <a:solidFill>
                            <a:schemeClr val="bg1"/>
                          </a:solidFill>
                        </a:rPr>
                      </a:br>
                      <a:r>
                        <a:rPr lang="ar-DZ" b="1" dirty="0" smtClean="0">
                          <a:solidFill>
                            <a:schemeClr val="bg1"/>
                          </a:solidFill>
                        </a:rPr>
                        <a:t>النشاط التجريبي الاول</a:t>
                      </a:r>
                      <a:r>
                        <a:rPr lang="ar-DZ" dirty="0" smtClean="0">
                          <a:solidFill>
                            <a:schemeClr val="bg1"/>
                          </a:solidFill>
                        </a:rPr>
                        <a:t/>
                      </a:r>
                      <a:br>
                        <a:rPr lang="ar-DZ" dirty="0" smtClean="0">
                          <a:solidFill>
                            <a:schemeClr val="bg1"/>
                          </a:solidFill>
                        </a:rPr>
                      </a:br>
                      <a:r>
                        <a:rPr lang="ar-DZ" b="1" dirty="0" smtClean="0">
                          <a:solidFill>
                            <a:schemeClr val="bg1"/>
                          </a:solidFill>
                        </a:rPr>
                        <a:t>قياس طول وعرض سطح الطاولات </a:t>
                      </a:r>
                      <a:br>
                        <a:rPr lang="ar-DZ" b="1" dirty="0" smtClean="0">
                          <a:solidFill>
                            <a:schemeClr val="bg1"/>
                          </a:solidFill>
                        </a:rPr>
                      </a:br>
                      <a:r>
                        <a:rPr lang="ar-DZ" b="1" dirty="0" smtClean="0">
                          <a:solidFill>
                            <a:schemeClr val="bg1"/>
                          </a:solidFill>
                        </a:rPr>
                        <a:t>قياس قطر انبوب الارجل  وتحديد </a:t>
                      </a:r>
                      <a:r>
                        <a:rPr lang="ar-DZ" b="1" dirty="0" err="1" smtClean="0">
                          <a:solidFill>
                            <a:schemeClr val="bg1"/>
                          </a:solidFill>
                        </a:rPr>
                        <a:t>الابعاد </a:t>
                      </a:r>
                      <a:br>
                        <a:rPr lang="ar-DZ" b="1" dirty="0" err="1" smtClean="0">
                          <a:solidFill>
                            <a:schemeClr val="bg1"/>
                          </a:solidFill>
                        </a:rPr>
                      </a:br>
                      <a:r>
                        <a:rPr lang="ar-DZ" b="1" dirty="0" err="1" smtClean="0">
                          <a:solidFill>
                            <a:schemeClr val="bg1"/>
                          </a:solidFill>
                        </a:rPr>
                        <a:t>*مناقشة </a:t>
                      </a:r>
                      <a:br>
                        <a:rPr lang="ar-DZ" b="1" dirty="0" err="1" smtClean="0">
                          <a:solidFill>
                            <a:schemeClr val="bg1"/>
                          </a:solidFill>
                        </a:rPr>
                      </a:br>
                      <a:r>
                        <a:rPr lang="ar-DZ" b="1" dirty="0" smtClean="0">
                          <a:solidFill>
                            <a:schemeClr val="bg1"/>
                          </a:solidFill>
                        </a:rPr>
                        <a:t>*التجريب </a:t>
                      </a:r>
                      <a:br>
                        <a:rPr lang="ar-DZ" b="1" dirty="0" smtClean="0">
                          <a:solidFill>
                            <a:schemeClr val="bg1"/>
                          </a:solidFill>
                        </a:rPr>
                      </a:br>
                      <a:r>
                        <a:rPr lang="ar-DZ" b="1" dirty="0" smtClean="0">
                          <a:solidFill>
                            <a:schemeClr val="bg1"/>
                          </a:solidFill>
                        </a:rPr>
                        <a:t>الوسائل </a:t>
                      </a:r>
                      <a:br>
                        <a:rPr lang="ar-DZ" b="1" dirty="0" smtClean="0">
                          <a:solidFill>
                            <a:schemeClr val="bg1"/>
                          </a:solidFill>
                        </a:rPr>
                      </a:br>
                      <a:r>
                        <a:rPr lang="fr-FR" b="1" dirty="0" smtClean="0">
                          <a:solidFill>
                            <a:schemeClr val="bg1"/>
                          </a:solidFill>
                        </a:rPr>
                        <a:t>   </a:t>
                      </a:r>
                      <a:r>
                        <a:rPr lang="ar-DZ" b="1" dirty="0" smtClean="0">
                          <a:solidFill>
                            <a:schemeClr val="bg1"/>
                          </a:solidFill>
                        </a:rPr>
                        <a:t>مسطرة </a:t>
                      </a:r>
                      <a:r>
                        <a:rPr lang="ar-DZ" b="1" dirty="0" err="1" smtClean="0">
                          <a:solidFill>
                            <a:schemeClr val="bg1"/>
                          </a:solidFill>
                        </a:rPr>
                        <a:t>ملمترية</a:t>
                      </a:r>
                      <a:r>
                        <a:rPr lang="ar-DZ" b="1" dirty="0" smtClean="0">
                          <a:solidFill>
                            <a:schemeClr val="bg1"/>
                          </a:solidFill>
                        </a:rPr>
                        <a:t> </a:t>
                      </a:r>
                      <a:r>
                        <a:rPr lang="ar-DZ" b="1" dirty="0" err="1" smtClean="0">
                          <a:solidFill>
                            <a:schemeClr val="bg1"/>
                          </a:solidFill>
                        </a:rPr>
                        <a:t>- </a:t>
                      </a:r>
                      <a:r>
                        <a:rPr lang="ar-DZ" b="1" dirty="0" smtClean="0">
                          <a:solidFill>
                            <a:schemeClr val="bg1"/>
                          </a:solidFill>
                        </a:rPr>
                        <a:t>-قدم </a:t>
                      </a:r>
                      <a:r>
                        <a:rPr lang="ar-DZ" b="1" dirty="0" err="1" smtClean="0">
                          <a:solidFill>
                            <a:schemeClr val="bg1"/>
                          </a:solidFill>
                        </a:rPr>
                        <a:t>منزلقة </a:t>
                      </a:r>
                      <a:br>
                        <a:rPr lang="ar-DZ" b="1" dirty="0" err="1" smtClean="0">
                          <a:solidFill>
                            <a:schemeClr val="bg1"/>
                          </a:solidFill>
                        </a:rPr>
                      </a:br>
                      <a:r>
                        <a:rPr lang="ar-DZ" b="1" dirty="0" smtClean="0">
                          <a:solidFill>
                            <a:schemeClr val="bg1"/>
                          </a:solidFill>
                        </a:rPr>
                        <a:t>*تسجيل النتائج لكل </a:t>
                      </a:r>
                      <a:r>
                        <a:rPr lang="ar-DZ" b="1" dirty="0" err="1" smtClean="0">
                          <a:solidFill>
                            <a:schemeClr val="bg1"/>
                          </a:solidFill>
                        </a:rPr>
                        <a:t>طاولة </a:t>
                      </a:r>
                      <a:br>
                        <a:rPr lang="ar-DZ" b="1" dirty="0" err="1" smtClean="0">
                          <a:solidFill>
                            <a:schemeClr val="bg1"/>
                          </a:solidFill>
                        </a:rPr>
                      </a:br>
                      <a:r>
                        <a:rPr lang="ar-DZ" b="1" dirty="0" smtClean="0">
                          <a:solidFill>
                            <a:schemeClr val="bg1"/>
                          </a:solidFill>
                        </a:rPr>
                        <a:t>*المقارنة بين الابعاد وبوحدات </a:t>
                      </a:r>
                      <a:r>
                        <a:rPr lang="ar-DZ" b="1" dirty="0" err="1" smtClean="0">
                          <a:solidFill>
                            <a:schemeClr val="bg1"/>
                          </a:solidFill>
                        </a:rPr>
                        <a:t>دولية </a:t>
                      </a:r>
                      <a:br>
                        <a:rPr lang="ar-DZ" b="1" dirty="0" err="1" smtClean="0">
                          <a:solidFill>
                            <a:schemeClr val="bg1"/>
                          </a:solidFill>
                        </a:rPr>
                      </a:br>
                      <a:r>
                        <a:rPr lang="ar-DZ" b="1" dirty="0" smtClean="0">
                          <a:solidFill>
                            <a:schemeClr val="bg1"/>
                          </a:solidFill>
                        </a:rPr>
                        <a:t>*ارساء الموارد </a:t>
                      </a:r>
                      <a:br>
                        <a:rPr lang="ar-DZ" b="1" dirty="0" smtClean="0">
                          <a:solidFill>
                            <a:schemeClr val="bg1"/>
                          </a:solidFill>
                        </a:rPr>
                      </a:br>
                      <a:r>
                        <a:rPr lang="ar-DZ" b="1" dirty="0" smtClean="0">
                          <a:solidFill>
                            <a:schemeClr val="bg1"/>
                          </a:solidFill>
                        </a:rPr>
                        <a:t>لقياس الاطوال يمكن استعمال وسائل خاصة مثل المسطرة و المتر الشريطي و القدم المنزلقة وتحديدها بوحدات خاصة مثل المتر اجزائها ومضاعفاتها </a:t>
                      </a:r>
                      <a:br>
                        <a:rPr lang="ar-DZ" b="1" dirty="0" smtClean="0">
                          <a:solidFill>
                            <a:schemeClr val="bg1"/>
                          </a:solidFill>
                        </a:rPr>
                      </a:br>
                      <a:r>
                        <a:rPr lang="fr-FR" b="1" dirty="0" smtClean="0">
                          <a:solidFill>
                            <a:schemeClr val="bg1"/>
                          </a:solidFill>
                        </a:rPr>
                        <a:t>m</a:t>
                      </a:r>
                      <a:r>
                        <a:rPr lang="ar-DZ" b="1" dirty="0" smtClean="0">
                          <a:solidFill>
                            <a:schemeClr val="bg1"/>
                          </a:solidFill>
                        </a:rPr>
                        <a:t>الوحدة الاساسية لقياس الاطوال هي المتر و رمزها   </a:t>
                      </a:r>
                      <a:r>
                        <a:rPr lang="fr-FR" b="1" dirty="0" smtClean="0">
                          <a:solidFill>
                            <a:schemeClr val="bg1"/>
                          </a:solidFill>
                        </a:rPr>
                        <a:t/>
                      </a:r>
                      <a:br>
                        <a:rPr lang="fr-FR" b="1" dirty="0" smtClean="0">
                          <a:solidFill>
                            <a:schemeClr val="bg1"/>
                          </a:solidFill>
                        </a:rPr>
                      </a:br>
                      <a:r>
                        <a:rPr lang="ar-DZ" b="1" dirty="0" smtClean="0">
                          <a:solidFill>
                            <a:schemeClr val="bg1"/>
                          </a:solidFill>
                        </a:rPr>
                        <a:t>اجزاء المتر هي </a:t>
                      </a:r>
                      <a:br>
                        <a:rPr lang="ar-DZ" b="1" dirty="0" smtClean="0">
                          <a:solidFill>
                            <a:schemeClr val="bg1"/>
                          </a:solidFill>
                        </a:rPr>
                      </a:br>
                      <a:r>
                        <a:rPr lang="fr-FR" b="1" dirty="0" smtClean="0">
                          <a:solidFill>
                            <a:schemeClr val="bg1"/>
                          </a:solidFill>
                        </a:rPr>
                        <a:t>dm</a:t>
                      </a:r>
                      <a:r>
                        <a:rPr lang="ar-DZ" b="1" dirty="0" err="1" smtClean="0">
                          <a:solidFill>
                            <a:schemeClr val="bg1"/>
                          </a:solidFill>
                        </a:rPr>
                        <a:t>الديسمتر</a:t>
                      </a:r>
                      <a:r>
                        <a:rPr lang="ar-DZ" b="1" dirty="0" smtClean="0">
                          <a:solidFill>
                            <a:schemeClr val="bg1"/>
                          </a:solidFill>
                        </a:rPr>
                        <a:t> و رمزها </a:t>
                      </a:r>
                      <a:r>
                        <a:rPr lang="fr-FR" b="1" dirty="0" smtClean="0">
                          <a:solidFill>
                            <a:schemeClr val="bg1"/>
                          </a:solidFill>
                        </a:rPr>
                        <a:t/>
                      </a:r>
                      <a:br>
                        <a:rPr lang="fr-FR" b="1" dirty="0" smtClean="0">
                          <a:solidFill>
                            <a:schemeClr val="bg1"/>
                          </a:solidFill>
                        </a:rPr>
                      </a:br>
                      <a:r>
                        <a:rPr lang="fr-FR" b="1" dirty="0" smtClean="0">
                          <a:solidFill>
                            <a:schemeClr val="bg1"/>
                          </a:solidFill>
                        </a:rPr>
                        <a:t>cm</a:t>
                      </a:r>
                      <a:r>
                        <a:rPr lang="ar-DZ" b="1" dirty="0" smtClean="0">
                          <a:solidFill>
                            <a:schemeClr val="bg1"/>
                          </a:solidFill>
                        </a:rPr>
                        <a:t>السنتمتر ورمزها  </a:t>
                      </a:r>
                      <a:r>
                        <a:rPr lang="fr-FR" b="1" dirty="0" smtClean="0">
                          <a:solidFill>
                            <a:schemeClr val="bg1"/>
                          </a:solidFill>
                        </a:rPr>
                        <a:t/>
                      </a:r>
                      <a:br>
                        <a:rPr lang="fr-FR" b="1" dirty="0" smtClean="0">
                          <a:solidFill>
                            <a:schemeClr val="bg1"/>
                          </a:solidFill>
                        </a:rPr>
                      </a:br>
                      <a:r>
                        <a:rPr lang="fr-FR" b="1" dirty="0" smtClean="0">
                          <a:solidFill>
                            <a:schemeClr val="bg1"/>
                          </a:solidFill>
                        </a:rPr>
                        <a:t>mm</a:t>
                      </a:r>
                      <a:r>
                        <a:rPr lang="ar-DZ" b="1" dirty="0" smtClean="0">
                          <a:solidFill>
                            <a:schemeClr val="bg1"/>
                          </a:solidFill>
                        </a:rPr>
                        <a:t>الميليمتر ورمزها </a:t>
                      </a:r>
                      <a:endParaRPr lang="fr-FR" b="1" dirty="0" smtClean="0">
                        <a:solidFill>
                          <a:schemeClr val="bg1"/>
                        </a:solidFill>
                      </a:endParaRPr>
                    </a:p>
                    <a:p>
                      <a:pPr algn="r"/>
                      <a:r>
                        <a:rPr lang="ar-DZ" b="1" dirty="0" smtClean="0">
                          <a:solidFill>
                            <a:schemeClr val="bg1"/>
                          </a:solidFill>
                        </a:rPr>
                        <a:t>مضاعفات المتر هي </a:t>
                      </a:r>
                      <a:br>
                        <a:rPr lang="ar-DZ" b="1" dirty="0" smtClean="0">
                          <a:solidFill>
                            <a:schemeClr val="bg1"/>
                          </a:solidFill>
                        </a:rPr>
                      </a:br>
                      <a:r>
                        <a:rPr lang="fr-FR" b="1" dirty="0" smtClean="0">
                          <a:solidFill>
                            <a:schemeClr val="bg1"/>
                          </a:solidFill>
                        </a:rPr>
                        <a:t>dam</a:t>
                      </a:r>
                      <a:r>
                        <a:rPr lang="ar-DZ" b="1" dirty="0" err="1" smtClean="0">
                          <a:solidFill>
                            <a:schemeClr val="bg1"/>
                          </a:solidFill>
                        </a:rPr>
                        <a:t>الديكامتر</a:t>
                      </a:r>
                      <a:r>
                        <a:rPr lang="ar-DZ" b="1" dirty="0" smtClean="0">
                          <a:solidFill>
                            <a:schemeClr val="bg1"/>
                          </a:solidFill>
                        </a:rPr>
                        <a:t> ورمزها  </a:t>
                      </a:r>
                      <a:r>
                        <a:rPr lang="fr-FR" b="1" dirty="0" smtClean="0">
                          <a:solidFill>
                            <a:schemeClr val="bg1"/>
                          </a:solidFill>
                        </a:rPr>
                        <a:t/>
                      </a:r>
                      <a:br>
                        <a:rPr lang="fr-FR" b="1" dirty="0" smtClean="0">
                          <a:solidFill>
                            <a:schemeClr val="bg1"/>
                          </a:solidFill>
                        </a:rPr>
                      </a:br>
                      <a:r>
                        <a:rPr lang="fr-FR" b="1" dirty="0" smtClean="0">
                          <a:solidFill>
                            <a:schemeClr val="bg1"/>
                          </a:solidFill>
                        </a:rPr>
                        <a:t>hm</a:t>
                      </a:r>
                      <a:r>
                        <a:rPr lang="ar-DZ" b="1" dirty="0" err="1" smtClean="0">
                          <a:solidFill>
                            <a:schemeClr val="bg1"/>
                          </a:solidFill>
                        </a:rPr>
                        <a:t>الهيكتومتر</a:t>
                      </a:r>
                      <a:r>
                        <a:rPr lang="ar-DZ" b="1" dirty="0" smtClean="0">
                          <a:solidFill>
                            <a:schemeClr val="bg1"/>
                          </a:solidFill>
                        </a:rPr>
                        <a:t> ورمزها   </a:t>
                      </a:r>
                      <a:endParaRPr lang="fr-FR" b="1" dirty="0" smtClean="0">
                        <a:solidFill>
                          <a:schemeClr val="bg1"/>
                        </a:solidFill>
                      </a:endParaRPr>
                    </a:p>
                    <a:p>
                      <a:pPr algn="r"/>
                      <a:r>
                        <a:rPr lang="fr-FR" b="1" dirty="0" smtClean="0">
                          <a:solidFill>
                            <a:schemeClr val="bg1"/>
                          </a:solidFill>
                        </a:rPr>
                        <a:t>km</a:t>
                      </a:r>
                      <a:r>
                        <a:rPr lang="ar-DZ" b="1" dirty="0" smtClean="0">
                          <a:solidFill>
                            <a:schemeClr val="bg1"/>
                          </a:solidFill>
                        </a:rPr>
                        <a:t>الكيلومتر ورمزها </a:t>
                      </a:r>
                      <a:r>
                        <a:rPr lang="ar-DZ" b="1" dirty="0" smtClean="0"/>
                        <a:t> </a:t>
                      </a:r>
                      <a:endParaRPr lang="fr-FR" dirty="0">
                        <a:solidFill>
                          <a:schemeClr val="bg1"/>
                        </a:solidFill>
                      </a:endParaRPr>
                    </a:p>
                  </a:txBody>
                  <a:tcPr>
                    <a:solidFill>
                      <a:srgbClr val="FFC000"/>
                    </a:solidFill>
                  </a:tcPr>
                </a:tc>
                <a:tc>
                  <a:txBody>
                    <a:bodyPr/>
                    <a:lstStyle/>
                    <a:p>
                      <a:r>
                        <a:rPr lang="ar-DZ" b="1" dirty="0" smtClean="0">
                          <a:solidFill>
                            <a:schemeClr val="bg1"/>
                          </a:solidFill>
                        </a:rPr>
                        <a:t/>
                      </a:r>
                      <a:br>
                        <a:rPr lang="ar-DZ" b="1" dirty="0" smtClean="0">
                          <a:solidFill>
                            <a:schemeClr val="bg1"/>
                          </a:solidFill>
                        </a:rPr>
                      </a:br>
                      <a:r>
                        <a:rPr lang="ar-DZ" b="1" dirty="0" smtClean="0">
                          <a:solidFill>
                            <a:schemeClr val="bg1"/>
                          </a:solidFill>
                        </a:rPr>
                        <a:t/>
                      </a:r>
                      <a:br>
                        <a:rPr lang="ar-DZ" b="1" dirty="0" smtClean="0">
                          <a:solidFill>
                            <a:schemeClr val="bg1"/>
                          </a:solidFill>
                        </a:rPr>
                      </a:br>
                      <a:r>
                        <a:rPr lang="ar-DZ" b="1" dirty="0" smtClean="0">
                          <a:solidFill>
                            <a:schemeClr val="bg1"/>
                          </a:solidFill>
                        </a:rPr>
                        <a:t>النشاطات</a:t>
                      </a:r>
                      <a:br>
                        <a:rPr lang="ar-DZ" b="1" dirty="0" smtClean="0">
                          <a:solidFill>
                            <a:schemeClr val="bg1"/>
                          </a:solidFill>
                        </a:rPr>
                      </a:br>
                      <a:r>
                        <a:rPr lang="ar-DZ" b="1" dirty="0" smtClean="0">
                          <a:solidFill>
                            <a:schemeClr val="bg1"/>
                          </a:solidFill>
                        </a:rPr>
                        <a:t> </a:t>
                      </a:r>
                      <a:r>
                        <a:rPr lang="ar-DZ" b="1" dirty="0" err="1" smtClean="0">
                          <a:solidFill>
                            <a:schemeClr val="bg1"/>
                          </a:solidFill>
                        </a:rPr>
                        <a:t>التعلمية1</a:t>
                      </a:r>
                      <a:endParaRPr lang="fr-FR" dirty="0">
                        <a:solidFill>
                          <a:schemeClr val="bg1"/>
                        </a:solidFill>
                      </a:endParaRPr>
                    </a:p>
                  </a:txBody>
                  <a:tcPr>
                    <a:solidFill>
                      <a:srgbClr val="92D050"/>
                    </a:solidFill>
                  </a:tcPr>
                </a:tc>
              </a:tr>
            </a:tbl>
          </a:graphicData>
        </a:graphic>
      </p:graphicFrame>
      <p:pic>
        <p:nvPicPr>
          <p:cNvPr id="10" name="Image 9" descr="13167779742.jpg"/>
          <p:cNvPicPr>
            <a:picLocks noChangeAspect="1"/>
          </p:cNvPicPr>
          <p:nvPr/>
        </p:nvPicPr>
        <p:blipFill>
          <a:blip r:embed="rId3" cstate="print"/>
          <a:stretch>
            <a:fillRect/>
          </a:stretch>
        </p:blipFill>
        <p:spPr>
          <a:xfrm>
            <a:off x="2699792" y="1412776"/>
            <a:ext cx="2376264" cy="187220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00B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196755"/>
          <a:ext cx="8784976" cy="5459250"/>
        </p:xfrm>
        <a:graphic>
          <a:graphicData uri="http://schemas.openxmlformats.org/drawingml/2006/table">
            <a:tbl>
              <a:tblPr firstRow="1" bandRow="1">
                <a:tableStyleId>{5C22544A-7EE6-4342-B048-85BDC9FD1C3A}</a:tableStyleId>
              </a:tblPr>
              <a:tblGrid>
                <a:gridCol w="936104"/>
                <a:gridCol w="1944216"/>
                <a:gridCol w="4608512"/>
                <a:gridCol w="1296144"/>
              </a:tblGrid>
              <a:tr h="689125">
                <a:tc>
                  <a:txBody>
                    <a:bodyPr/>
                    <a:lstStyle/>
                    <a:p>
                      <a:pPr algn="r"/>
                      <a:r>
                        <a:rPr lang="ar-DZ" dirty="0" smtClean="0">
                          <a:solidFill>
                            <a:schemeClr val="bg1"/>
                          </a:solidFill>
                        </a:rPr>
                        <a:t>الحجم الزمني </a:t>
                      </a:r>
                      <a:endParaRPr lang="fr-FR" dirty="0">
                        <a:solidFill>
                          <a:schemeClr val="bg1"/>
                        </a:solidFill>
                      </a:endParaRPr>
                    </a:p>
                  </a:txBody>
                  <a:tcPr>
                    <a:solidFill>
                      <a:schemeClr val="accent3">
                        <a:lumMod val="75000"/>
                      </a:schemeClr>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611646">
                <a:tc>
                  <a:txBody>
                    <a:bodyPr/>
                    <a:lstStyle/>
                    <a:p>
                      <a:pPr algn="r"/>
                      <a:r>
                        <a:rPr lang="ar-DZ" b="1" dirty="0" err="1" smtClean="0"/>
                        <a:t>5د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13</a:t>
                      </a:r>
                      <a:endParaRPr lang="fr-FR" b="1" dirty="0"/>
                    </a:p>
                  </a:txBody>
                  <a:tcPr>
                    <a:solidFill>
                      <a:srgbClr val="92D050"/>
                    </a:solidFill>
                  </a:tcPr>
                </a:tc>
              </a:tr>
              <a:tr h="1030121">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664452">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664452">
                <a:tc>
                  <a:txBody>
                    <a:bodyPr/>
                    <a:lstStyle/>
                    <a:p>
                      <a:pPr algn="r"/>
                      <a:r>
                        <a:rPr lang="ar-DZ" b="1" dirty="0" err="1" smtClean="0"/>
                        <a:t>15د</a:t>
                      </a:r>
                      <a:endParaRPr lang="fr-FR" b="1" dirty="0"/>
                    </a:p>
                  </a:txBody>
                  <a:tcPr>
                    <a:solidFill>
                      <a:schemeClr val="accent3">
                        <a:lumMod val="75000"/>
                      </a:schemeClr>
                    </a:solidFill>
                  </a:tcPr>
                </a:tc>
                <a:tc>
                  <a:txBody>
                    <a:bodyPr/>
                    <a:lstStyle/>
                    <a:p>
                      <a:endParaRPr lang="fr-FR" dirty="0"/>
                    </a:p>
                  </a:txBody>
                  <a:tcPr>
                    <a:solidFill>
                      <a:schemeClr val="accent6">
                        <a:lumMod val="75000"/>
                      </a:schemeClr>
                    </a:solidFill>
                  </a:tcPr>
                </a:tc>
                <a:tc>
                  <a:txBody>
                    <a:bodyPr/>
                    <a:lstStyle/>
                    <a:p>
                      <a:pPr algn="r"/>
                      <a:r>
                        <a:rPr lang="ar-DZ" dirty="0" smtClean="0"/>
                        <a:t/>
                      </a:r>
                      <a:br>
                        <a:rPr lang="ar-DZ" dirty="0" smtClean="0"/>
                      </a:br>
                      <a:endParaRPr lang="fr-FR" dirty="0"/>
                    </a:p>
                  </a:txBody>
                  <a:tcPr>
                    <a:solidFill>
                      <a:srgbClr val="00B0F0"/>
                    </a:solidFill>
                  </a:tcPr>
                </a:tc>
                <a:tc>
                  <a:txBody>
                    <a:bodyPr/>
                    <a:lstStyle/>
                    <a:p>
                      <a:pPr algn="r"/>
                      <a:r>
                        <a:rPr lang="ar-DZ" b="1" dirty="0" smtClean="0"/>
                        <a:t>النشاط التعلمي 3</a:t>
                      </a:r>
                      <a:endParaRPr lang="fr-FR" b="1" dirty="0"/>
                    </a:p>
                  </a:txBody>
                  <a:tcPr>
                    <a:solidFill>
                      <a:srgbClr val="92D050"/>
                    </a:solidFill>
                  </a:tcPr>
                </a:tc>
              </a:tr>
              <a:tr h="899727">
                <a:tc>
                  <a:txBody>
                    <a:bodyPr/>
                    <a:lstStyle/>
                    <a:p>
                      <a:pPr algn="r"/>
                      <a:r>
                        <a:rPr lang="ar-DZ" b="1" dirty="0" err="1" smtClean="0"/>
                        <a:t>10د</a:t>
                      </a:r>
                      <a:endParaRPr lang="fr-FR" b="1" dirty="0"/>
                    </a:p>
                  </a:txBody>
                  <a:tcPr>
                    <a:solidFill>
                      <a:schemeClr val="accent3">
                        <a:lumMod val="75000"/>
                      </a:schemeClr>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18</a:t>
                      </a:r>
                    </a:p>
                    <a:p>
                      <a:pPr algn="r"/>
                      <a:r>
                        <a:rPr lang="ar-DZ" baseline="0" dirty="0" smtClean="0">
                          <a:solidFill>
                            <a:schemeClr val="bg1"/>
                          </a:solidFill>
                        </a:rPr>
                        <a:t> المحلول المائي </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C0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C0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الجزئية 13   </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p>
                      <a:pPr algn="r"/>
                      <a:r>
                        <a:rPr lang="ar-DZ" b="1" dirty="0" err="1" smtClean="0"/>
                        <a:t>نشاط3</a:t>
                      </a:r>
                      <a:r>
                        <a:rPr lang="ar-DZ" b="1" dirty="0" smtClean="0"/>
                        <a:t> </a:t>
                      </a:r>
                      <a:endParaRPr lang="fr-FR"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36dreamscity.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2204864"/>
            <a:ext cx="187220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340768"/>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2060848"/>
            <a:ext cx="2160240"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11760" y="2060848"/>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19</a:t>
            </a:r>
            <a:endParaRPr lang="fr-FR" sz="2000" b="1" dirty="0">
              <a:solidFill>
                <a:schemeClr val="bg1"/>
              </a:solidFill>
            </a:endParaRPr>
          </a:p>
        </p:txBody>
      </p:sp>
      <p:sp>
        <p:nvSpPr>
          <p:cNvPr id="11" name="Rectangle à coins arrondis 10"/>
          <p:cNvSpPr/>
          <p:nvPr/>
        </p:nvSpPr>
        <p:spPr>
          <a:xfrm>
            <a:off x="179512" y="1844824"/>
            <a:ext cx="1872208"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اين كتلة المذاب في المحلول المائي </a:t>
            </a:r>
            <a:endParaRPr lang="fr-FR" sz="2000" b="1" dirty="0">
              <a:solidFill>
                <a:schemeClr val="bg1"/>
              </a:solidFill>
            </a:endParaRPr>
          </a:p>
        </p:txBody>
      </p:sp>
      <p:sp>
        <p:nvSpPr>
          <p:cNvPr id="12" name="Rectangle avec flèche vers la gauche 11"/>
          <p:cNvSpPr/>
          <p:nvPr/>
        </p:nvSpPr>
        <p:spPr>
          <a:xfrm>
            <a:off x="7020272" y="4437112"/>
            <a:ext cx="1800200" cy="1296144"/>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611560" y="3789040"/>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à coins arrondis 6"/>
          <p:cNvSpPr/>
          <p:nvPr/>
        </p:nvSpPr>
        <p:spPr>
          <a:xfrm>
            <a:off x="179512" y="0"/>
            <a:ext cx="7488832" cy="3068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solidFill>
                <a:schemeClr val="bg1"/>
              </a:solidFill>
            </a:endParaRPr>
          </a:p>
        </p:txBody>
      </p:sp>
      <p:sp>
        <p:nvSpPr>
          <p:cNvPr id="9" name="Rectangle à coins arrondis 8"/>
          <p:cNvSpPr/>
          <p:nvPr/>
        </p:nvSpPr>
        <p:spPr>
          <a:xfrm>
            <a:off x="251520" y="5301208"/>
            <a:ext cx="7056784"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bg1"/>
              </a:solidFill>
            </a:endParaRPr>
          </a:p>
        </p:txBody>
      </p:sp>
      <p:sp>
        <p:nvSpPr>
          <p:cNvPr id="10" name="Rectangle à coins arrondis 9"/>
          <p:cNvSpPr/>
          <p:nvPr/>
        </p:nvSpPr>
        <p:spPr>
          <a:xfrm>
            <a:off x="251520" y="3284984"/>
            <a:ext cx="7200800" cy="1800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solidFill>
                <a:schemeClr val="bg1"/>
              </a:solidFill>
            </a:endParaRPr>
          </a:p>
        </p:txBody>
      </p:sp>
      <p:sp>
        <p:nvSpPr>
          <p:cNvPr id="11" name="Rectangle avec flèche vers la gauche 10"/>
          <p:cNvSpPr/>
          <p:nvPr/>
        </p:nvSpPr>
        <p:spPr>
          <a:xfrm>
            <a:off x="7668344" y="692696"/>
            <a:ext cx="1475656"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الاهداف </a:t>
            </a:r>
            <a:r>
              <a:rPr lang="ar-DZ" sz="2400" b="1" dirty="0" err="1" smtClean="0">
                <a:solidFill>
                  <a:schemeClr val="bg1"/>
                </a:solidFill>
              </a:rPr>
              <a:t>التعلمية</a:t>
            </a:r>
            <a:r>
              <a:rPr lang="ar-DZ" sz="2400" b="1" dirty="0" smtClean="0">
                <a:solidFill>
                  <a:schemeClr val="bg1"/>
                </a:solidFill>
              </a:rPr>
              <a:t> </a:t>
            </a:r>
            <a:endParaRPr lang="fr-FR" sz="2400" b="1" dirty="0">
              <a:solidFill>
                <a:schemeClr val="bg1"/>
              </a:solidFill>
            </a:endParaRPr>
          </a:p>
        </p:txBody>
      </p:sp>
      <p:sp>
        <p:nvSpPr>
          <p:cNvPr id="12" name="Rectangle avec flèche vers la gauche 11"/>
          <p:cNvSpPr/>
          <p:nvPr/>
        </p:nvSpPr>
        <p:spPr>
          <a:xfrm>
            <a:off x="7380312" y="3212976"/>
            <a:ext cx="1763688" cy="1368152"/>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الصعوبات المنتظرة </a:t>
            </a:r>
            <a:endParaRPr lang="fr-FR" sz="2000" b="1" dirty="0">
              <a:solidFill>
                <a:schemeClr val="bg1"/>
              </a:solidFill>
            </a:endParaRPr>
          </a:p>
        </p:txBody>
      </p:sp>
      <p:sp>
        <p:nvSpPr>
          <p:cNvPr id="13" name="Rectangle avec flèche vers la gauche 12"/>
          <p:cNvSpPr/>
          <p:nvPr/>
        </p:nvSpPr>
        <p:spPr>
          <a:xfrm>
            <a:off x="7452320" y="5013176"/>
            <a:ext cx="1691680" cy="136815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السندات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88640"/>
            <a:ext cx="8229600" cy="864096"/>
          </a:xfrm>
          <a:solidFill>
            <a:srgbClr val="92D050"/>
          </a:solidFill>
        </p:spPr>
        <p:txBody>
          <a:bodyPr/>
          <a:lstStyle/>
          <a:p>
            <a:r>
              <a:rPr lang="ar-DZ" dirty="0" smtClean="0"/>
              <a:t>سير الوضعية التعليمية </a:t>
            </a:r>
            <a:endParaRPr lang="fr-FR" dirty="0"/>
          </a:p>
        </p:txBody>
      </p:sp>
      <p:sp>
        <p:nvSpPr>
          <p:cNvPr id="3" name="Sous-titre 2"/>
          <p:cNvSpPr>
            <a:spLocks noGrp="1"/>
          </p:cNvSpPr>
          <p:nvPr>
            <p:ph type="subTitle" idx="1"/>
          </p:nvPr>
        </p:nvSpPr>
        <p:spPr>
          <a:xfrm>
            <a:off x="0" y="1196752"/>
            <a:ext cx="9036496" cy="5472608"/>
          </a:xfrm>
        </p:spPr>
        <p:txBody>
          <a:bodyPr/>
          <a:lstStyle/>
          <a:p>
            <a:endParaRPr lang="fr-FR" dirty="0"/>
          </a:p>
        </p:txBody>
      </p:sp>
      <p:graphicFrame>
        <p:nvGraphicFramePr>
          <p:cNvPr id="4" name="Tableau 3"/>
          <p:cNvGraphicFramePr>
            <a:graphicFrameLocks noGrp="1"/>
          </p:cNvGraphicFramePr>
          <p:nvPr/>
        </p:nvGraphicFramePr>
        <p:xfrm>
          <a:off x="179512" y="1397000"/>
          <a:ext cx="8784976" cy="5200350"/>
        </p:xfrm>
        <a:graphic>
          <a:graphicData uri="http://schemas.openxmlformats.org/drawingml/2006/table">
            <a:tbl>
              <a:tblPr firstRow="1" bandRow="1">
                <a:tableStyleId>{5C22544A-7EE6-4342-B048-85BDC9FD1C3A}</a:tableStyleId>
              </a:tblPr>
              <a:tblGrid>
                <a:gridCol w="936104"/>
                <a:gridCol w="1944216"/>
                <a:gridCol w="4608512"/>
                <a:gridCol w="1296144"/>
              </a:tblGrid>
              <a:tr h="866725">
                <a:tc>
                  <a:txBody>
                    <a:bodyPr/>
                    <a:lstStyle/>
                    <a:p>
                      <a:pPr algn="r"/>
                      <a:r>
                        <a:rPr lang="ar-DZ" dirty="0" smtClean="0">
                          <a:solidFill>
                            <a:schemeClr val="bg1"/>
                          </a:solidFill>
                        </a:rPr>
                        <a:t>الحجم الزمني </a:t>
                      </a:r>
                      <a:endParaRPr lang="fr-FR" dirty="0">
                        <a:solidFill>
                          <a:schemeClr val="bg1"/>
                        </a:solidFill>
                      </a:endParaRPr>
                    </a:p>
                  </a:txBody>
                  <a:tcPr>
                    <a:solidFill>
                      <a:srgbClr val="FFC000"/>
                    </a:solidFill>
                  </a:tcPr>
                </a:tc>
                <a:tc>
                  <a:txBody>
                    <a:bodyPr/>
                    <a:lstStyle/>
                    <a:p>
                      <a:pPr algn="r"/>
                      <a:r>
                        <a:rPr lang="ar-DZ" dirty="0" smtClean="0">
                          <a:solidFill>
                            <a:schemeClr val="bg1"/>
                          </a:solidFill>
                        </a:rPr>
                        <a:t>انشطة التلميذ </a:t>
                      </a:r>
                      <a:endParaRPr lang="fr-FR" dirty="0">
                        <a:solidFill>
                          <a:schemeClr val="bg1"/>
                        </a:solidFill>
                      </a:endParaRPr>
                    </a:p>
                  </a:txBody>
                  <a:tcPr>
                    <a:solidFill>
                      <a:schemeClr val="accent6">
                        <a:lumMod val="75000"/>
                      </a:schemeClr>
                    </a:solidFill>
                  </a:tcPr>
                </a:tc>
                <a:tc>
                  <a:txBody>
                    <a:bodyPr/>
                    <a:lstStyle/>
                    <a:p>
                      <a:pPr algn="r"/>
                      <a:r>
                        <a:rPr lang="ar-DZ" dirty="0" smtClean="0">
                          <a:solidFill>
                            <a:schemeClr val="bg1"/>
                          </a:solidFill>
                        </a:rPr>
                        <a:t>انشطة الاستاذ </a:t>
                      </a:r>
                      <a:endParaRPr lang="fr-FR" dirty="0">
                        <a:solidFill>
                          <a:schemeClr val="bg1"/>
                        </a:solidFill>
                      </a:endParaRPr>
                    </a:p>
                  </a:txBody>
                  <a:tcPr>
                    <a:solidFill>
                      <a:srgbClr val="00B0F0"/>
                    </a:solidFill>
                  </a:tcPr>
                </a:tc>
                <a:tc>
                  <a:txBody>
                    <a:bodyPr/>
                    <a:lstStyle/>
                    <a:p>
                      <a:pPr algn="r"/>
                      <a:r>
                        <a:rPr lang="ar-DZ" dirty="0" smtClean="0">
                          <a:solidFill>
                            <a:schemeClr val="bg1"/>
                          </a:solidFill>
                        </a:rPr>
                        <a:t>المراحل </a:t>
                      </a:r>
                      <a:endParaRPr lang="fr-FR" dirty="0">
                        <a:solidFill>
                          <a:schemeClr val="bg1"/>
                        </a:solidFill>
                      </a:endParaRPr>
                    </a:p>
                  </a:txBody>
                  <a:tcPr>
                    <a:solidFill>
                      <a:srgbClr val="92D050"/>
                    </a:solidFill>
                  </a:tcPr>
                </a:tc>
              </a:tr>
              <a:tr h="866725">
                <a:tc>
                  <a:txBody>
                    <a:bodyPr/>
                    <a:lstStyle/>
                    <a:p>
                      <a:pPr algn="r"/>
                      <a:r>
                        <a:rPr lang="ar-DZ" b="1" dirty="0" err="1" smtClean="0"/>
                        <a:t>5د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التمهيد </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الوضعية الجزئية 15</a:t>
                      </a:r>
                      <a:endParaRPr lang="fr-FR" b="1" dirty="0"/>
                    </a:p>
                  </a:txBody>
                  <a:tcPr>
                    <a:solidFill>
                      <a:srgbClr val="92D050"/>
                    </a:solidFill>
                  </a:tcPr>
                </a:tc>
              </a:tr>
              <a:tr h="866725">
                <a:tc>
                  <a:txBody>
                    <a:bodyPr/>
                    <a:lstStyle/>
                    <a:p>
                      <a:pPr algn="r"/>
                      <a:r>
                        <a:rPr lang="ar-DZ" b="1" dirty="0" err="1" smtClean="0"/>
                        <a:t>15د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1</a:t>
                      </a:r>
                      <a:endParaRPr lang="fr-FR" b="1" dirty="0"/>
                    </a:p>
                  </a:txBody>
                  <a:tcPr>
                    <a:solidFill>
                      <a:srgbClr val="92D050"/>
                    </a:solidFill>
                  </a:tcPr>
                </a:tc>
              </a:tr>
              <a:tr h="866725">
                <a:tc>
                  <a:txBody>
                    <a:bodyPr/>
                    <a:lstStyle/>
                    <a:p>
                      <a:pPr algn="r"/>
                      <a:r>
                        <a:rPr lang="ar-DZ" b="1" dirty="0" err="1" smtClean="0"/>
                        <a:t>20د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النشاط التعلمي 2</a:t>
                      </a:r>
                      <a:endParaRPr lang="fr-FR" b="1" dirty="0"/>
                    </a:p>
                  </a:txBody>
                  <a:tcPr>
                    <a:solidFill>
                      <a:srgbClr val="92D050"/>
                    </a:solidFill>
                  </a:tcPr>
                </a:tc>
              </a:tr>
              <a:tr h="866725">
                <a:tc>
                  <a:txBody>
                    <a:bodyPr/>
                    <a:lstStyle/>
                    <a:p>
                      <a:pPr algn="r"/>
                      <a:r>
                        <a:rPr lang="ar-DZ" b="1" dirty="0" err="1" smtClean="0"/>
                        <a:t>10د</a:t>
                      </a:r>
                      <a:endParaRPr lang="fr-FR" b="1" dirty="0"/>
                    </a:p>
                  </a:txBody>
                  <a:tcPr>
                    <a:solidFill>
                      <a:srgbClr val="FFC000"/>
                    </a:solidFill>
                  </a:tcPr>
                </a:tc>
                <a:tc>
                  <a:txBody>
                    <a:bodyPr/>
                    <a:lstStyle/>
                    <a:p>
                      <a:pPr algn="r"/>
                      <a:endParaRPr lang="fr-FR" b="1" dirty="0"/>
                    </a:p>
                  </a:txBody>
                  <a:tcPr>
                    <a:solidFill>
                      <a:schemeClr val="accent6">
                        <a:lumMod val="75000"/>
                      </a:schemeClr>
                    </a:solidFill>
                  </a:tcPr>
                </a:tc>
                <a:tc>
                  <a:txBody>
                    <a:bodyPr/>
                    <a:lstStyle/>
                    <a:p>
                      <a:pPr algn="r"/>
                      <a:endParaRPr lang="fr-FR" b="1" dirty="0"/>
                    </a:p>
                  </a:txBody>
                  <a:tcPr>
                    <a:solidFill>
                      <a:srgbClr val="00B0F0"/>
                    </a:solidFill>
                  </a:tcPr>
                </a:tc>
                <a:tc>
                  <a:txBody>
                    <a:bodyPr/>
                    <a:lstStyle/>
                    <a:p>
                      <a:pPr algn="r"/>
                      <a:r>
                        <a:rPr lang="ar-DZ" b="1" dirty="0" smtClean="0"/>
                        <a:t>تقويم الموارد </a:t>
                      </a:r>
                      <a:endParaRPr lang="fr-FR" b="1"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19</a:t>
                      </a:r>
                    </a:p>
                    <a:p>
                      <a:pPr algn="r"/>
                      <a:r>
                        <a:rPr lang="ar-DZ" baseline="0" dirty="0" smtClean="0">
                          <a:solidFill>
                            <a:schemeClr val="bg1"/>
                          </a:solidFill>
                        </a:rPr>
                        <a:t> اين كتلة المذاب في المحلول </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C0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C0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الوضعية الجزئية 14</a:t>
                      </a:r>
                    </a:p>
                    <a:p>
                      <a:pPr algn="r"/>
                      <a:endParaRPr lang="ar-DZ" b="1" dirty="0" smtClean="0"/>
                    </a:p>
                    <a:p>
                      <a:pPr algn="r"/>
                      <a:r>
                        <a:rPr lang="ar-DZ" b="1" dirty="0" err="1" smtClean="0"/>
                        <a:t>نشاط1</a:t>
                      </a:r>
                      <a:endParaRPr lang="ar-DZ" b="1" dirty="0" smtClean="0"/>
                    </a:p>
                    <a:p>
                      <a:pPr algn="r"/>
                      <a:r>
                        <a:rPr lang="ar-DZ" b="1" dirty="0" err="1" smtClean="0"/>
                        <a:t>نشاط2</a:t>
                      </a:r>
                      <a:endParaRPr lang="ar-DZ" b="1" dirty="0" smtClean="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11.jpg"/>
          <p:cNvPicPr>
            <a:picLocks noChangeAspect="1"/>
          </p:cNvPicPr>
          <p:nvPr/>
        </p:nvPicPr>
        <p:blipFill>
          <a:blip r:embed="rId2" cstate="print"/>
          <a:stretch>
            <a:fillRect/>
          </a:stretch>
        </p:blipFill>
        <p:spPr>
          <a:xfrm>
            <a:off x="0" y="1"/>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20</a:t>
            </a:r>
            <a:endParaRPr lang="fr-FR" sz="2000" b="1" dirty="0">
              <a:solidFill>
                <a:schemeClr val="bg1"/>
              </a:solidFill>
            </a:endParaRPr>
          </a:p>
        </p:txBody>
      </p:sp>
      <p:sp>
        <p:nvSpPr>
          <p:cNvPr id="11" name="Rectangle à coins arrondis 10"/>
          <p:cNvSpPr/>
          <p:nvPr/>
        </p:nvSpPr>
        <p:spPr>
          <a:xfrm>
            <a:off x="179512" y="1700808"/>
            <a:ext cx="2232248"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وضعية تعلم الادماج حول المحلول المائي </a:t>
            </a:r>
            <a:endParaRPr lang="fr-FR" sz="2000" b="1" dirty="0">
              <a:solidFill>
                <a:schemeClr val="bg1"/>
              </a:solidFill>
            </a:endParaRPr>
          </a:p>
        </p:txBody>
      </p:sp>
      <p:sp>
        <p:nvSpPr>
          <p:cNvPr id="13" name="Rectangle à coins arrondis 12"/>
          <p:cNvSpPr/>
          <p:nvPr/>
        </p:nvSpPr>
        <p:spPr>
          <a:xfrm>
            <a:off x="683568" y="2852936"/>
            <a:ext cx="6336704" cy="1080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5" name="Rectangle avec flèche vers la gauche 14"/>
          <p:cNvSpPr/>
          <p:nvPr/>
        </p:nvSpPr>
        <p:spPr>
          <a:xfrm>
            <a:off x="7380312" y="2996952"/>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6" name="Rectangle avec flèche vers la gauche 15"/>
          <p:cNvSpPr/>
          <p:nvPr/>
        </p:nvSpPr>
        <p:spPr>
          <a:xfrm>
            <a:off x="7559824" y="4941168"/>
            <a:ext cx="1584176" cy="792088"/>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7" name="Rectangle à coins arrondis 16"/>
          <p:cNvSpPr/>
          <p:nvPr/>
        </p:nvSpPr>
        <p:spPr>
          <a:xfrm>
            <a:off x="251520" y="4149080"/>
            <a:ext cx="7200800" cy="27089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chemeClr val="bg1"/>
                </a:solidFill>
              </a:rPr>
              <a:t>1- يستخدم معارفه  حول المحلول المائي لحل مشكلات خاصة </a:t>
            </a:r>
          </a:p>
          <a:p>
            <a:pPr algn="r"/>
            <a:r>
              <a:rPr lang="ar-DZ" sz="2400" b="1" dirty="0" smtClean="0">
                <a:solidFill>
                  <a:schemeClr val="bg1"/>
                </a:solidFill>
              </a:rPr>
              <a:t>(استهلاك او تحضير المحاليل المائية في المنزل وفي المخبر</a:t>
            </a:r>
            <a:r>
              <a:rPr lang="ar-DZ" sz="2400" b="1" dirty="0" err="1" smtClean="0">
                <a:solidFill>
                  <a:schemeClr val="bg1"/>
                </a:solidFill>
              </a:rPr>
              <a:t>)</a:t>
            </a:r>
            <a:r>
              <a:rPr lang="ar-DZ" sz="2400" b="1" dirty="0" smtClean="0">
                <a:solidFill>
                  <a:schemeClr val="bg1"/>
                </a:solidFill>
              </a:rPr>
              <a:t/>
            </a:r>
            <a:br>
              <a:rPr lang="ar-DZ" sz="2400" b="1" dirty="0" smtClean="0">
                <a:solidFill>
                  <a:schemeClr val="bg1"/>
                </a:solidFill>
              </a:rPr>
            </a:br>
            <a:r>
              <a:rPr lang="ar-DZ" sz="2400" b="1" dirty="0" smtClean="0">
                <a:solidFill>
                  <a:schemeClr val="bg1"/>
                </a:solidFill>
              </a:rPr>
              <a:t>2-التحذير من التلوث و كيفية حماية البيئة واخذ </a:t>
            </a:r>
            <a:r>
              <a:rPr lang="ar-DZ" sz="2400" b="1" dirty="0" err="1" smtClean="0">
                <a:solidFill>
                  <a:schemeClr val="bg1"/>
                </a:solidFill>
              </a:rPr>
              <a:t>الاختياطات</a:t>
            </a:r>
            <a:r>
              <a:rPr lang="ar-DZ" sz="2400" b="1" dirty="0" smtClean="0">
                <a:solidFill>
                  <a:schemeClr val="bg1"/>
                </a:solidFill>
              </a:rPr>
              <a:t> </a:t>
            </a:r>
          </a:p>
          <a:p>
            <a:pPr algn="r"/>
            <a:r>
              <a:rPr lang="ar-DZ" sz="2400" b="1" dirty="0" smtClean="0">
                <a:solidFill>
                  <a:schemeClr val="bg1"/>
                </a:solidFill>
              </a:rPr>
              <a:t>عند استعمال محاليل مائية خطيرة</a:t>
            </a:r>
            <a:r>
              <a:rPr lang="ar-DZ" sz="2000" b="1" dirty="0" smtClean="0"/>
              <a:t> </a:t>
            </a:r>
            <a:endParaRPr lang="ar-DZ" sz="2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غغغ6غ.jpg"/>
          <p:cNvPicPr>
            <a:picLocks noChangeAspect="1"/>
          </p:cNvPicPr>
          <p:nvPr/>
        </p:nvPicPr>
        <p:blipFill>
          <a:blip r:embed="rId3" cstate="print"/>
          <a:stretch>
            <a:fillRect/>
          </a:stretch>
        </p:blipFill>
        <p:spPr>
          <a:xfrm>
            <a:off x="0" y="0"/>
            <a:ext cx="9144000" cy="6857999"/>
          </a:xfrm>
          <a:prstGeom prst="rect">
            <a:avLst/>
          </a:prstGeom>
        </p:spPr>
      </p:pic>
      <p:graphicFrame>
        <p:nvGraphicFramePr>
          <p:cNvPr id="3" name="Tableau 2"/>
          <p:cNvGraphicFramePr>
            <a:graphicFrameLocks noGrp="1"/>
          </p:cNvGraphicFramePr>
          <p:nvPr/>
        </p:nvGraphicFramePr>
        <p:xfrm>
          <a:off x="0" y="0"/>
          <a:ext cx="9144000" cy="7010400"/>
        </p:xfrm>
        <a:graphic>
          <a:graphicData uri="http://schemas.openxmlformats.org/drawingml/2006/table">
            <a:tbl>
              <a:tblPr firstRow="1" bandRow="1">
                <a:tableStyleId>{5C22544A-7EE6-4342-B048-85BDC9FD1C3A}</a:tableStyleId>
              </a:tblPr>
              <a:tblGrid>
                <a:gridCol w="971600"/>
                <a:gridCol w="1440160"/>
                <a:gridCol w="5832648"/>
                <a:gridCol w="899592"/>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pPr algn="r"/>
                      <a:endParaRPr lang="ar-DZ" dirty="0" smtClean="0"/>
                    </a:p>
                    <a:p>
                      <a:pPr algn="r"/>
                      <a:endParaRPr lang="ar-DZ" dirty="0" smtClean="0"/>
                    </a:p>
                    <a:p>
                      <a:pPr algn="r"/>
                      <a:endParaRPr lang="ar-DZ" dirty="0" smtClean="0"/>
                    </a:p>
                    <a:p>
                      <a:pPr algn="r"/>
                      <a:endParaRPr lang="ar-DZ" dirty="0" smtClean="0"/>
                    </a:p>
                    <a:p>
                      <a:pPr algn="r"/>
                      <a:endParaRPr lang="ar-DZ" dirty="0" smtClean="0"/>
                    </a:p>
                    <a:p>
                      <a:pPr algn="r"/>
                      <a:endParaRPr lang="ar-DZ" b="1" dirty="0" smtClean="0"/>
                    </a:p>
                    <a:p>
                      <a:pPr algn="r"/>
                      <a:r>
                        <a:rPr lang="ar-DZ" b="1" dirty="0" err="1" smtClean="0"/>
                        <a:t>45د</a:t>
                      </a:r>
                      <a:endParaRPr lang="ar-DZ" b="1" dirty="0" smtClean="0"/>
                    </a:p>
                    <a:p>
                      <a:pPr algn="r"/>
                      <a:endParaRPr lang="ar-DZ" b="1" dirty="0" smtClean="0"/>
                    </a:p>
                    <a:p>
                      <a:pPr algn="r"/>
                      <a:endParaRPr lang="ar-DZ" b="1" dirty="0" smtClean="0"/>
                    </a:p>
                  </a:txBody>
                  <a:tcPr>
                    <a:solidFill>
                      <a:srgbClr val="92D050"/>
                    </a:solidFill>
                  </a:tcPr>
                </a:tc>
                <a:tc>
                  <a:txBody>
                    <a:bodyPr/>
                    <a:lstStyle/>
                    <a:p>
                      <a:pPr algn="r"/>
                      <a:r>
                        <a:rPr lang="ar-DZ" sz="2400" b="1" dirty="0" smtClean="0"/>
                        <a:t>يقرؤون الوضعية</a:t>
                      </a:r>
                      <a:r>
                        <a:rPr lang="ar-DZ" sz="2400" b="1" baseline="0" dirty="0" smtClean="0"/>
                        <a:t> </a:t>
                      </a:r>
                    </a:p>
                    <a:p>
                      <a:pPr algn="r"/>
                      <a:r>
                        <a:rPr lang="ar-DZ" sz="2400" b="1" baseline="0" dirty="0" smtClean="0"/>
                        <a:t> يصوغون الفرضيات </a:t>
                      </a:r>
                    </a:p>
                    <a:p>
                      <a:pPr algn="r"/>
                      <a:r>
                        <a:rPr lang="ar-DZ" sz="2400" b="1" baseline="0" dirty="0" smtClean="0"/>
                        <a:t>و </a:t>
                      </a:r>
                      <a:r>
                        <a:rPr lang="ar-DZ" sz="2400" b="1" baseline="0" dirty="0" err="1" smtClean="0"/>
                        <a:t>يكتوبونها</a:t>
                      </a:r>
                      <a:r>
                        <a:rPr lang="ar-DZ" sz="2400" b="1" baseline="0" dirty="0" smtClean="0"/>
                        <a:t> في كراس النشاطات </a:t>
                      </a:r>
                    </a:p>
                    <a:p>
                      <a:pPr algn="r"/>
                      <a:endParaRPr lang="fr-FR" b="1" dirty="0"/>
                    </a:p>
                  </a:txBody>
                  <a:tcPr>
                    <a:solidFill>
                      <a:srgbClr val="FFC000"/>
                    </a:solidFill>
                  </a:tcPr>
                </a:tc>
                <a:tc>
                  <a:txBody>
                    <a:bodyPr/>
                    <a:lstStyle/>
                    <a:p>
                      <a:pPr algn="r"/>
                      <a:r>
                        <a:rPr kumimoji="0" lang="ar-SA" sz="2400" b="1" kern="1200" dirty="0" smtClean="0">
                          <a:solidFill>
                            <a:schemeClr val="dk1"/>
                          </a:solidFill>
                          <a:latin typeface="+mn-lt"/>
                          <a:ea typeface="+mn-ea"/>
                          <a:cs typeface="+mn-cs"/>
                        </a:rPr>
                        <a:t>عندما اقام احد الاقارب بحفلة العرس في احد مناطق البلاد بوجود فرقة </a:t>
                      </a:r>
                      <a:r>
                        <a:rPr kumimoji="0" lang="ar-SA" sz="2400" b="1" kern="1200" dirty="0" err="1" smtClean="0">
                          <a:solidFill>
                            <a:schemeClr val="dk1"/>
                          </a:solidFill>
                          <a:latin typeface="+mn-lt"/>
                          <a:ea typeface="+mn-ea"/>
                          <a:cs typeface="+mn-cs"/>
                        </a:rPr>
                        <a:t>الزرنة</a:t>
                      </a:r>
                      <a:r>
                        <a:rPr kumimoji="0" lang="ar-SA" sz="2400" b="1" kern="1200" dirty="0" smtClean="0">
                          <a:solidFill>
                            <a:schemeClr val="dk1"/>
                          </a:solidFill>
                          <a:latin typeface="+mn-lt"/>
                          <a:ea typeface="+mn-ea"/>
                          <a:cs typeface="+mn-cs"/>
                        </a:rPr>
                        <a:t> و الاحباب و الاقارب و الاصحاب في قاعة </a:t>
                      </a:r>
                      <a:r>
                        <a:rPr kumimoji="0" lang="ar-SA" sz="2400" b="1" kern="1200" dirty="0" err="1" smtClean="0">
                          <a:solidFill>
                            <a:schemeClr val="dk1"/>
                          </a:solidFill>
                          <a:latin typeface="+mn-lt"/>
                          <a:ea typeface="+mn-ea"/>
                          <a:cs typeface="+mn-cs"/>
                        </a:rPr>
                        <a:t>العر</a:t>
                      </a:r>
                      <a:r>
                        <a:rPr kumimoji="0" lang="ar-DZ" sz="2400" b="1" kern="1200" dirty="0" smtClean="0">
                          <a:solidFill>
                            <a:schemeClr val="dk1"/>
                          </a:solidFill>
                          <a:latin typeface="+mn-lt"/>
                          <a:ea typeface="+mn-ea"/>
                          <a:cs typeface="+mn-cs"/>
                        </a:rPr>
                        <a:t>س ومن اجل تقديم المشروبات كان يمزج الخادم رطل من المسحوق في كل  10 لتر ماء ولما</a:t>
                      </a:r>
                      <a:r>
                        <a:rPr kumimoji="0" lang="ar-DZ" sz="2400" b="1" kern="1200" baseline="0" dirty="0" smtClean="0">
                          <a:solidFill>
                            <a:schemeClr val="dk1"/>
                          </a:solidFill>
                          <a:latin typeface="+mn-lt"/>
                          <a:ea typeface="+mn-ea"/>
                          <a:cs typeface="+mn-cs"/>
                        </a:rPr>
                        <a:t> قدم المشروب للزوار لم يعجبهم ذوقه فاحتار صاحب العرس </a:t>
                      </a:r>
                      <a:r>
                        <a:rPr kumimoji="0" lang="ar-DZ" sz="2400" b="1" kern="1200" baseline="0" dirty="0" err="1" smtClean="0">
                          <a:solidFill>
                            <a:schemeClr val="dk1"/>
                          </a:solidFill>
                          <a:latin typeface="+mn-lt"/>
                          <a:ea typeface="+mn-ea"/>
                          <a:cs typeface="+mn-cs"/>
                        </a:rPr>
                        <a:t>لللسبب</a:t>
                      </a:r>
                      <a:r>
                        <a:rPr kumimoji="0" lang="ar-DZ" sz="2400" b="1" kern="1200" baseline="0" dirty="0" smtClean="0">
                          <a:solidFill>
                            <a:schemeClr val="dk1"/>
                          </a:solidFill>
                          <a:latin typeface="+mn-lt"/>
                          <a:ea typeface="+mn-ea"/>
                          <a:cs typeface="+mn-cs"/>
                        </a:rPr>
                        <a:t> </a:t>
                      </a:r>
                      <a:r>
                        <a:rPr kumimoji="0" lang="ar-SA" sz="2400" b="1" kern="1200" dirty="0" smtClean="0">
                          <a:solidFill>
                            <a:schemeClr val="dk1"/>
                          </a:solidFill>
                          <a:latin typeface="+mn-lt"/>
                          <a:ea typeface="+mn-ea"/>
                          <a:cs typeface="+mn-cs"/>
                        </a:rPr>
                        <a:t> </a:t>
                      </a:r>
                      <a:r>
                        <a:rPr kumimoji="0" lang="fr-FR" sz="2400" b="1" kern="1200" dirty="0" smtClean="0">
                          <a:solidFill>
                            <a:schemeClr val="dk1"/>
                          </a:solidFill>
                          <a:latin typeface="+mn-lt"/>
                          <a:ea typeface="+mn-ea"/>
                          <a:cs typeface="+mn-cs"/>
                        </a:rPr>
                        <a:t/>
                      </a:r>
                      <a:br>
                        <a:rPr kumimoji="0" lang="fr-FR" sz="2400" b="1" kern="1200" dirty="0" smtClean="0">
                          <a:solidFill>
                            <a:schemeClr val="dk1"/>
                          </a:solidFill>
                          <a:latin typeface="+mn-lt"/>
                          <a:ea typeface="+mn-ea"/>
                          <a:cs typeface="+mn-cs"/>
                        </a:rPr>
                      </a:br>
                      <a:r>
                        <a:rPr kumimoji="0" lang="ar-DZ" sz="2400" b="1" kern="1200" dirty="0" smtClean="0">
                          <a:solidFill>
                            <a:schemeClr val="dk1"/>
                          </a:solidFill>
                          <a:latin typeface="+mn-lt"/>
                          <a:ea typeface="+mn-ea"/>
                          <a:cs typeface="+mn-cs"/>
                        </a:rPr>
                        <a:t> 1-</a:t>
                      </a:r>
                      <a:r>
                        <a:rPr kumimoji="0" lang="ar-DZ" sz="2400" b="1" kern="1200" dirty="0" err="1" smtClean="0">
                          <a:solidFill>
                            <a:schemeClr val="dk1"/>
                          </a:solidFill>
                          <a:latin typeface="+mn-lt"/>
                          <a:ea typeface="+mn-ea"/>
                          <a:cs typeface="+mn-cs"/>
                        </a:rPr>
                        <a:t>برايك</a:t>
                      </a:r>
                      <a:r>
                        <a:rPr kumimoji="0" lang="ar-DZ" sz="2400" b="1" kern="1200" dirty="0" smtClean="0">
                          <a:solidFill>
                            <a:schemeClr val="dk1"/>
                          </a:solidFill>
                          <a:latin typeface="+mn-lt"/>
                          <a:ea typeface="+mn-ea"/>
                          <a:cs typeface="+mn-cs"/>
                        </a:rPr>
                        <a:t> </a:t>
                      </a:r>
                      <a:r>
                        <a:rPr kumimoji="0" lang="ar-DZ" sz="2400" b="1" kern="1200" dirty="0" err="1" smtClean="0">
                          <a:solidFill>
                            <a:schemeClr val="dk1"/>
                          </a:solidFill>
                          <a:latin typeface="+mn-lt"/>
                          <a:ea typeface="+mn-ea"/>
                          <a:cs typeface="+mn-cs"/>
                        </a:rPr>
                        <a:t>ماهو</a:t>
                      </a:r>
                      <a:r>
                        <a:rPr kumimoji="0" lang="ar-DZ" sz="2400" b="1" kern="1200" dirty="0" smtClean="0">
                          <a:solidFill>
                            <a:schemeClr val="dk1"/>
                          </a:solidFill>
                          <a:latin typeface="+mn-lt"/>
                          <a:ea typeface="+mn-ea"/>
                          <a:cs typeface="+mn-cs"/>
                        </a:rPr>
                        <a:t> سبب عدم</a:t>
                      </a:r>
                      <a:r>
                        <a:rPr kumimoji="0" lang="ar-DZ" sz="2400" b="1" kern="1200" baseline="0" dirty="0" smtClean="0">
                          <a:solidFill>
                            <a:schemeClr val="dk1"/>
                          </a:solidFill>
                          <a:latin typeface="+mn-lt"/>
                          <a:ea typeface="+mn-ea"/>
                          <a:cs typeface="+mn-cs"/>
                        </a:rPr>
                        <a:t> اعجابهم بذوق المشروب مع العلم انه يمزج حسب المعايير بمقدار 100 غرام لكل 1 لتر ماء  </a:t>
                      </a:r>
                      <a:r>
                        <a:rPr kumimoji="0" lang="fr-FR" sz="2400" b="1" kern="1200" dirty="0" smtClean="0">
                          <a:solidFill>
                            <a:schemeClr val="dk1"/>
                          </a:solidFill>
                          <a:latin typeface="+mn-lt"/>
                          <a:ea typeface="+mn-ea"/>
                          <a:cs typeface="+mn-cs"/>
                        </a:rPr>
                        <a:t/>
                      </a:r>
                      <a:br>
                        <a:rPr kumimoji="0" lang="fr-FR" sz="2400" b="1" kern="1200" dirty="0" smtClean="0">
                          <a:solidFill>
                            <a:schemeClr val="dk1"/>
                          </a:solidFill>
                          <a:latin typeface="+mn-lt"/>
                          <a:ea typeface="+mn-ea"/>
                          <a:cs typeface="+mn-cs"/>
                        </a:rPr>
                      </a:br>
                      <a:r>
                        <a:rPr kumimoji="0" lang="ar-DZ" sz="2400" b="1" kern="1200" dirty="0" smtClean="0">
                          <a:solidFill>
                            <a:schemeClr val="dk1"/>
                          </a:solidFill>
                          <a:latin typeface="+mn-lt"/>
                          <a:ea typeface="+mn-ea"/>
                          <a:cs typeface="+mn-cs"/>
                        </a:rPr>
                        <a:t> 2-</a:t>
                      </a:r>
                      <a:r>
                        <a:rPr kumimoji="0" lang="ar-SA" sz="2400" b="1" kern="1200" dirty="0" err="1" smtClean="0">
                          <a:solidFill>
                            <a:schemeClr val="dk1"/>
                          </a:solidFill>
                          <a:latin typeface="+mn-lt"/>
                          <a:ea typeface="+mn-ea"/>
                          <a:cs typeface="+mn-cs"/>
                        </a:rPr>
                        <a:t>ماهي</a:t>
                      </a:r>
                      <a:r>
                        <a:rPr kumimoji="0" lang="ar-SA" sz="2400" b="1" kern="1200" dirty="0" smtClean="0">
                          <a:solidFill>
                            <a:schemeClr val="dk1"/>
                          </a:solidFill>
                          <a:latin typeface="+mn-lt"/>
                          <a:ea typeface="+mn-ea"/>
                          <a:cs typeface="+mn-cs"/>
                        </a:rPr>
                        <a:t> المعايير المناسبة للحصول على مشروب ذو </a:t>
                      </a:r>
                      <a:r>
                        <a:rPr kumimoji="0" lang="ar-SA" sz="2400" b="1" kern="1200" dirty="0" err="1" smtClean="0">
                          <a:solidFill>
                            <a:schemeClr val="dk1"/>
                          </a:solidFill>
                          <a:latin typeface="+mn-lt"/>
                          <a:ea typeface="+mn-ea"/>
                          <a:cs typeface="+mn-cs"/>
                        </a:rPr>
                        <a:t>قيمة  ؟</a:t>
                      </a:r>
                      <a:endParaRPr kumimoji="0" lang="ar-DZ" sz="2400" b="1" kern="1200" dirty="0" smtClean="0">
                        <a:solidFill>
                          <a:schemeClr val="dk1"/>
                        </a:solidFill>
                        <a:latin typeface="+mn-lt"/>
                        <a:ea typeface="+mn-ea"/>
                        <a:cs typeface="+mn-cs"/>
                      </a:endParaRPr>
                    </a:p>
                    <a:p>
                      <a:pPr algn="r"/>
                      <a:endParaRPr kumimoji="0" lang="ar-DZ" sz="1800" b="1" kern="1200" baseline="0" dirty="0" smtClean="0">
                        <a:solidFill>
                          <a:schemeClr val="dk1"/>
                        </a:solidFill>
                        <a:latin typeface="+mn-lt"/>
                        <a:ea typeface="+mn-ea"/>
                        <a:cs typeface="+mn-cs"/>
                      </a:endParaRPr>
                    </a:p>
                    <a:p>
                      <a:pPr algn="r"/>
                      <a:r>
                        <a:rPr kumimoji="0" lang="ar-DZ" sz="2400" b="1" kern="1200" baseline="0" dirty="0" smtClean="0">
                          <a:solidFill>
                            <a:schemeClr val="dk1"/>
                          </a:solidFill>
                          <a:latin typeface="+mn-lt"/>
                          <a:ea typeface="+mn-ea"/>
                          <a:cs typeface="+mn-cs"/>
                        </a:rPr>
                        <a:t> </a:t>
                      </a:r>
                    </a:p>
                    <a:p>
                      <a:pPr algn="r"/>
                      <a:endParaRPr kumimoji="0" lang="ar-DZ" sz="2000" b="1" kern="1200" baseline="0" dirty="0" smtClean="0">
                        <a:solidFill>
                          <a:schemeClr val="dk1"/>
                        </a:solidFill>
                        <a:latin typeface="+mn-lt"/>
                        <a:ea typeface="+mn-ea"/>
                        <a:cs typeface="+mn-cs"/>
                      </a:endParaRPr>
                    </a:p>
                    <a:p>
                      <a:pPr algn="r"/>
                      <a:endParaRPr kumimoji="0" lang="ar-DZ" sz="2000" b="1" kern="1200" baseline="0" dirty="0" smtClean="0">
                        <a:solidFill>
                          <a:schemeClr val="dk1"/>
                        </a:solidFill>
                        <a:latin typeface="+mn-lt"/>
                        <a:ea typeface="+mn-ea"/>
                        <a:cs typeface="+mn-cs"/>
                      </a:endParaRPr>
                    </a:p>
                    <a:p>
                      <a:pPr algn="r"/>
                      <a:r>
                        <a:rPr kumimoji="0" lang="ar-DZ" sz="2000" b="1" kern="1200" baseline="0" dirty="0" smtClean="0">
                          <a:solidFill>
                            <a:schemeClr val="dk1"/>
                          </a:solidFill>
                          <a:latin typeface="+mn-lt"/>
                          <a:ea typeface="+mn-ea"/>
                          <a:cs typeface="+mn-cs"/>
                        </a:rPr>
                        <a:t>                                                                      </a:t>
                      </a:r>
                      <a:endParaRPr lang="fr-FR" sz="2000" dirty="0"/>
                    </a:p>
                  </a:txBody>
                  <a:tcPr>
                    <a:solidFill>
                      <a:srgbClr val="00B0F0"/>
                    </a:solidFill>
                  </a:tcPr>
                </a:tc>
                <a:tc>
                  <a:txBody>
                    <a:bodyPr/>
                    <a:lstStyle/>
                    <a:p>
                      <a:endParaRPr lang="ar-DZ" dirty="0" smtClean="0"/>
                    </a:p>
                    <a:p>
                      <a:r>
                        <a:rPr lang="ar-DZ" sz="2000" b="1" dirty="0" smtClean="0"/>
                        <a:t>نص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pic>
        <p:nvPicPr>
          <p:cNvPr id="4" name="il_fi" descr="Afficher l'image d'origine"/>
          <p:cNvPicPr/>
          <p:nvPr/>
        </p:nvPicPr>
        <p:blipFill>
          <a:blip r:embed="rId4" cstate="print"/>
          <a:srcRect/>
          <a:stretch>
            <a:fillRect/>
          </a:stretch>
        </p:blipFill>
        <p:spPr bwMode="auto">
          <a:xfrm>
            <a:off x="5796136" y="4797152"/>
            <a:ext cx="2233451" cy="1782120"/>
          </a:xfrm>
          <a:prstGeom prst="rect">
            <a:avLst/>
          </a:prstGeom>
          <a:noFill/>
          <a:ln w="9525">
            <a:noFill/>
            <a:miter lim="800000"/>
            <a:headEnd/>
            <a:tailEnd/>
          </a:ln>
        </p:spPr>
      </p:pic>
      <p:pic>
        <p:nvPicPr>
          <p:cNvPr id="5" name="Image 4" descr="http://t0.gstatic.com/images?q=tbn:ANd9GcT72FdgdywCv5f6_yqunSjtU9FqIDl65JV55_awze3EHN9gAOK3iP6oJ1A"/>
          <p:cNvPicPr/>
          <p:nvPr/>
        </p:nvPicPr>
        <p:blipFill>
          <a:blip r:embed="rId5" cstate="print"/>
          <a:srcRect/>
          <a:stretch>
            <a:fillRect/>
          </a:stretch>
        </p:blipFill>
        <p:spPr bwMode="auto">
          <a:xfrm>
            <a:off x="2771800" y="4725144"/>
            <a:ext cx="2664295" cy="1846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6705600"/>
        </p:xfrm>
        <a:graphic>
          <a:graphicData uri="http://schemas.openxmlformats.org/drawingml/2006/table">
            <a:tbl>
              <a:tblPr firstRow="1" bandRow="1">
                <a:tableStyleId>{5C22544A-7EE6-4342-B048-85BDC9FD1C3A}</a:tableStyleId>
              </a:tblPr>
              <a:tblGrid>
                <a:gridCol w="971600"/>
                <a:gridCol w="1440160"/>
                <a:gridCol w="5256584"/>
                <a:gridCol w="1475656"/>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chemeClr val="accent6">
                        <a:lumMod val="75000"/>
                      </a:schemeClr>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endParaRPr lang="ar-DZ" dirty="0" smtClean="0"/>
                    </a:p>
                    <a:p>
                      <a:endParaRPr lang="ar-DZ" dirty="0" smtClean="0"/>
                    </a:p>
                    <a:p>
                      <a:pPr algn="ctr"/>
                      <a:r>
                        <a:rPr lang="ar-DZ" b="1" dirty="0" err="1" smtClean="0"/>
                        <a:t>15د</a:t>
                      </a:r>
                      <a:endParaRPr lang="fr-FR" b="1" dirty="0"/>
                    </a:p>
                  </a:txBody>
                  <a:tcPr>
                    <a:solidFill>
                      <a:schemeClr val="accent6">
                        <a:lumMod val="75000"/>
                      </a:schemeClr>
                    </a:solidFill>
                  </a:tcPr>
                </a:tc>
                <a:tc>
                  <a:txBody>
                    <a:bodyPr/>
                    <a:lstStyle/>
                    <a:p>
                      <a:pPr algn="r"/>
                      <a:r>
                        <a:rPr lang="ar-DZ" b="1" dirty="0" smtClean="0"/>
                        <a:t>يقارنون الحل مع اجابتهم </a:t>
                      </a:r>
                    </a:p>
                    <a:p>
                      <a:pPr algn="r"/>
                      <a:r>
                        <a:rPr lang="ar-DZ" b="1" dirty="0" smtClean="0"/>
                        <a:t>يصححون اخطائهم</a:t>
                      </a:r>
                    </a:p>
                    <a:p>
                      <a:pPr algn="r"/>
                      <a:r>
                        <a:rPr lang="ar-DZ" b="1" dirty="0" smtClean="0"/>
                        <a:t>يكتبون الحل في كراس الدروس </a:t>
                      </a:r>
                      <a:endParaRPr lang="fr-FR" b="1" dirty="0"/>
                    </a:p>
                  </a:txBody>
                  <a:tcPr>
                    <a:solidFill>
                      <a:srgbClr val="FFC000"/>
                    </a:solidFill>
                  </a:tcPr>
                </a:tc>
                <a:tc>
                  <a:txBody>
                    <a:bodyPr/>
                    <a:lstStyle/>
                    <a:p>
                      <a:pPr algn="r"/>
                      <a:endParaRPr lang="fr-FR" sz="2000" dirty="0"/>
                    </a:p>
                  </a:txBody>
                  <a:tcPr>
                    <a:solidFill>
                      <a:srgbClr val="00B0F0"/>
                    </a:solidFill>
                  </a:tcPr>
                </a:tc>
                <a:tc>
                  <a:txBody>
                    <a:bodyPr/>
                    <a:lstStyle/>
                    <a:p>
                      <a:endParaRPr lang="ar-DZ" dirty="0" smtClean="0"/>
                    </a:p>
                    <a:p>
                      <a:r>
                        <a:rPr lang="ar-DZ" sz="2000" b="1" dirty="0" smtClean="0"/>
                        <a:t>حل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ar-DZ" sz="2000" b="1" baseline="0" dirty="0" smtClean="0"/>
                    </a:p>
                    <a:p>
                      <a:pPr algn="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s-ecran-bahamas-13-768x576.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Tableau 4"/>
          <p:cNvGraphicFramePr>
            <a:graphicFrameLocks noGrp="1"/>
          </p:cNvGraphicFramePr>
          <p:nvPr/>
        </p:nvGraphicFramePr>
        <p:xfrm>
          <a:off x="179512" y="188640"/>
          <a:ext cx="8784976" cy="6336704"/>
        </p:xfrm>
        <a:graphic>
          <a:graphicData uri="http://schemas.openxmlformats.org/drawingml/2006/table">
            <a:tbl>
              <a:tblPr firstRow="1" bandRow="1">
                <a:tableStyleId>{5C22544A-7EE6-4342-B048-85BDC9FD1C3A}</a:tableStyleId>
              </a:tblPr>
              <a:tblGrid>
                <a:gridCol w="648072"/>
                <a:gridCol w="1728192"/>
                <a:gridCol w="5544616"/>
                <a:gridCol w="864096"/>
              </a:tblGrid>
              <a:tr h="6336704">
                <a:tc>
                  <a:txBody>
                    <a:bodyPr/>
                    <a:lstStyle/>
                    <a:p>
                      <a:r>
                        <a:rPr lang="ar-DZ" dirty="0" err="1" smtClean="0">
                          <a:solidFill>
                            <a:schemeClr val="bg1"/>
                          </a:solidFill>
                        </a:rPr>
                        <a:t>10د</a:t>
                      </a:r>
                      <a:endParaRPr lang="fr-FR" dirty="0">
                        <a:solidFill>
                          <a:schemeClr val="bg1"/>
                        </a:solidFill>
                      </a:endParaRPr>
                    </a:p>
                  </a:txBody>
                  <a:tcPr>
                    <a:solidFill>
                      <a:srgbClr val="92D050"/>
                    </a:solidFill>
                  </a:tcPr>
                </a:tc>
                <a:tc>
                  <a:txBody>
                    <a:bodyPr/>
                    <a:lstStyle/>
                    <a:p>
                      <a:pPr algn="r"/>
                      <a:r>
                        <a:rPr lang="ar-DZ" b="1" dirty="0" smtClean="0">
                          <a:solidFill>
                            <a:schemeClr val="bg1"/>
                          </a:solidFill>
                        </a:rPr>
                        <a:t>يناقشون طريقة تحويل </a:t>
                      </a:r>
                      <a:r>
                        <a:rPr lang="ar-DZ" b="1" dirty="0" err="1" smtClean="0">
                          <a:solidFill>
                            <a:schemeClr val="bg1"/>
                          </a:solidFill>
                        </a:rPr>
                        <a:t>الوحدات </a:t>
                      </a:r>
                      <a:br>
                        <a:rPr lang="ar-DZ" b="1" dirty="0" err="1" smtClean="0">
                          <a:solidFill>
                            <a:schemeClr val="bg1"/>
                          </a:solidFill>
                        </a:rPr>
                      </a:br>
                      <a:r>
                        <a:rPr lang="ar-DZ" b="1" dirty="0" smtClean="0">
                          <a:solidFill>
                            <a:schemeClr val="bg1"/>
                          </a:solidFill>
                        </a:rPr>
                        <a:t>-يرسمون جداول </a:t>
                      </a:r>
                      <a:r>
                        <a:rPr lang="ar-DZ" b="1" dirty="0" err="1" smtClean="0">
                          <a:solidFill>
                            <a:schemeClr val="bg1"/>
                          </a:solidFill>
                        </a:rPr>
                        <a:t>التحويلا</a:t>
                      </a:r>
                      <a:r>
                        <a:rPr lang="ar-DZ" b="1" dirty="0" smtClean="0">
                          <a:solidFill>
                            <a:schemeClr val="bg1"/>
                          </a:solidFill>
                        </a:rPr>
                        <a:t> و يستعملون طريقة العلاقات  و يحولون الوحدات من وحدة الى اخرى حسب </a:t>
                      </a:r>
                      <a:r>
                        <a:rPr lang="ar-DZ" b="1" dirty="0" err="1" smtClean="0">
                          <a:solidFill>
                            <a:schemeClr val="bg1"/>
                          </a:solidFill>
                        </a:rPr>
                        <a:t>المطلوب </a:t>
                      </a:r>
                      <a:br>
                        <a:rPr lang="ar-DZ" b="1" dirty="0" err="1" smtClean="0">
                          <a:solidFill>
                            <a:schemeClr val="bg1"/>
                          </a:solidFill>
                        </a:rPr>
                      </a:br>
                      <a:r>
                        <a:rPr lang="ar-DZ" b="1" dirty="0" smtClean="0">
                          <a:solidFill>
                            <a:schemeClr val="bg1"/>
                          </a:solidFill>
                        </a:rPr>
                        <a:t>-تسجيل النتائج في كراس النشاطات</a:t>
                      </a:r>
                      <a:endParaRPr lang="fr-FR" dirty="0">
                        <a:solidFill>
                          <a:schemeClr val="bg1"/>
                        </a:solidFill>
                      </a:endParaRPr>
                    </a:p>
                  </a:txBody>
                  <a:tcPr>
                    <a:solidFill>
                      <a:srgbClr val="00B0F0"/>
                    </a:solidFill>
                  </a:tcPr>
                </a:tc>
                <a:tc>
                  <a:txBody>
                    <a:bodyPr/>
                    <a:lstStyle/>
                    <a:p>
                      <a:pPr algn="r"/>
                      <a:r>
                        <a:rPr lang="ar-DZ" b="1" dirty="0" smtClean="0">
                          <a:solidFill>
                            <a:schemeClr val="bg1"/>
                          </a:solidFill>
                        </a:rPr>
                        <a:t>النشاط التجريبي الثاني </a:t>
                      </a:r>
                      <a:r>
                        <a:rPr lang="ar-DZ" dirty="0" smtClean="0">
                          <a:solidFill>
                            <a:schemeClr val="bg1"/>
                          </a:solidFill>
                        </a:rPr>
                        <a:t/>
                      </a:r>
                      <a:br>
                        <a:rPr lang="ar-DZ" dirty="0" smtClean="0">
                          <a:solidFill>
                            <a:schemeClr val="bg1"/>
                          </a:solidFill>
                        </a:rPr>
                      </a:br>
                      <a:r>
                        <a:rPr lang="ar-DZ" b="1" dirty="0" smtClean="0">
                          <a:solidFill>
                            <a:schemeClr val="bg1"/>
                          </a:solidFill>
                        </a:rPr>
                        <a:t>تحديد الابعاد بوحدات اخرى جزئية ومضاعفة </a:t>
                      </a:r>
                      <a:br>
                        <a:rPr lang="ar-DZ" b="1" dirty="0" smtClean="0">
                          <a:solidFill>
                            <a:schemeClr val="bg1"/>
                          </a:solidFill>
                        </a:rPr>
                      </a:br>
                      <a:r>
                        <a:rPr lang="ar-DZ" b="1" dirty="0" smtClean="0">
                          <a:solidFill>
                            <a:schemeClr val="bg1"/>
                          </a:solidFill>
                        </a:rPr>
                        <a:t>الوسائل </a:t>
                      </a:r>
                      <a:br>
                        <a:rPr lang="ar-DZ" b="1" dirty="0" smtClean="0">
                          <a:solidFill>
                            <a:schemeClr val="bg1"/>
                          </a:solidFill>
                        </a:rPr>
                      </a:br>
                      <a:r>
                        <a:rPr lang="ar-DZ" b="1" dirty="0" smtClean="0">
                          <a:solidFill>
                            <a:schemeClr val="bg1"/>
                          </a:solidFill>
                        </a:rPr>
                        <a:t>استعمال جدول </a:t>
                      </a:r>
                      <a:r>
                        <a:rPr lang="ar-DZ" b="1" dirty="0" err="1" smtClean="0">
                          <a:solidFill>
                            <a:schemeClr val="bg1"/>
                          </a:solidFill>
                        </a:rPr>
                        <a:t>التحويل </a:t>
                      </a:r>
                      <a:br>
                        <a:rPr lang="ar-DZ" b="1" dirty="0" err="1" smtClean="0">
                          <a:solidFill>
                            <a:schemeClr val="bg1"/>
                          </a:solidFill>
                        </a:rPr>
                      </a:br>
                      <a:r>
                        <a:rPr lang="ar-DZ" b="1" dirty="0" smtClean="0">
                          <a:solidFill>
                            <a:schemeClr val="bg1"/>
                          </a:solidFill>
                        </a:rPr>
                        <a:t>-تسجيل </a:t>
                      </a:r>
                      <a:r>
                        <a:rPr lang="ar-DZ" b="1" dirty="0" err="1" smtClean="0">
                          <a:solidFill>
                            <a:schemeClr val="bg1"/>
                          </a:solidFill>
                        </a:rPr>
                        <a:t>النتائج </a:t>
                      </a:r>
                      <a:br>
                        <a:rPr lang="ar-DZ" b="1" dirty="0" err="1" smtClean="0">
                          <a:solidFill>
                            <a:schemeClr val="bg1"/>
                          </a:solidFill>
                        </a:rPr>
                      </a:br>
                      <a:r>
                        <a:rPr lang="ar-DZ" b="1" dirty="0" smtClean="0">
                          <a:solidFill>
                            <a:schemeClr val="bg1"/>
                          </a:solidFill>
                        </a:rPr>
                        <a:t>-ارساء الموارد المعرفية </a:t>
                      </a:r>
                      <a:br>
                        <a:rPr lang="ar-DZ" b="1" dirty="0" smtClean="0">
                          <a:solidFill>
                            <a:schemeClr val="bg1"/>
                          </a:solidFill>
                        </a:rPr>
                      </a:br>
                      <a:r>
                        <a:rPr lang="ar-DZ" b="1" dirty="0" smtClean="0">
                          <a:solidFill>
                            <a:schemeClr val="bg1"/>
                          </a:solidFill>
                        </a:rPr>
                        <a:t>يمكن تحويل وحدات القياس من وحدة الى اخرى باستعمال جداول </a:t>
                      </a:r>
                      <a:br>
                        <a:rPr lang="ar-DZ" b="1" dirty="0" smtClean="0">
                          <a:solidFill>
                            <a:schemeClr val="bg1"/>
                          </a:solidFill>
                        </a:rPr>
                      </a:br>
                      <a:r>
                        <a:rPr lang="ar-DZ" b="1" dirty="0" err="1" smtClean="0">
                          <a:solidFill>
                            <a:schemeClr val="bg1"/>
                          </a:solidFill>
                        </a:rPr>
                        <a:t>التحويل </a:t>
                      </a:r>
                      <a:r>
                        <a:rPr lang="ar-DZ" b="1" dirty="0" smtClean="0">
                          <a:solidFill>
                            <a:schemeClr val="bg1"/>
                          </a:solidFill>
                        </a:rPr>
                        <a:t>(</a:t>
                      </a:r>
                      <a:r>
                        <a:rPr lang="ar-DZ" b="1" dirty="0" err="1" smtClean="0">
                          <a:solidFill>
                            <a:schemeClr val="bg1"/>
                          </a:solidFill>
                        </a:rPr>
                        <a:t>شكل2</a:t>
                      </a:r>
                      <a:r>
                        <a:rPr lang="ar-DZ" b="1" dirty="0" smtClean="0">
                          <a:solidFill>
                            <a:schemeClr val="bg1"/>
                          </a:solidFill>
                        </a:rPr>
                        <a:t>) </a:t>
                      </a:r>
                      <a:br>
                        <a:rPr lang="ar-DZ" b="1" dirty="0" smtClean="0">
                          <a:solidFill>
                            <a:schemeClr val="bg1"/>
                          </a:solidFill>
                        </a:rPr>
                      </a:br>
                      <a:r>
                        <a:rPr lang="ar-DZ" b="1" dirty="0" smtClean="0">
                          <a:solidFill>
                            <a:schemeClr val="bg1"/>
                          </a:solidFill>
                        </a:rPr>
                        <a:t> و العلاقات </a:t>
                      </a:r>
                      <a:br>
                        <a:rPr lang="ar-DZ" b="1" dirty="0" smtClean="0">
                          <a:solidFill>
                            <a:schemeClr val="bg1"/>
                          </a:solidFill>
                        </a:rPr>
                      </a:br>
                      <a:r>
                        <a:rPr lang="ar-DZ" b="1" dirty="0" smtClean="0">
                          <a:solidFill>
                            <a:schemeClr val="bg1"/>
                          </a:solidFill>
                        </a:rPr>
                        <a:t>جدول التحويل </a:t>
                      </a:r>
                      <a:br>
                        <a:rPr lang="ar-DZ" b="1" dirty="0" smtClean="0">
                          <a:solidFill>
                            <a:schemeClr val="bg1"/>
                          </a:solidFill>
                        </a:rPr>
                      </a:br>
                      <a:endParaRPr lang="ar-DZ" b="1" dirty="0" smtClean="0">
                        <a:solidFill>
                          <a:schemeClr val="bg1"/>
                        </a:solidFill>
                      </a:endParaRPr>
                    </a:p>
                    <a:p>
                      <a:pPr algn="r"/>
                      <a:endParaRPr lang="ar-DZ" b="1" dirty="0" smtClean="0">
                        <a:solidFill>
                          <a:schemeClr val="bg1"/>
                        </a:solidFill>
                      </a:endParaRPr>
                    </a:p>
                    <a:p>
                      <a:pPr algn="r"/>
                      <a:endParaRPr lang="ar-DZ" b="1" dirty="0" smtClean="0">
                        <a:solidFill>
                          <a:schemeClr val="bg1"/>
                        </a:solidFill>
                      </a:endParaRPr>
                    </a:p>
                    <a:p>
                      <a:pPr algn="r"/>
                      <a:r>
                        <a:rPr lang="ar-DZ" b="1" dirty="0" smtClean="0">
                          <a:solidFill>
                            <a:schemeClr val="bg1"/>
                          </a:solidFill>
                        </a:rPr>
                        <a:t/>
                      </a:r>
                      <a:br>
                        <a:rPr lang="ar-DZ" b="1" dirty="0" smtClean="0">
                          <a:solidFill>
                            <a:schemeClr val="bg1"/>
                          </a:solidFill>
                        </a:rPr>
                      </a:br>
                      <a:r>
                        <a:rPr lang="ar-DZ" b="1" dirty="0" smtClean="0">
                          <a:solidFill>
                            <a:schemeClr val="bg1"/>
                          </a:solidFill>
                        </a:rPr>
                        <a:t>تحويل الاجزاء</a:t>
                      </a:r>
                      <a:br>
                        <a:rPr lang="ar-DZ" b="1" dirty="0" smtClean="0">
                          <a:solidFill>
                            <a:schemeClr val="bg1"/>
                          </a:solidFill>
                        </a:rPr>
                      </a:br>
                      <a:r>
                        <a:rPr lang="ar-DZ" b="1" dirty="0" smtClean="0">
                          <a:solidFill>
                            <a:schemeClr val="bg1"/>
                          </a:solidFill>
                        </a:rPr>
                        <a:t>1</a:t>
                      </a:r>
                      <a:r>
                        <a:rPr lang="fr-FR" b="1" dirty="0" smtClean="0">
                          <a:solidFill>
                            <a:schemeClr val="bg1"/>
                          </a:solidFill>
                        </a:rPr>
                        <a:t>m=10dm</a:t>
                      </a:r>
                      <a:br>
                        <a:rPr lang="fr-FR" b="1" dirty="0" smtClean="0">
                          <a:solidFill>
                            <a:schemeClr val="bg1"/>
                          </a:solidFill>
                        </a:rPr>
                      </a:br>
                      <a:r>
                        <a:rPr lang="fr-FR" b="1" dirty="0" smtClean="0">
                          <a:solidFill>
                            <a:schemeClr val="bg1"/>
                          </a:solidFill>
                        </a:rPr>
                        <a:t>1m=100cm</a:t>
                      </a:r>
                      <a:br>
                        <a:rPr lang="fr-FR" b="1" dirty="0" smtClean="0">
                          <a:solidFill>
                            <a:schemeClr val="bg1"/>
                          </a:solidFill>
                        </a:rPr>
                      </a:br>
                      <a:r>
                        <a:rPr lang="fr-FR" b="1" dirty="0" smtClean="0">
                          <a:solidFill>
                            <a:schemeClr val="bg1"/>
                          </a:solidFill>
                        </a:rPr>
                        <a:t>1m=1000mm</a:t>
                      </a:r>
                      <a:br>
                        <a:rPr lang="fr-FR" b="1" dirty="0" smtClean="0">
                          <a:solidFill>
                            <a:schemeClr val="bg1"/>
                          </a:solidFill>
                        </a:rPr>
                      </a:br>
                      <a:r>
                        <a:rPr lang="ar-DZ" b="1" dirty="0" smtClean="0">
                          <a:solidFill>
                            <a:schemeClr val="bg1"/>
                          </a:solidFill>
                        </a:rPr>
                        <a:t>تحويل المضاعفات </a:t>
                      </a:r>
                      <a:br>
                        <a:rPr lang="ar-DZ" b="1" dirty="0" smtClean="0">
                          <a:solidFill>
                            <a:schemeClr val="bg1"/>
                          </a:solidFill>
                        </a:rPr>
                      </a:br>
                      <a:r>
                        <a:rPr lang="ar-DZ" b="1" dirty="0" smtClean="0">
                          <a:solidFill>
                            <a:schemeClr val="bg1"/>
                          </a:solidFill>
                        </a:rPr>
                        <a:t>1</a:t>
                      </a:r>
                      <a:r>
                        <a:rPr lang="fr-FR" b="1" dirty="0" smtClean="0">
                          <a:solidFill>
                            <a:schemeClr val="bg1"/>
                          </a:solidFill>
                        </a:rPr>
                        <a:t>dam=10m</a:t>
                      </a:r>
                      <a:br>
                        <a:rPr lang="fr-FR" b="1" dirty="0" smtClean="0">
                          <a:solidFill>
                            <a:schemeClr val="bg1"/>
                          </a:solidFill>
                        </a:rPr>
                      </a:br>
                      <a:r>
                        <a:rPr lang="fr-FR" b="1" dirty="0" smtClean="0">
                          <a:solidFill>
                            <a:schemeClr val="bg1"/>
                          </a:solidFill>
                        </a:rPr>
                        <a:t>1hm=100m</a:t>
                      </a:r>
                      <a:br>
                        <a:rPr lang="fr-FR" b="1" dirty="0" smtClean="0">
                          <a:solidFill>
                            <a:schemeClr val="bg1"/>
                          </a:solidFill>
                        </a:rPr>
                      </a:br>
                      <a:r>
                        <a:rPr lang="fr-FR" b="1" dirty="0" smtClean="0">
                          <a:solidFill>
                            <a:schemeClr val="bg1"/>
                          </a:solidFill>
                        </a:rPr>
                        <a:t>1km=1000m</a:t>
                      </a:r>
                      <a:endParaRPr lang="fr-FR" dirty="0">
                        <a:solidFill>
                          <a:schemeClr val="bg1"/>
                        </a:solidFill>
                      </a:endParaRPr>
                    </a:p>
                  </a:txBody>
                  <a:tcPr>
                    <a:solidFill>
                      <a:srgbClr val="FFC000"/>
                    </a:solidFill>
                  </a:tcPr>
                </a:tc>
                <a:tc>
                  <a:txBody>
                    <a:bodyPr/>
                    <a:lstStyle/>
                    <a:p>
                      <a:r>
                        <a:rPr lang="ar-DZ" b="1" dirty="0" smtClean="0">
                          <a:solidFill>
                            <a:schemeClr val="bg1"/>
                          </a:solidFill>
                        </a:rPr>
                        <a:t/>
                      </a:r>
                      <a:br>
                        <a:rPr lang="ar-DZ" b="1" dirty="0" smtClean="0">
                          <a:solidFill>
                            <a:schemeClr val="bg1"/>
                          </a:solidFill>
                        </a:rPr>
                      </a:br>
                      <a:r>
                        <a:rPr lang="ar-DZ" b="1" dirty="0" smtClean="0">
                          <a:solidFill>
                            <a:schemeClr val="bg1"/>
                          </a:solidFill>
                        </a:rPr>
                        <a:t/>
                      </a:r>
                      <a:br>
                        <a:rPr lang="ar-DZ" b="1" dirty="0" smtClean="0">
                          <a:solidFill>
                            <a:schemeClr val="bg1"/>
                          </a:solidFill>
                        </a:rPr>
                      </a:br>
                      <a:r>
                        <a:rPr lang="ar-DZ" b="1" dirty="0" smtClean="0">
                          <a:solidFill>
                            <a:schemeClr val="bg1"/>
                          </a:solidFill>
                        </a:rPr>
                        <a:t>النشاطات</a:t>
                      </a:r>
                      <a:br>
                        <a:rPr lang="ar-DZ" b="1" dirty="0" smtClean="0">
                          <a:solidFill>
                            <a:schemeClr val="bg1"/>
                          </a:solidFill>
                        </a:rPr>
                      </a:br>
                      <a:r>
                        <a:rPr lang="ar-DZ" b="1" dirty="0" smtClean="0">
                          <a:solidFill>
                            <a:schemeClr val="bg1"/>
                          </a:solidFill>
                        </a:rPr>
                        <a:t> </a:t>
                      </a:r>
                      <a:r>
                        <a:rPr lang="ar-DZ" b="1" dirty="0" err="1" smtClean="0">
                          <a:solidFill>
                            <a:schemeClr val="bg1"/>
                          </a:solidFill>
                        </a:rPr>
                        <a:t>التعلمية2</a:t>
                      </a:r>
                      <a:endParaRPr lang="fr-FR" dirty="0">
                        <a:solidFill>
                          <a:schemeClr val="bg1"/>
                        </a:solidFill>
                      </a:endParaRPr>
                    </a:p>
                  </a:txBody>
                  <a:tcPr>
                    <a:solidFill>
                      <a:srgbClr val="92D050"/>
                    </a:solidFill>
                  </a:tcPr>
                </a:tc>
              </a:tr>
            </a:tbl>
          </a:graphicData>
        </a:graphic>
      </p:graphicFrame>
      <p:graphicFrame>
        <p:nvGraphicFramePr>
          <p:cNvPr id="6" name="Tableau 5"/>
          <p:cNvGraphicFramePr>
            <a:graphicFrameLocks noGrp="1"/>
          </p:cNvGraphicFramePr>
          <p:nvPr/>
        </p:nvGraphicFramePr>
        <p:xfrm>
          <a:off x="3059830" y="3140968"/>
          <a:ext cx="4824540" cy="767080"/>
        </p:xfrm>
        <a:graphic>
          <a:graphicData uri="http://schemas.openxmlformats.org/drawingml/2006/table">
            <a:tbl>
              <a:tblPr firstRow="1" bandRow="1">
                <a:tableStyleId>{5C22544A-7EE6-4342-B048-85BDC9FD1C3A}</a:tableStyleId>
              </a:tblPr>
              <a:tblGrid>
                <a:gridCol w="689220"/>
                <a:gridCol w="689220"/>
                <a:gridCol w="689220"/>
                <a:gridCol w="689220"/>
                <a:gridCol w="689220"/>
                <a:gridCol w="689220"/>
                <a:gridCol w="689220"/>
              </a:tblGrid>
              <a:tr h="370840">
                <a:tc>
                  <a:txBody>
                    <a:bodyPr/>
                    <a:lstStyle/>
                    <a:p>
                      <a:r>
                        <a:rPr lang="fr-FR" dirty="0" smtClean="0">
                          <a:solidFill>
                            <a:schemeClr val="bg1"/>
                          </a:solidFill>
                        </a:rPr>
                        <a:t>km</a:t>
                      </a:r>
                      <a:endParaRPr lang="fr-FR" dirty="0">
                        <a:solidFill>
                          <a:schemeClr val="bg1"/>
                        </a:solidFill>
                      </a:endParaRPr>
                    </a:p>
                  </a:txBody>
                  <a:tcPr>
                    <a:solidFill>
                      <a:srgbClr val="00B0F0"/>
                    </a:solidFill>
                  </a:tcPr>
                </a:tc>
                <a:tc>
                  <a:txBody>
                    <a:bodyPr/>
                    <a:lstStyle/>
                    <a:p>
                      <a:r>
                        <a:rPr lang="fr-FR" dirty="0" smtClean="0">
                          <a:solidFill>
                            <a:schemeClr val="bg1"/>
                          </a:solidFill>
                        </a:rPr>
                        <a:t>hm</a:t>
                      </a:r>
                      <a:endParaRPr lang="fr-FR" dirty="0">
                        <a:solidFill>
                          <a:schemeClr val="bg1"/>
                        </a:solidFill>
                      </a:endParaRPr>
                    </a:p>
                  </a:txBody>
                  <a:tcPr>
                    <a:solidFill>
                      <a:srgbClr val="00B0F0"/>
                    </a:solidFill>
                  </a:tcPr>
                </a:tc>
                <a:tc>
                  <a:txBody>
                    <a:bodyPr/>
                    <a:lstStyle/>
                    <a:p>
                      <a:r>
                        <a:rPr lang="fr-FR" dirty="0" smtClean="0">
                          <a:solidFill>
                            <a:schemeClr val="bg1"/>
                          </a:solidFill>
                        </a:rPr>
                        <a:t>dam</a:t>
                      </a:r>
                      <a:endParaRPr lang="fr-FR" dirty="0">
                        <a:solidFill>
                          <a:schemeClr val="bg1"/>
                        </a:solidFill>
                      </a:endParaRPr>
                    </a:p>
                  </a:txBody>
                  <a:tcPr>
                    <a:solidFill>
                      <a:srgbClr val="00B0F0"/>
                    </a:solidFill>
                  </a:tcPr>
                </a:tc>
                <a:tc>
                  <a:txBody>
                    <a:bodyPr/>
                    <a:lstStyle/>
                    <a:p>
                      <a:r>
                        <a:rPr lang="fr-FR" sz="2000" dirty="0" smtClean="0">
                          <a:solidFill>
                            <a:schemeClr val="bg1"/>
                          </a:solidFill>
                        </a:rPr>
                        <a:t>m</a:t>
                      </a:r>
                      <a:endParaRPr lang="fr-FR" sz="2000" dirty="0">
                        <a:solidFill>
                          <a:schemeClr val="bg1"/>
                        </a:solidFill>
                      </a:endParaRPr>
                    </a:p>
                  </a:txBody>
                  <a:tcPr>
                    <a:solidFill>
                      <a:srgbClr val="00B050"/>
                    </a:solidFill>
                  </a:tcPr>
                </a:tc>
                <a:tc>
                  <a:txBody>
                    <a:bodyPr/>
                    <a:lstStyle/>
                    <a:p>
                      <a:r>
                        <a:rPr lang="fr-FR" dirty="0" smtClean="0">
                          <a:solidFill>
                            <a:schemeClr val="bg1"/>
                          </a:solidFill>
                        </a:rPr>
                        <a:t>dm</a:t>
                      </a:r>
                      <a:endParaRPr lang="fr-FR" dirty="0">
                        <a:solidFill>
                          <a:schemeClr val="bg1"/>
                        </a:solidFill>
                      </a:endParaRPr>
                    </a:p>
                  </a:txBody>
                  <a:tcPr>
                    <a:solidFill>
                      <a:srgbClr val="00B0F0"/>
                    </a:solidFill>
                  </a:tcPr>
                </a:tc>
                <a:tc>
                  <a:txBody>
                    <a:bodyPr/>
                    <a:lstStyle/>
                    <a:p>
                      <a:r>
                        <a:rPr lang="fr-FR" dirty="0" smtClean="0">
                          <a:solidFill>
                            <a:schemeClr val="bg1"/>
                          </a:solidFill>
                        </a:rPr>
                        <a:t>cm</a:t>
                      </a:r>
                      <a:endParaRPr lang="fr-FR" dirty="0">
                        <a:solidFill>
                          <a:schemeClr val="bg1"/>
                        </a:solidFill>
                      </a:endParaRPr>
                    </a:p>
                  </a:txBody>
                  <a:tcPr>
                    <a:solidFill>
                      <a:srgbClr val="00B0F0"/>
                    </a:solidFill>
                  </a:tcPr>
                </a:tc>
                <a:tc>
                  <a:txBody>
                    <a:bodyPr/>
                    <a:lstStyle/>
                    <a:p>
                      <a:r>
                        <a:rPr lang="fr-FR" dirty="0" smtClean="0">
                          <a:solidFill>
                            <a:schemeClr val="bg1"/>
                          </a:solidFill>
                        </a:rPr>
                        <a:t>mm</a:t>
                      </a:r>
                      <a:endParaRPr lang="fr-FR" dirty="0">
                        <a:solidFill>
                          <a:schemeClr val="bg1"/>
                        </a:solidFill>
                      </a:endParaRPr>
                    </a:p>
                  </a:txBody>
                  <a:tcPr>
                    <a:solidFill>
                      <a:srgbClr val="00B0F0"/>
                    </a:solidFill>
                  </a:tcPr>
                </a:tc>
              </a:tr>
              <a:tr h="370840">
                <a:tc>
                  <a:txBody>
                    <a:bodyPr/>
                    <a:lstStyle/>
                    <a:p>
                      <a:endParaRPr lang="fr-FR" dirty="0"/>
                    </a:p>
                  </a:txBody>
                  <a:tcPr>
                    <a:solidFill>
                      <a:srgbClr val="00B0F0"/>
                    </a:solidFill>
                  </a:tcPr>
                </a:tc>
                <a:tc>
                  <a:txBody>
                    <a:bodyPr/>
                    <a:lstStyle/>
                    <a:p>
                      <a:endParaRPr lang="fr-FR"/>
                    </a:p>
                  </a:txBody>
                  <a:tcPr>
                    <a:solidFill>
                      <a:srgbClr val="00B0F0"/>
                    </a:solidFill>
                  </a:tcPr>
                </a:tc>
                <a:tc>
                  <a:txBody>
                    <a:bodyPr/>
                    <a:lstStyle/>
                    <a:p>
                      <a:endParaRPr lang="fr-FR" dirty="0"/>
                    </a:p>
                  </a:txBody>
                  <a:tcPr>
                    <a:solidFill>
                      <a:srgbClr val="00B0F0"/>
                    </a:solidFill>
                  </a:tcPr>
                </a:tc>
                <a:tc>
                  <a:txBody>
                    <a:bodyPr/>
                    <a:lstStyle/>
                    <a:p>
                      <a:endParaRPr lang="fr-FR" dirty="0"/>
                    </a:p>
                  </a:txBody>
                  <a:tcPr>
                    <a:solidFill>
                      <a:srgbClr val="00B050"/>
                    </a:solidFill>
                  </a:tcPr>
                </a:tc>
                <a:tc>
                  <a:txBody>
                    <a:bodyPr/>
                    <a:lstStyle/>
                    <a:p>
                      <a:endParaRPr lang="fr-FR"/>
                    </a:p>
                  </a:txBody>
                  <a:tcPr>
                    <a:solidFill>
                      <a:srgbClr val="00B0F0"/>
                    </a:solidFill>
                  </a:tcPr>
                </a:tc>
                <a:tc>
                  <a:txBody>
                    <a:bodyPr/>
                    <a:lstStyle/>
                    <a:p>
                      <a:endParaRPr lang="fr-FR"/>
                    </a:p>
                  </a:txBody>
                  <a:tcPr>
                    <a:solidFill>
                      <a:srgbClr val="00B0F0"/>
                    </a:solidFill>
                  </a:tcPr>
                </a:tc>
                <a:tc>
                  <a:txBody>
                    <a:bodyPr/>
                    <a:lstStyle/>
                    <a:p>
                      <a:endParaRPr lang="fr-FR"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0"/>
            <a:ext cx="8229600" cy="980728"/>
          </a:xfrm>
          <a:solidFill>
            <a:srgbClr val="00B0F0"/>
          </a:solidFill>
        </p:spPr>
        <p:txBody>
          <a:bodyPr/>
          <a:lstStyle/>
          <a:p>
            <a:r>
              <a:rPr lang="ar-DZ" dirty="0" smtClean="0"/>
              <a:t>معايير ومؤشرات التقويم </a:t>
            </a:r>
            <a:endParaRPr lang="fr-FR" dirty="0"/>
          </a:p>
        </p:txBody>
      </p:sp>
      <p:sp>
        <p:nvSpPr>
          <p:cNvPr id="3" name="Sous-titre 2"/>
          <p:cNvSpPr>
            <a:spLocks noGrp="1"/>
          </p:cNvSpPr>
          <p:nvPr>
            <p:ph type="subTitle" idx="1"/>
          </p:nvPr>
        </p:nvSpPr>
        <p:spPr>
          <a:xfrm>
            <a:off x="0" y="1268760"/>
            <a:ext cx="8856984" cy="5589240"/>
          </a:xfrm>
        </p:spPr>
        <p:txBody>
          <a:bodyPr/>
          <a:lstStyle/>
          <a:p>
            <a:endParaRPr lang="fr-FR" dirty="0"/>
          </a:p>
        </p:txBody>
      </p:sp>
      <p:graphicFrame>
        <p:nvGraphicFramePr>
          <p:cNvPr id="4" name="Tableau 3"/>
          <p:cNvGraphicFramePr>
            <a:graphicFrameLocks noGrp="1"/>
          </p:cNvGraphicFramePr>
          <p:nvPr/>
        </p:nvGraphicFramePr>
        <p:xfrm>
          <a:off x="179514" y="1124744"/>
          <a:ext cx="8712965" cy="5544616"/>
        </p:xfrm>
        <a:graphic>
          <a:graphicData uri="http://schemas.openxmlformats.org/drawingml/2006/table">
            <a:tbl>
              <a:tblPr firstRow="1" bandRow="1">
                <a:tableStyleId>{5C22544A-7EE6-4342-B048-85BDC9FD1C3A}</a:tableStyleId>
              </a:tblPr>
              <a:tblGrid>
                <a:gridCol w="1742593"/>
                <a:gridCol w="1742593"/>
                <a:gridCol w="1742593"/>
                <a:gridCol w="1742593"/>
                <a:gridCol w="1742593"/>
              </a:tblGrid>
              <a:tr h="722703">
                <a:tc gridSpan="4">
                  <a:txBody>
                    <a:bodyPr/>
                    <a:lstStyle/>
                    <a:p>
                      <a:pPr algn="r"/>
                      <a:r>
                        <a:rPr lang="ar-DZ" b="1" dirty="0" smtClean="0">
                          <a:solidFill>
                            <a:schemeClr val="bg1"/>
                          </a:solidFill>
                        </a:rPr>
                        <a:t>معايير ومؤشرات التقويم التكويني  </a:t>
                      </a:r>
                      <a:endParaRPr lang="fr-FR" dirty="0">
                        <a:solidFill>
                          <a:schemeClr val="bg1"/>
                        </a:solidFill>
                      </a:endParaRPr>
                    </a:p>
                  </a:txBody>
                  <a:tcPr>
                    <a:solidFill>
                      <a:schemeClr val="accent6">
                        <a:lumMod val="75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rowSpan="2">
                  <a:txBody>
                    <a:bodyPr/>
                    <a:lstStyle/>
                    <a:p>
                      <a:pPr algn="r"/>
                      <a:r>
                        <a:rPr lang="ar-DZ" dirty="0" smtClean="0">
                          <a:solidFill>
                            <a:schemeClr val="bg1"/>
                          </a:solidFill>
                        </a:rPr>
                        <a:t>سير المقطع </a:t>
                      </a:r>
                    </a:p>
                    <a:p>
                      <a:pPr algn="r"/>
                      <a:r>
                        <a:rPr lang="ar-DZ" dirty="0" smtClean="0">
                          <a:solidFill>
                            <a:schemeClr val="bg1"/>
                          </a:solidFill>
                        </a:rPr>
                        <a:t>التعلمي</a:t>
                      </a:r>
                    </a:p>
                    <a:p>
                      <a:pPr algn="r"/>
                      <a:r>
                        <a:rPr lang="ar-DZ" dirty="0" smtClean="0">
                          <a:solidFill>
                            <a:schemeClr val="bg1"/>
                          </a:solidFill>
                        </a:rPr>
                        <a:t>الوحدة 20</a:t>
                      </a:r>
                    </a:p>
                    <a:p>
                      <a:pPr algn="r"/>
                      <a:r>
                        <a:rPr lang="ar-DZ" baseline="0" dirty="0" smtClean="0">
                          <a:solidFill>
                            <a:schemeClr val="bg1"/>
                          </a:solidFill>
                        </a:rPr>
                        <a:t>وضعية تعلم الادماج 3</a:t>
                      </a:r>
                      <a:endParaRPr lang="fr-FR" dirty="0">
                        <a:solidFill>
                          <a:schemeClr val="bg1"/>
                        </a:solidFill>
                      </a:endParaRPr>
                    </a:p>
                  </a:txBody>
                  <a:tcPr>
                    <a:solidFill>
                      <a:srgbClr val="00B0F0"/>
                    </a:solidFill>
                  </a:tcPr>
                </a:tc>
              </a:tr>
              <a:tr h="1019701">
                <a:tc>
                  <a:txBody>
                    <a:bodyPr/>
                    <a:lstStyle/>
                    <a:p>
                      <a:pPr algn="r"/>
                      <a:r>
                        <a:rPr lang="ar-DZ" b="1" dirty="0" smtClean="0"/>
                        <a:t>معيار  ترسيخ القيم والمواقف</a:t>
                      </a:r>
                      <a:endParaRPr lang="fr-FR" dirty="0"/>
                    </a:p>
                  </a:txBody>
                  <a:tcPr>
                    <a:solidFill>
                      <a:srgbClr val="FFC000"/>
                    </a:solidFill>
                  </a:tcPr>
                </a:tc>
                <a:tc>
                  <a:txBody>
                    <a:bodyPr/>
                    <a:lstStyle/>
                    <a:p>
                      <a:pPr algn="r"/>
                      <a:r>
                        <a:rPr lang="ar-DZ" b="1" dirty="0" smtClean="0"/>
                        <a:t>معيار  توظيف الموارد والكفاءات العرضية</a:t>
                      </a:r>
                      <a:endParaRPr lang="fr-FR" dirty="0"/>
                    </a:p>
                  </a:txBody>
                  <a:tcPr>
                    <a:solidFill>
                      <a:schemeClr val="accent6"/>
                    </a:solidFill>
                  </a:tcPr>
                </a:tc>
                <a:tc>
                  <a:txBody>
                    <a:bodyPr/>
                    <a:lstStyle/>
                    <a:p>
                      <a:pPr algn="r"/>
                      <a:r>
                        <a:rPr lang="ar-DZ" b="1" dirty="0" smtClean="0"/>
                        <a:t>معيار  التحكم في الموارد المعرفية</a:t>
                      </a:r>
                      <a:endParaRPr lang="fr-FR" dirty="0"/>
                    </a:p>
                  </a:txBody>
                  <a:tcPr>
                    <a:solidFill>
                      <a:schemeClr val="accent4">
                        <a:lumMod val="75000"/>
                      </a:schemeClr>
                    </a:solidFill>
                  </a:tcPr>
                </a:tc>
                <a:tc>
                  <a:txBody>
                    <a:bodyPr/>
                    <a:lstStyle/>
                    <a:p>
                      <a:pPr algn="r"/>
                      <a:r>
                        <a:rPr lang="ar-DZ" b="1" dirty="0" smtClean="0"/>
                        <a:t>معيار  وجاهة </a:t>
                      </a:r>
                      <a:r>
                        <a:rPr lang="ar-DZ" b="1" dirty="0" err="1" smtClean="0"/>
                        <a:t>المنتوج</a:t>
                      </a:r>
                      <a:endParaRPr lang="fr-FR" dirty="0"/>
                    </a:p>
                  </a:txBody>
                  <a:tcPr>
                    <a:solidFill>
                      <a:srgbClr val="00B050"/>
                    </a:solidFill>
                  </a:tcPr>
                </a:tc>
                <a:tc vMerge="1">
                  <a:txBody>
                    <a:bodyPr/>
                    <a:lstStyle/>
                    <a:p>
                      <a:endParaRPr lang="fr-FR" dirty="0"/>
                    </a:p>
                  </a:txBody>
                  <a:tcPr/>
                </a:tc>
              </a:tr>
              <a:tr h="3802212">
                <a:tc>
                  <a:txBody>
                    <a:bodyPr/>
                    <a:lstStyle/>
                    <a:p>
                      <a:pPr algn="r"/>
                      <a:endParaRPr lang="fr-FR" b="1" dirty="0"/>
                    </a:p>
                  </a:txBody>
                  <a:tcPr>
                    <a:solidFill>
                      <a:srgbClr val="FFC000"/>
                    </a:solidFill>
                  </a:tcPr>
                </a:tc>
                <a:tc>
                  <a:txBody>
                    <a:bodyPr/>
                    <a:lstStyle/>
                    <a:p>
                      <a:pPr algn="r"/>
                      <a:endParaRPr lang="fr-FR" b="1" dirty="0"/>
                    </a:p>
                  </a:txBody>
                  <a:tcPr>
                    <a:solidFill>
                      <a:schemeClr val="accent6"/>
                    </a:solidFill>
                  </a:tcPr>
                </a:tc>
                <a:tc>
                  <a:txBody>
                    <a:bodyPr/>
                    <a:lstStyle/>
                    <a:p>
                      <a:pPr algn="r"/>
                      <a:endParaRPr lang="fr-FR" b="1" dirty="0"/>
                    </a:p>
                  </a:txBody>
                  <a:tcPr>
                    <a:solidFill>
                      <a:schemeClr val="accent4">
                        <a:lumMod val="75000"/>
                      </a:schemeClr>
                    </a:solidFill>
                  </a:tcPr>
                </a:tc>
                <a:tc>
                  <a:txBody>
                    <a:bodyPr/>
                    <a:lstStyle/>
                    <a:p>
                      <a:pPr algn="r"/>
                      <a:endParaRPr lang="fr-FR" b="1" dirty="0"/>
                    </a:p>
                  </a:txBody>
                  <a:tcPr>
                    <a:solidFill>
                      <a:srgbClr val="00B050"/>
                    </a:solidFill>
                  </a:tcPr>
                </a:tc>
                <a:tc>
                  <a:txBody>
                    <a:bodyPr/>
                    <a:lstStyle/>
                    <a:p>
                      <a:pPr algn="r"/>
                      <a:r>
                        <a:rPr lang="ar-DZ" b="1" dirty="0" smtClean="0"/>
                        <a:t>وضعية تعلم الادماج</a:t>
                      </a:r>
                      <a:r>
                        <a:rPr lang="ar-DZ" b="1" baseline="0" dirty="0" smtClean="0"/>
                        <a:t> 3</a:t>
                      </a:r>
                    </a:p>
                    <a:p>
                      <a:pPr algn="r"/>
                      <a:r>
                        <a:rPr lang="ar-DZ" b="1" baseline="0" dirty="0" smtClean="0"/>
                        <a:t>المحلول المائي </a:t>
                      </a:r>
                      <a:endParaRPr lang="ar-DZ" b="1" dirty="0" smtClean="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71620.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844824"/>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124744"/>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788024" y="1844824"/>
            <a:ext cx="1872208"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21</a:t>
            </a:r>
            <a:endParaRPr lang="fr-FR" sz="2000" b="1" dirty="0">
              <a:solidFill>
                <a:schemeClr val="bg1"/>
              </a:solidFill>
            </a:endParaRPr>
          </a:p>
        </p:txBody>
      </p:sp>
      <p:sp>
        <p:nvSpPr>
          <p:cNvPr id="11" name="Rectangle à coins arrondis 10"/>
          <p:cNvSpPr/>
          <p:nvPr/>
        </p:nvSpPr>
        <p:spPr>
          <a:xfrm>
            <a:off x="179512" y="1700808"/>
            <a:ext cx="2232248"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عرض مشروع المقطر الشمسي </a:t>
            </a:r>
            <a:endParaRPr lang="fr-FR" sz="2000" b="1" dirty="0">
              <a:solidFill>
                <a:schemeClr val="bg1"/>
              </a:solidFill>
            </a:endParaRPr>
          </a:p>
        </p:txBody>
      </p:sp>
      <p:sp>
        <p:nvSpPr>
          <p:cNvPr id="12" name="Rectangle avec flèche vers la gauche 11"/>
          <p:cNvSpPr/>
          <p:nvPr/>
        </p:nvSpPr>
        <p:spPr>
          <a:xfrm>
            <a:off x="7020272" y="4437112"/>
            <a:ext cx="1800200" cy="1296144"/>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611560" y="3645024"/>
            <a:ext cx="6336704" cy="24482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4600898_325796847792890_4006480948654035749_n.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b4.jpg"/>
          <p:cNvPicPr>
            <a:picLocks noChangeAspect="1"/>
          </p:cNvPicPr>
          <p:nvPr/>
        </p:nvPicPr>
        <p:blipFill>
          <a:blip r:embed="rId3" cstate="print"/>
          <a:stretch>
            <a:fillRect/>
          </a:stretch>
        </p:blipFill>
        <p:spPr>
          <a:xfrm>
            <a:off x="3923928" y="3356992"/>
            <a:ext cx="3096344" cy="2736304"/>
          </a:xfrm>
          <a:prstGeom prst="rect">
            <a:avLst/>
          </a:prstGeom>
        </p:spPr>
      </p:pic>
      <p:pic>
        <p:nvPicPr>
          <p:cNvPr id="4" name="Image 3" descr="117348326.jpg"/>
          <p:cNvPicPr>
            <a:picLocks noChangeAspect="1"/>
          </p:cNvPicPr>
          <p:nvPr/>
        </p:nvPicPr>
        <p:blipFill>
          <a:blip r:embed="rId4" cstate="print"/>
          <a:stretch>
            <a:fillRect/>
          </a:stretch>
        </p:blipFill>
        <p:spPr>
          <a:xfrm>
            <a:off x="3851920" y="404664"/>
            <a:ext cx="3384376" cy="2520280"/>
          </a:xfrm>
          <a:prstGeom prst="rect">
            <a:avLst/>
          </a:prstGeom>
        </p:spPr>
      </p:pic>
      <p:pic>
        <p:nvPicPr>
          <p:cNvPr id="5" name="Image 4" descr="hqdefault.jpg"/>
          <p:cNvPicPr>
            <a:picLocks noChangeAspect="1"/>
          </p:cNvPicPr>
          <p:nvPr/>
        </p:nvPicPr>
        <p:blipFill>
          <a:blip r:embed="rId5" cstate="print"/>
          <a:stretch>
            <a:fillRect/>
          </a:stretch>
        </p:blipFill>
        <p:spPr>
          <a:xfrm>
            <a:off x="251520" y="188640"/>
            <a:ext cx="3456384" cy="2664296"/>
          </a:xfrm>
          <a:prstGeom prst="rect">
            <a:avLst/>
          </a:prstGeom>
        </p:spPr>
      </p:pic>
      <p:pic>
        <p:nvPicPr>
          <p:cNvPr id="6" name="Image 5" descr="mqdefault.jpg"/>
          <p:cNvPicPr>
            <a:picLocks noChangeAspect="1"/>
          </p:cNvPicPr>
          <p:nvPr/>
        </p:nvPicPr>
        <p:blipFill>
          <a:blip r:embed="rId6" cstate="print"/>
          <a:stretch>
            <a:fillRect/>
          </a:stretch>
        </p:blipFill>
        <p:spPr>
          <a:xfrm>
            <a:off x="251520" y="3501008"/>
            <a:ext cx="3384376" cy="2736304"/>
          </a:xfrm>
          <a:prstGeom prst="rect">
            <a:avLst/>
          </a:prstGeom>
        </p:spPr>
      </p:pic>
      <p:sp>
        <p:nvSpPr>
          <p:cNvPr id="8" name="Rectangle avec flèche vers la gauche 7"/>
          <p:cNvSpPr/>
          <p:nvPr/>
        </p:nvSpPr>
        <p:spPr>
          <a:xfrm>
            <a:off x="7308304" y="1196752"/>
            <a:ext cx="1835696" cy="122413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النموذج الاول </a:t>
            </a:r>
            <a:br>
              <a:rPr lang="ar-DZ" b="1" dirty="0" smtClean="0">
                <a:solidFill>
                  <a:schemeClr val="bg1"/>
                </a:solidFill>
              </a:rPr>
            </a:br>
            <a:r>
              <a:rPr lang="ar-DZ" b="1" dirty="0" smtClean="0">
                <a:solidFill>
                  <a:schemeClr val="bg1"/>
                </a:solidFill>
              </a:rPr>
              <a:t>نموذج الشكل المثلثي </a:t>
            </a:r>
            <a:endParaRPr lang="fr-FR" dirty="0">
              <a:solidFill>
                <a:schemeClr val="bg1"/>
              </a:solidFill>
            </a:endParaRPr>
          </a:p>
        </p:txBody>
      </p:sp>
      <p:sp>
        <p:nvSpPr>
          <p:cNvPr id="9" name="Rectangle avec flèche vers la gauche 8"/>
          <p:cNvSpPr/>
          <p:nvPr/>
        </p:nvSpPr>
        <p:spPr>
          <a:xfrm>
            <a:off x="7308304" y="3789040"/>
            <a:ext cx="1835696" cy="122413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النموذج </a:t>
            </a:r>
            <a:r>
              <a:rPr lang="ar-DZ" b="1" dirty="0" err="1" smtClean="0">
                <a:solidFill>
                  <a:schemeClr val="bg1"/>
                </a:solidFill>
              </a:rPr>
              <a:t>االثاني</a:t>
            </a:r>
            <a:r>
              <a:rPr lang="ar-DZ" b="1" dirty="0" smtClean="0">
                <a:solidFill>
                  <a:schemeClr val="bg1"/>
                </a:solidFill>
              </a:rPr>
              <a:t> </a:t>
            </a:r>
            <a:br>
              <a:rPr lang="ar-DZ" b="1" dirty="0" smtClean="0">
                <a:solidFill>
                  <a:schemeClr val="bg1"/>
                </a:solidFill>
              </a:rPr>
            </a:br>
            <a:r>
              <a:rPr lang="ar-DZ" b="1" dirty="0" smtClean="0">
                <a:solidFill>
                  <a:schemeClr val="bg1"/>
                </a:solidFill>
              </a:rPr>
              <a:t>نموذج الاناء</a:t>
            </a:r>
            <a:endParaRPr lang="fr-FR"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7420267.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916832"/>
            <a:ext cx="1872208"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268760"/>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860032" y="1988840"/>
            <a:ext cx="2160240" cy="7920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22</a:t>
            </a:r>
            <a:endParaRPr lang="fr-FR" sz="2000" b="1" dirty="0">
              <a:solidFill>
                <a:schemeClr val="bg1"/>
              </a:solidFill>
            </a:endParaRPr>
          </a:p>
        </p:txBody>
      </p:sp>
      <p:sp>
        <p:nvSpPr>
          <p:cNvPr id="11" name="Rectangle à coins arrondis 10"/>
          <p:cNvSpPr/>
          <p:nvPr/>
        </p:nvSpPr>
        <p:spPr>
          <a:xfrm>
            <a:off x="179512" y="1700808"/>
            <a:ext cx="187220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حل وضعية الانطلاق </a:t>
            </a:r>
            <a:endParaRPr lang="fr-FR" sz="2000" b="1" dirty="0">
              <a:solidFill>
                <a:schemeClr val="bg1"/>
              </a:solidFill>
            </a:endParaRPr>
          </a:p>
        </p:txBody>
      </p:sp>
      <p:sp>
        <p:nvSpPr>
          <p:cNvPr id="12" name="Rectangle avec flèche vers la gauche 11"/>
          <p:cNvSpPr/>
          <p:nvPr/>
        </p:nvSpPr>
        <p:spPr>
          <a:xfrm>
            <a:off x="7380312" y="3140968"/>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971600" y="2780928"/>
            <a:ext cx="6336704"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4" name="Rectangle avec flèche vers la gauche 13"/>
          <p:cNvSpPr/>
          <p:nvPr/>
        </p:nvSpPr>
        <p:spPr>
          <a:xfrm>
            <a:off x="7559824" y="4725144"/>
            <a:ext cx="1584176" cy="792088"/>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5" name="Rectangle à coins arrondis 14"/>
          <p:cNvSpPr/>
          <p:nvPr/>
        </p:nvSpPr>
        <p:spPr>
          <a:xfrm>
            <a:off x="0" y="3717032"/>
            <a:ext cx="7524328" cy="31409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1-يقيس بعض المقادير الفيزيائية باستعمال الوسيلة و الطريقة المناسبتين</a:t>
            </a:r>
            <a:r>
              <a:rPr lang="ar-DZ" dirty="0" smtClean="0">
                <a:solidFill>
                  <a:schemeClr val="bg1"/>
                </a:solidFill>
              </a:rPr>
              <a:t/>
            </a:r>
            <a:br>
              <a:rPr lang="ar-DZ" dirty="0" smtClean="0">
                <a:solidFill>
                  <a:schemeClr val="bg1"/>
                </a:solidFill>
              </a:rPr>
            </a:br>
            <a:r>
              <a:rPr lang="ar-DZ" b="1" dirty="0" smtClean="0">
                <a:solidFill>
                  <a:schemeClr val="bg1"/>
                </a:solidFill>
              </a:rPr>
              <a:t> ويستخدمها في حل مشكلا تتعلق </a:t>
            </a:r>
            <a:r>
              <a:rPr lang="ar-DZ" b="1" dirty="0" err="1" smtClean="0">
                <a:solidFill>
                  <a:schemeClr val="bg1"/>
                </a:solidFill>
              </a:rPr>
              <a:t>بها</a:t>
            </a:r>
            <a:r>
              <a:rPr lang="ar-DZ" b="1" dirty="0" smtClean="0">
                <a:solidFill>
                  <a:schemeClr val="bg1"/>
                </a:solidFill>
              </a:rPr>
              <a:t> في المخبر و خارجه  </a:t>
            </a:r>
            <a:br>
              <a:rPr lang="ar-DZ" b="1" dirty="0" smtClean="0">
                <a:solidFill>
                  <a:schemeClr val="bg1"/>
                </a:solidFill>
              </a:rPr>
            </a:br>
            <a:r>
              <a:rPr lang="ar-DZ" b="1" dirty="0" smtClean="0">
                <a:solidFill>
                  <a:schemeClr val="bg1"/>
                </a:solidFill>
              </a:rPr>
              <a:t>2-يتعرف على مختلف الحالات الفيزيائية  التي يكون عليها </a:t>
            </a:r>
            <a:endParaRPr lang="ar-DZ" dirty="0" smtClean="0">
              <a:solidFill>
                <a:schemeClr val="bg1"/>
              </a:solidFill>
            </a:endParaRPr>
          </a:p>
          <a:p>
            <a:pPr algn="r"/>
            <a:r>
              <a:rPr lang="ar-DZ" b="1" dirty="0" smtClean="0">
                <a:solidFill>
                  <a:schemeClr val="bg1"/>
                </a:solidFill>
              </a:rPr>
              <a:t>الجسم المادي في محيطه القريب و البعيد</a:t>
            </a:r>
            <a:r>
              <a:rPr lang="ar-DZ" dirty="0" smtClean="0">
                <a:solidFill>
                  <a:schemeClr val="bg1"/>
                </a:solidFill>
              </a:rPr>
              <a:t/>
            </a:r>
            <a:br>
              <a:rPr lang="ar-DZ" dirty="0" smtClean="0">
                <a:solidFill>
                  <a:schemeClr val="bg1"/>
                </a:solidFill>
              </a:rPr>
            </a:br>
            <a:r>
              <a:rPr lang="ar-DZ" b="1" dirty="0" err="1" smtClean="0">
                <a:solidFill>
                  <a:schemeClr val="bg1"/>
                </a:solidFill>
              </a:rPr>
              <a:t>3- </a:t>
            </a:r>
            <a:r>
              <a:rPr lang="ar-DZ" b="1" dirty="0" smtClean="0">
                <a:solidFill>
                  <a:schemeClr val="bg1"/>
                </a:solidFill>
              </a:rPr>
              <a:t>-يتحكم في طرق تحويل الجسم المادي من حالة الى </a:t>
            </a:r>
            <a:r>
              <a:rPr lang="ar-DZ" b="1" dirty="0" err="1" smtClean="0">
                <a:solidFill>
                  <a:schemeClr val="bg1"/>
                </a:solidFill>
              </a:rPr>
              <a:t>اخرى </a:t>
            </a:r>
            <a:br>
              <a:rPr lang="ar-DZ" b="1" dirty="0" err="1" smtClean="0">
                <a:solidFill>
                  <a:schemeClr val="bg1"/>
                </a:solidFill>
              </a:rPr>
            </a:br>
            <a:r>
              <a:rPr lang="ar-DZ" b="1" dirty="0" smtClean="0">
                <a:solidFill>
                  <a:schemeClr val="bg1"/>
                </a:solidFill>
              </a:rPr>
              <a:t>-اخذ </a:t>
            </a:r>
            <a:r>
              <a:rPr lang="ar-DZ" b="1" dirty="0" err="1" smtClean="0">
                <a:solidFill>
                  <a:schemeClr val="bg1"/>
                </a:solidFill>
              </a:rPr>
              <a:t>الاحتياطات</a:t>
            </a:r>
            <a:r>
              <a:rPr lang="ar-DZ" b="1" dirty="0" smtClean="0">
                <a:solidFill>
                  <a:schemeClr val="bg1"/>
                </a:solidFill>
              </a:rPr>
              <a:t> الامنية في العمل المخبري عند استخدام مصادر الحرارة </a:t>
            </a:r>
            <a:br>
              <a:rPr lang="ar-DZ" b="1" dirty="0" smtClean="0">
                <a:solidFill>
                  <a:schemeClr val="bg1"/>
                </a:solidFill>
              </a:rPr>
            </a:br>
            <a:r>
              <a:rPr lang="ar-DZ" b="1" dirty="0" smtClean="0">
                <a:solidFill>
                  <a:schemeClr val="bg1"/>
                </a:solidFill>
              </a:rPr>
              <a:t>4- يعرف مختلف </a:t>
            </a:r>
            <a:r>
              <a:rPr lang="ar-DZ" b="1" dirty="0" err="1" smtClean="0">
                <a:solidFill>
                  <a:schemeClr val="bg1"/>
                </a:solidFill>
              </a:rPr>
              <a:t>الخلائط</a:t>
            </a:r>
            <a:r>
              <a:rPr lang="ar-DZ" b="1" dirty="0" smtClean="0">
                <a:solidFill>
                  <a:schemeClr val="bg1"/>
                </a:solidFill>
              </a:rPr>
              <a:t> من محيطه القريب و البعيد</a:t>
            </a:r>
            <a:endParaRPr lang="ar-DZ" dirty="0" smtClean="0">
              <a:solidFill>
                <a:schemeClr val="bg1"/>
              </a:solidFill>
            </a:endParaRPr>
          </a:p>
          <a:p>
            <a:pPr algn="r"/>
            <a:r>
              <a:rPr lang="ar-DZ" b="1" dirty="0" smtClean="0">
                <a:solidFill>
                  <a:schemeClr val="bg1"/>
                </a:solidFill>
              </a:rPr>
              <a:t> و يتحكم في بعض  طرق فصل مكونات </a:t>
            </a:r>
            <a:r>
              <a:rPr lang="ar-DZ" b="1" dirty="0" err="1" smtClean="0">
                <a:solidFill>
                  <a:schemeClr val="bg1"/>
                </a:solidFill>
              </a:rPr>
              <a:t>الخلائط</a:t>
            </a:r>
            <a:r>
              <a:rPr lang="ar-DZ" b="1" dirty="0" smtClean="0">
                <a:solidFill>
                  <a:schemeClr val="bg1"/>
                </a:solidFill>
              </a:rPr>
              <a:t> تجريبيا </a:t>
            </a:r>
            <a:br>
              <a:rPr lang="ar-DZ" b="1" dirty="0" smtClean="0">
                <a:solidFill>
                  <a:schemeClr val="bg1"/>
                </a:solidFill>
              </a:rPr>
            </a:br>
            <a:r>
              <a:rPr lang="ar-DZ" b="1" dirty="0" smtClean="0">
                <a:solidFill>
                  <a:schemeClr val="bg1"/>
                </a:solidFill>
              </a:rPr>
              <a:t>5- يستخدم معارفه  حول المحلول المائي لحل مشكلات خاصة </a:t>
            </a:r>
            <a:endParaRPr lang="ar-DZ" dirty="0" smtClean="0">
              <a:solidFill>
                <a:schemeClr val="bg1"/>
              </a:solidFill>
            </a:endParaRPr>
          </a:p>
          <a:p>
            <a:pPr algn="r"/>
            <a:r>
              <a:rPr lang="ar-DZ" b="1" dirty="0" smtClean="0">
                <a:solidFill>
                  <a:schemeClr val="bg1"/>
                </a:solidFill>
              </a:rPr>
              <a:t>(استهلاك او تحضير المحاليل المائية في المنزل وفي المخبر</a:t>
            </a:r>
            <a:r>
              <a:rPr lang="ar-DZ" b="1" dirty="0" err="1" smtClean="0">
                <a:solidFill>
                  <a:schemeClr val="bg1"/>
                </a:solidFill>
              </a:rPr>
              <a:t>)</a:t>
            </a:r>
            <a:r>
              <a:rPr lang="ar-DZ" b="1" dirty="0" smtClean="0">
                <a:solidFill>
                  <a:schemeClr val="bg1"/>
                </a:solidFill>
              </a:rPr>
              <a:t/>
            </a:r>
            <a:br>
              <a:rPr lang="ar-DZ" b="1" dirty="0" smtClean="0">
                <a:solidFill>
                  <a:schemeClr val="bg1"/>
                </a:solidFill>
              </a:rPr>
            </a:br>
            <a:r>
              <a:rPr lang="ar-DZ" b="1" dirty="0" smtClean="0">
                <a:solidFill>
                  <a:schemeClr val="bg1"/>
                </a:solidFill>
              </a:rPr>
              <a:t>6-التحذير من التلوث و كيفية حماية البيئة واخذ </a:t>
            </a:r>
            <a:r>
              <a:rPr lang="ar-DZ" b="1" dirty="0" err="1" smtClean="0">
                <a:solidFill>
                  <a:schemeClr val="bg1"/>
                </a:solidFill>
              </a:rPr>
              <a:t>الاختياطات</a:t>
            </a:r>
            <a:r>
              <a:rPr lang="ar-DZ" b="1" dirty="0" smtClean="0">
                <a:solidFill>
                  <a:schemeClr val="bg1"/>
                </a:solidFill>
              </a:rPr>
              <a:t> </a:t>
            </a:r>
            <a:endParaRPr lang="ar-DZ" dirty="0" smtClean="0">
              <a:solidFill>
                <a:schemeClr val="bg1"/>
              </a:solidFill>
            </a:endParaRPr>
          </a:p>
          <a:p>
            <a:pPr algn="r"/>
            <a:r>
              <a:rPr lang="ar-DZ" b="1" dirty="0" smtClean="0">
                <a:solidFill>
                  <a:schemeClr val="bg1"/>
                </a:solidFill>
              </a:rPr>
              <a:t>عند استعمال محاليل مائية خطيرة </a:t>
            </a:r>
            <a:endParaRPr lang="ar-DZ" dirty="0" smtClean="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8856984" cy="5632311"/>
          </a:xfrm>
          <a:prstGeom prst="rect">
            <a:avLst/>
          </a:prstGeom>
          <a:solidFill>
            <a:srgbClr val="00B0F0"/>
          </a:solidFill>
        </p:spPr>
        <p:txBody>
          <a:bodyPr wrap="square">
            <a:spAutoFit/>
          </a:bodyPr>
          <a:lstStyle/>
          <a:p>
            <a:pPr algn="r"/>
            <a:r>
              <a:rPr lang="ar-DZ" sz="2400" b="1" dirty="0" smtClean="0">
                <a:solidFill>
                  <a:schemeClr val="bg1"/>
                </a:solidFill>
              </a:rPr>
              <a:t>العودة إلى الوضعية الانطلاقية وتقديم عناصر </a:t>
            </a:r>
            <a:r>
              <a:rPr lang="ar-DZ" sz="2400" b="1" dirty="0" err="1" smtClean="0">
                <a:solidFill>
                  <a:schemeClr val="bg1"/>
                </a:solidFill>
              </a:rPr>
              <a:t>الإجابة.</a:t>
            </a:r>
            <a:r>
              <a:rPr lang="ar-DZ" sz="2400" dirty="0" smtClean="0">
                <a:solidFill>
                  <a:schemeClr val="bg1"/>
                </a:solidFill>
              </a:rPr>
              <a:t/>
            </a:r>
            <a:br>
              <a:rPr lang="ar-DZ" sz="2400" dirty="0" smtClean="0">
                <a:solidFill>
                  <a:schemeClr val="bg1"/>
                </a:solidFill>
              </a:rPr>
            </a:br>
            <a:r>
              <a:rPr lang="ar-DZ" sz="2400" b="1" dirty="0" smtClean="0">
                <a:solidFill>
                  <a:schemeClr val="bg1"/>
                </a:solidFill>
              </a:rPr>
              <a:t> يوجه التلاميذ الى الوضعيات </a:t>
            </a:r>
            <a:r>
              <a:rPr lang="ar-DZ" sz="2400" b="1" dirty="0" err="1" smtClean="0">
                <a:solidFill>
                  <a:schemeClr val="bg1"/>
                </a:solidFill>
              </a:rPr>
              <a:t>التعلمية</a:t>
            </a:r>
            <a:r>
              <a:rPr lang="ar-DZ" sz="2400" b="1" dirty="0" smtClean="0">
                <a:solidFill>
                  <a:schemeClr val="bg1"/>
                </a:solidFill>
              </a:rPr>
              <a:t> السابقة وتذكيرهم</a:t>
            </a:r>
            <a:r>
              <a:rPr lang="ar-DZ" sz="2400" dirty="0" smtClean="0">
                <a:solidFill>
                  <a:schemeClr val="bg1"/>
                </a:solidFill>
              </a:rPr>
              <a:t/>
            </a:r>
            <a:br>
              <a:rPr lang="ar-DZ" sz="2400" dirty="0" smtClean="0">
                <a:solidFill>
                  <a:schemeClr val="bg1"/>
                </a:solidFill>
              </a:rPr>
            </a:br>
            <a:r>
              <a:rPr lang="ar-DZ" sz="2400" b="1" dirty="0" smtClean="0">
                <a:solidFill>
                  <a:schemeClr val="bg1"/>
                </a:solidFill>
              </a:rPr>
              <a:t>بما تم تعلمه</a:t>
            </a:r>
            <a:r>
              <a:rPr lang="ar-DZ" sz="2400" dirty="0" smtClean="0">
                <a:solidFill>
                  <a:schemeClr val="bg1"/>
                </a:solidFill>
              </a:rPr>
              <a:t/>
            </a:r>
            <a:br>
              <a:rPr lang="ar-DZ" sz="2400" dirty="0" smtClean="0">
                <a:solidFill>
                  <a:schemeClr val="bg1"/>
                </a:solidFill>
              </a:rPr>
            </a:br>
            <a:r>
              <a:rPr lang="ar-DZ" sz="2400" b="1" dirty="0" smtClean="0">
                <a:solidFill>
                  <a:schemeClr val="bg1"/>
                </a:solidFill>
              </a:rPr>
              <a:t>مراحل الحل </a:t>
            </a:r>
            <a:r>
              <a:rPr lang="ar-DZ" sz="2400" dirty="0" smtClean="0">
                <a:solidFill>
                  <a:schemeClr val="bg1"/>
                </a:solidFill>
              </a:rPr>
              <a:t/>
            </a:r>
            <a:br>
              <a:rPr lang="ar-DZ" sz="2400" dirty="0" smtClean="0">
                <a:solidFill>
                  <a:schemeClr val="bg1"/>
                </a:solidFill>
              </a:rPr>
            </a:br>
            <a:r>
              <a:rPr lang="ar-DZ" sz="2400" b="1" dirty="0" smtClean="0">
                <a:solidFill>
                  <a:schemeClr val="bg1"/>
                </a:solidFill>
              </a:rPr>
              <a:t>1-يقدم التلاميذ تفسيرات علمية للظواهر الحادثة في </a:t>
            </a:r>
            <a:r>
              <a:rPr lang="ar-DZ" sz="2400" b="1" dirty="0" err="1" smtClean="0">
                <a:solidFill>
                  <a:schemeClr val="bg1"/>
                </a:solidFill>
              </a:rPr>
              <a:t>الوضعية </a:t>
            </a:r>
            <a:r>
              <a:rPr lang="ar-DZ" sz="2400" b="1" dirty="0" smtClean="0">
                <a:solidFill>
                  <a:schemeClr val="bg1"/>
                </a:solidFill>
              </a:rPr>
              <a:t>(التبخر والتكاثف و الذوبان و التجمد  و </a:t>
            </a:r>
            <a:r>
              <a:rPr lang="ar-DZ" sz="2400" b="1" dirty="0" err="1" smtClean="0">
                <a:solidFill>
                  <a:schemeClr val="bg1"/>
                </a:solidFill>
              </a:rPr>
              <a:t>الخلائط</a:t>
            </a:r>
            <a:r>
              <a:rPr lang="ar-DZ" sz="2400" b="1" dirty="0" smtClean="0">
                <a:solidFill>
                  <a:schemeClr val="bg1"/>
                </a:solidFill>
              </a:rPr>
              <a:t> و ملوحة البحيرات و طريقة حساب </a:t>
            </a:r>
            <a:r>
              <a:rPr lang="ar-DZ" sz="2400" b="1" dirty="0" err="1" smtClean="0">
                <a:solidFill>
                  <a:schemeClr val="bg1"/>
                </a:solidFill>
              </a:rPr>
              <a:t>حجوم</a:t>
            </a:r>
            <a:r>
              <a:rPr lang="ar-DZ" sz="2400" b="1" dirty="0" smtClean="0">
                <a:solidFill>
                  <a:schemeClr val="bg1"/>
                </a:solidFill>
              </a:rPr>
              <a:t> المياه في </a:t>
            </a:r>
            <a:r>
              <a:rPr lang="ar-DZ" sz="2400" b="1" dirty="0" err="1" smtClean="0">
                <a:solidFill>
                  <a:schemeClr val="bg1"/>
                </a:solidFill>
              </a:rPr>
              <a:t>السدود </a:t>
            </a:r>
            <a:r>
              <a:rPr lang="ar-DZ" sz="2400" b="1" dirty="0" smtClean="0">
                <a:solidFill>
                  <a:schemeClr val="bg1"/>
                </a:solidFill>
              </a:rPr>
              <a:t>-طفو الجليد وغرق </a:t>
            </a:r>
            <a:r>
              <a:rPr lang="ar-DZ" sz="2400" b="1" dirty="0" err="1" smtClean="0">
                <a:solidFill>
                  <a:schemeClr val="bg1"/>
                </a:solidFill>
              </a:rPr>
              <a:t>الاتربة ) </a:t>
            </a:r>
            <a:br>
              <a:rPr lang="ar-DZ" sz="2400" b="1" dirty="0" err="1" smtClean="0">
                <a:solidFill>
                  <a:schemeClr val="bg1"/>
                </a:solidFill>
              </a:rPr>
            </a:br>
            <a:r>
              <a:rPr lang="ar-DZ" sz="2400" b="1" dirty="0" smtClean="0">
                <a:solidFill>
                  <a:schemeClr val="bg1"/>
                </a:solidFill>
              </a:rPr>
              <a:t>-تفسير ظاهرتي  الانصهار  و التجمد</a:t>
            </a:r>
            <a:br>
              <a:rPr lang="ar-DZ" sz="2400" b="1" dirty="0" smtClean="0">
                <a:solidFill>
                  <a:schemeClr val="bg1"/>
                </a:solidFill>
              </a:rPr>
            </a:br>
            <a:r>
              <a:rPr lang="ar-DZ" sz="2400" b="1" dirty="0" smtClean="0">
                <a:solidFill>
                  <a:schemeClr val="bg1"/>
                </a:solidFill>
              </a:rPr>
              <a:t>-تفسير ظاهرتي التبخر و </a:t>
            </a:r>
            <a:r>
              <a:rPr lang="ar-DZ" sz="2400" b="1" dirty="0" err="1" smtClean="0">
                <a:solidFill>
                  <a:schemeClr val="bg1"/>
                </a:solidFill>
              </a:rPr>
              <a:t>التكاثف </a:t>
            </a:r>
            <a:br>
              <a:rPr lang="ar-DZ" sz="2400" b="1" dirty="0" err="1" smtClean="0">
                <a:solidFill>
                  <a:schemeClr val="bg1"/>
                </a:solidFill>
              </a:rPr>
            </a:br>
            <a:r>
              <a:rPr lang="ar-DZ" sz="2400" b="1" dirty="0" smtClean="0">
                <a:solidFill>
                  <a:schemeClr val="bg1"/>
                </a:solidFill>
              </a:rPr>
              <a:t>-تفسير ظاهرة وجود </a:t>
            </a:r>
            <a:r>
              <a:rPr lang="ar-DZ" sz="2400" b="1" dirty="0" err="1" smtClean="0">
                <a:solidFill>
                  <a:schemeClr val="bg1"/>
                </a:solidFill>
              </a:rPr>
              <a:t>خلائط</a:t>
            </a:r>
            <a:r>
              <a:rPr lang="ar-DZ" sz="2400" b="1" dirty="0" smtClean="0">
                <a:solidFill>
                  <a:schemeClr val="bg1"/>
                </a:solidFill>
              </a:rPr>
              <a:t> في المياه</a:t>
            </a:r>
            <a:br>
              <a:rPr lang="ar-DZ" sz="2400" b="1" dirty="0" smtClean="0">
                <a:solidFill>
                  <a:schemeClr val="bg1"/>
                </a:solidFill>
              </a:rPr>
            </a:br>
            <a:r>
              <a:rPr lang="ar-DZ" sz="2400" b="1" dirty="0" smtClean="0">
                <a:solidFill>
                  <a:schemeClr val="bg1"/>
                </a:solidFill>
              </a:rPr>
              <a:t>-تفسير ظاهرة تغيرات ملوحة </a:t>
            </a:r>
            <a:r>
              <a:rPr lang="ar-DZ" sz="2400" b="1" dirty="0" err="1" smtClean="0">
                <a:solidFill>
                  <a:schemeClr val="bg1"/>
                </a:solidFill>
              </a:rPr>
              <a:t>البحيرات </a:t>
            </a:r>
            <a:br>
              <a:rPr lang="ar-DZ" sz="2400" b="1" dirty="0" err="1" smtClean="0">
                <a:solidFill>
                  <a:schemeClr val="bg1"/>
                </a:solidFill>
              </a:rPr>
            </a:br>
            <a:r>
              <a:rPr lang="ar-DZ" sz="2400" b="1" dirty="0" smtClean="0">
                <a:solidFill>
                  <a:schemeClr val="bg1"/>
                </a:solidFill>
              </a:rPr>
              <a:t>-تفسير </a:t>
            </a:r>
            <a:r>
              <a:rPr lang="ar-DZ" sz="2400" b="1" dirty="0" err="1" smtClean="0">
                <a:solidFill>
                  <a:schemeClr val="bg1"/>
                </a:solidFill>
              </a:rPr>
              <a:t>ظاهرةطفو</a:t>
            </a:r>
            <a:r>
              <a:rPr lang="ar-DZ" sz="2400" b="1" dirty="0" smtClean="0">
                <a:solidFill>
                  <a:schemeClr val="bg1"/>
                </a:solidFill>
              </a:rPr>
              <a:t>  الجليد و غرق الاتربة</a:t>
            </a:r>
            <a:br>
              <a:rPr lang="ar-DZ" sz="2400" b="1" dirty="0" smtClean="0">
                <a:solidFill>
                  <a:schemeClr val="bg1"/>
                </a:solidFill>
              </a:rPr>
            </a:br>
            <a:r>
              <a:rPr lang="ar-DZ" sz="2400" b="1" dirty="0" smtClean="0">
                <a:solidFill>
                  <a:schemeClr val="bg1"/>
                </a:solidFill>
              </a:rPr>
              <a:t>-تفسير طريقة  استطاعة حساب </a:t>
            </a:r>
            <a:r>
              <a:rPr lang="ar-DZ" sz="2400" b="1" dirty="0" err="1" smtClean="0">
                <a:solidFill>
                  <a:schemeClr val="bg1"/>
                </a:solidFill>
              </a:rPr>
              <a:t>حجوم</a:t>
            </a:r>
            <a:r>
              <a:rPr lang="ar-DZ" sz="2400" b="1" dirty="0" smtClean="0">
                <a:solidFill>
                  <a:schemeClr val="bg1"/>
                </a:solidFill>
              </a:rPr>
              <a:t> مياه </a:t>
            </a:r>
            <a:r>
              <a:rPr lang="ar-DZ" sz="2400" b="1" dirty="0" err="1" smtClean="0">
                <a:solidFill>
                  <a:schemeClr val="bg1"/>
                </a:solidFill>
              </a:rPr>
              <a:t>السدود </a:t>
            </a:r>
            <a:br>
              <a:rPr lang="ar-DZ" sz="2400" b="1" dirty="0" err="1" smtClean="0">
                <a:solidFill>
                  <a:schemeClr val="bg1"/>
                </a:solidFill>
              </a:rPr>
            </a:br>
            <a:r>
              <a:rPr lang="ar-DZ" sz="2400" b="1" dirty="0" smtClean="0">
                <a:solidFill>
                  <a:schemeClr val="bg1"/>
                </a:solidFill>
              </a:rPr>
              <a:t>-تفسير طريقة الحصول على مياه للشرب من مياه البحر </a:t>
            </a:r>
            <a:br>
              <a:rPr lang="ar-DZ" sz="2400" b="1" dirty="0" smtClean="0">
                <a:solidFill>
                  <a:schemeClr val="bg1"/>
                </a:solidFill>
              </a:rPr>
            </a:b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8892480" cy="5909310"/>
          </a:xfrm>
          <a:prstGeom prst="rect">
            <a:avLst/>
          </a:prstGeom>
          <a:solidFill>
            <a:srgbClr val="92D050"/>
          </a:solidFill>
        </p:spPr>
        <p:txBody>
          <a:bodyPr wrap="square">
            <a:spAutoFit/>
          </a:bodyPr>
          <a:lstStyle/>
          <a:p>
            <a:pPr algn="r"/>
            <a:r>
              <a:rPr lang="ar-DZ" sz="2000" b="1" dirty="0" smtClean="0">
                <a:solidFill>
                  <a:schemeClr val="bg1"/>
                </a:solidFill>
              </a:rPr>
              <a:t>2-اقتراح طرق تجريبية بسيطة في المخبر للظواهر السابقة مع الرسومات المناسبة لكل </a:t>
            </a:r>
            <a:r>
              <a:rPr lang="ar-DZ" sz="2000" b="1" dirty="0" err="1" smtClean="0">
                <a:solidFill>
                  <a:schemeClr val="bg1"/>
                </a:solidFill>
              </a:rPr>
              <a:t>ظاهرة </a:t>
            </a:r>
            <a:br>
              <a:rPr lang="ar-DZ" sz="2000" b="1" dirty="0" err="1" smtClean="0">
                <a:solidFill>
                  <a:schemeClr val="bg1"/>
                </a:solidFill>
              </a:rPr>
            </a:br>
            <a:r>
              <a:rPr lang="ar-DZ" sz="2000" b="1" dirty="0" smtClean="0">
                <a:solidFill>
                  <a:schemeClr val="bg1"/>
                </a:solidFill>
              </a:rPr>
              <a:t>-تجربة الانصهار  و التجمد</a:t>
            </a:r>
            <a:br>
              <a:rPr lang="ar-DZ" sz="2000" b="1" dirty="0" smtClean="0">
                <a:solidFill>
                  <a:schemeClr val="bg1"/>
                </a:solidFill>
              </a:rPr>
            </a:br>
            <a:r>
              <a:rPr lang="ar-DZ" sz="2000" b="1" dirty="0" smtClean="0">
                <a:solidFill>
                  <a:schemeClr val="bg1"/>
                </a:solidFill>
              </a:rPr>
              <a:t>-تجربة التبخر و التكاثف</a:t>
            </a:r>
            <a:br>
              <a:rPr lang="ar-DZ" sz="2000" b="1" dirty="0" smtClean="0">
                <a:solidFill>
                  <a:schemeClr val="bg1"/>
                </a:solidFill>
              </a:rPr>
            </a:br>
            <a:r>
              <a:rPr lang="ar-DZ" sz="2000" b="1" dirty="0" smtClean="0">
                <a:solidFill>
                  <a:schemeClr val="bg1"/>
                </a:solidFill>
              </a:rPr>
              <a:t>-تجربة الحصول على </a:t>
            </a:r>
            <a:r>
              <a:rPr lang="ar-DZ" sz="2000" b="1" dirty="0" err="1" smtClean="0">
                <a:solidFill>
                  <a:schemeClr val="bg1"/>
                </a:solidFill>
              </a:rPr>
              <a:t>خلائط</a:t>
            </a:r>
            <a:r>
              <a:rPr lang="ar-DZ" sz="2000" b="1" dirty="0" smtClean="0">
                <a:solidFill>
                  <a:schemeClr val="bg1"/>
                </a:solidFill>
              </a:rPr>
              <a:t> متجانسة وغير </a:t>
            </a:r>
            <a:r>
              <a:rPr lang="ar-DZ" sz="2000" b="1" dirty="0" err="1" smtClean="0">
                <a:solidFill>
                  <a:schemeClr val="bg1"/>
                </a:solidFill>
              </a:rPr>
              <a:t>متجانسة </a:t>
            </a:r>
            <a:br>
              <a:rPr lang="ar-DZ" sz="2000" b="1" dirty="0" err="1" smtClean="0">
                <a:solidFill>
                  <a:schemeClr val="bg1"/>
                </a:solidFill>
              </a:rPr>
            </a:br>
            <a:r>
              <a:rPr lang="ar-DZ" sz="2000" b="1" dirty="0" smtClean="0">
                <a:solidFill>
                  <a:schemeClr val="bg1"/>
                </a:solidFill>
              </a:rPr>
              <a:t>-تجربة التركيز لتحديد </a:t>
            </a:r>
            <a:r>
              <a:rPr lang="ar-DZ" sz="2000" b="1" dirty="0" err="1" smtClean="0">
                <a:solidFill>
                  <a:schemeClr val="bg1"/>
                </a:solidFill>
              </a:rPr>
              <a:t>الملوحة </a:t>
            </a:r>
            <a:br>
              <a:rPr lang="ar-DZ" sz="2000" b="1" dirty="0" err="1" smtClean="0">
                <a:solidFill>
                  <a:schemeClr val="bg1"/>
                </a:solidFill>
              </a:rPr>
            </a:br>
            <a:r>
              <a:rPr lang="ar-DZ" sz="2000" b="1" dirty="0" smtClean="0">
                <a:solidFill>
                  <a:schemeClr val="bg1"/>
                </a:solidFill>
              </a:rPr>
              <a:t>-تجربة قياس </a:t>
            </a:r>
            <a:r>
              <a:rPr lang="ar-DZ" sz="2000" b="1" dirty="0" err="1" smtClean="0">
                <a:solidFill>
                  <a:schemeClr val="bg1"/>
                </a:solidFill>
              </a:rPr>
              <a:t>الحجوم</a:t>
            </a:r>
            <a:r>
              <a:rPr lang="ar-DZ" sz="2000" b="1" dirty="0" smtClean="0">
                <a:solidFill>
                  <a:schemeClr val="bg1"/>
                </a:solidFill>
              </a:rPr>
              <a:t> لتحديد </a:t>
            </a:r>
            <a:r>
              <a:rPr lang="ar-DZ" sz="2000" b="1" dirty="0" err="1" smtClean="0">
                <a:solidFill>
                  <a:schemeClr val="bg1"/>
                </a:solidFill>
              </a:rPr>
              <a:t>حجوم</a:t>
            </a:r>
            <a:r>
              <a:rPr lang="ar-DZ" sz="2000" b="1" dirty="0" smtClean="0">
                <a:solidFill>
                  <a:schemeClr val="bg1"/>
                </a:solidFill>
              </a:rPr>
              <a:t> مياه </a:t>
            </a:r>
            <a:r>
              <a:rPr lang="ar-DZ" sz="2000" b="1" dirty="0" err="1" smtClean="0">
                <a:solidFill>
                  <a:schemeClr val="bg1"/>
                </a:solidFill>
              </a:rPr>
              <a:t>السدود </a:t>
            </a:r>
            <a:br>
              <a:rPr lang="ar-DZ" sz="2000" b="1" dirty="0" err="1" smtClean="0">
                <a:solidFill>
                  <a:schemeClr val="bg1"/>
                </a:solidFill>
              </a:rPr>
            </a:br>
            <a:r>
              <a:rPr lang="ar-DZ" sz="2000" b="1" dirty="0" smtClean="0">
                <a:solidFill>
                  <a:schemeClr val="bg1"/>
                </a:solidFill>
              </a:rPr>
              <a:t>-تجربة الكثافة لتحديد طفو الجليد  و غرق </a:t>
            </a:r>
            <a:r>
              <a:rPr lang="ar-DZ" sz="2000" b="1" dirty="0" err="1" smtClean="0">
                <a:solidFill>
                  <a:schemeClr val="bg1"/>
                </a:solidFill>
              </a:rPr>
              <a:t>الاتربة </a:t>
            </a:r>
            <a:br>
              <a:rPr lang="ar-DZ" sz="2000" b="1" dirty="0" err="1" smtClean="0">
                <a:solidFill>
                  <a:schemeClr val="bg1"/>
                </a:solidFill>
              </a:rPr>
            </a:br>
            <a:r>
              <a:rPr lang="ar-DZ" sz="2000" b="1" dirty="0" smtClean="0">
                <a:solidFill>
                  <a:schemeClr val="bg1"/>
                </a:solidFill>
              </a:rPr>
              <a:t>-تجربة التقطير للحصول على ماء نقي من مياه البحر المالحة </a:t>
            </a:r>
            <a:br>
              <a:rPr lang="ar-DZ" sz="2000" b="1" dirty="0" smtClean="0">
                <a:solidFill>
                  <a:schemeClr val="bg1"/>
                </a:solidFill>
              </a:rPr>
            </a:br>
            <a:r>
              <a:rPr lang="ar-DZ" sz="2000" b="1" dirty="0" smtClean="0">
                <a:solidFill>
                  <a:schemeClr val="bg1"/>
                </a:solidFill>
              </a:rPr>
              <a:t>3-اقتراح حلول مناسبة لمعالجة بعض المشاكل التي تسببها بعض هذه </a:t>
            </a:r>
            <a:r>
              <a:rPr lang="ar-DZ" sz="2000" b="1" dirty="0" err="1" smtClean="0">
                <a:solidFill>
                  <a:schemeClr val="bg1"/>
                </a:solidFill>
              </a:rPr>
              <a:t>الظواهر </a:t>
            </a:r>
            <a:r>
              <a:rPr lang="ar-DZ" sz="2000" b="1" dirty="0" smtClean="0">
                <a:solidFill>
                  <a:schemeClr val="bg1"/>
                </a:solidFill>
              </a:rPr>
              <a:t>(مشكلة المقادير </a:t>
            </a:r>
            <a:r>
              <a:rPr lang="ar-DZ" sz="2000" b="1" dirty="0" err="1" smtClean="0">
                <a:solidFill>
                  <a:schemeClr val="bg1"/>
                </a:solidFill>
              </a:rPr>
              <a:t>الدقيقة </a:t>
            </a:r>
            <a:r>
              <a:rPr lang="ar-DZ" sz="2000" b="1" dirty="0" smtClean="0">
                <a:solidFill>
                  <a:schemeClr val="bg1"/>
                </a:solidFill>
              </a:rPr>
              <a:t>- </a:t>
            </a:r>
            <a:r>
              <a:rPr lang="ar-DZ" sz="2000" b="1" dirty="0" err="1" smtClean="0">
                <a:solidFill>
                  <a:schemeClr val="bg1"/>
                </a:solidFill>
              </a:rPr>
              <a:t>الفياضنات</a:t>
            </a:r>
            <a:r>
              <a:rPr lang="ar-DZ" sz="2000" b="1" dirty="0" smtClean="0">
                <a:solidFill>
                  <a:schemeClr val="bg1"/>
                </a:solidFill>
              </a:rPr>
              <a:t> و تجمد مياه الشرب و تبخر المسطحات المائية للسقي و </a:t>
            </a:r>
            <a:r>
              <a:rPr lang="ar-DZ" sz="2000" b="1" dirty="0" err="1" smtClean="0">
                <a:solidFill>
                  <a:schemeClr val="bg1"/>
                </a:solidFill>
              </a:rPr>
              <a:t>الشرب </a:t>
            </a:r>
            <a:r>
              <a:rPr lang="ar-DZ" sz="2000" b="1" dirty="0" smtClean="0">
                <a:solidFill>
                  <a:schemeClr val="bg1"/>
                </a:solidFill>
              </a:rPr>
              <a:t>-تلوث </a:t>
            </a:r>
            <a:r>
              <a:rPr lang="ar-DZ" sz="2000" b="1" dirty="0" err="1" smtClean="0">
                <a:solidFill>
                  <a:schemeClr val="bg1"/>
                </a:solidFill>
              </a:rPr>
              <a:t>المياه </a:t>
            </a:r>
            <a:r>
              <a:rPr lang="ar-DZ" sz="2000" b="1" dirty="0" smtClean="0">
                <a:solidFill>
                  <a:schemeClr val="bg1"/>
                </a:solidFill>
              </a:rPr>
              <a:t>-</a:t>
            </a:r>
            <a:r>
              <a:rPr lang="ar-DZ" sz="2000" b="1" dirty="0" err="1" smtClean="0">
                <a:solidFill>
                  <a:schemeClr val="bg1"/>
                </a:solidFill>
              </a:rPr>
              <a:t>تراكيز</a:t>
            </a:r>
            <a:r>
              <a:rPr lang="ar-DZ" sz="2000" b="1" dirty="0" smtClean="0">
                <a:solidFill>
                  <a:schemeClr val="bg1"/>
                </a:solidFill>
              </a:rPr>
              <a:t> المواد غير </a:t>
            </a:r>
            <a:r>
              <a:rPr lang="ar-DZ" sz="2000" b="1" dirty="0" err="1" smtClean="0">
                <a:solidFill>
                  <a:schemeClr val="bg1"/>
                </a:solidFill>
              </a:rPr>
              <a:t>مناسبة </a:t>
            </a:r>
            <a:r>
              <a:rPr lang="ar-DZ" sz="2000" b="1" dirty="0" smtClean="0">
                <a:solidFill>
                  <a:schemeClr val="bg1"/>
                </a:solidFill>
              </a:rPr>
              <a:t>-قلة مياه الشرب بسبب </a:t>
            </a:r>
            <a:r>
              <a:rPr lang="ar-DZ" sz="2000" b="1" dirty="0" err="1" smtClean="0">
                <a:solidFill>
                  <a:schemeClr val="bg1"/>
                </a:solidFill>
              </a:rPr>
              <a:t>الجفاف ) </a:t>
            </a:r>
            <a:br>
              <a:rPr lang="ar-DZ" sz="2000" b="1" dirty="0" err="1" smtClean="0">
                <a:solidFill>
                  <a:schemeClr val="bg1"/>
                </a:solidFill>
              </a:rPr>
            </a:br>
            <a:r>
              <a:rPr lang="ar-DZ" sz="2000" b="1" dirty="0" smtClean="0">
                <a:solidFill>
                  <a:schemeClr val="bg1"/>
                </a:solidFill>
              </a:rPr>
              <a:t>-استعمال وسائل جيدة وحديثة للقياسات و بمقادير محددة بوحدات متداولة </a:t>
            </a:r>
            <a:r>
              <a:rPr lang="ar-DZ" sz="2000" b="1" dirty="0" err="1" smtClean="0">
                <a:solidFill>
                  <a:schemeClr val="bg1"/>
                </a:solidFill>
              </a:rPr>
              <a:t>عالميا </a:t>
            </a:r>
            <a:br>
              <a:rPr lang="ar-DZ" sz="2000" b="1" dirty="0" err="1" smtClean="0">
                <a:solidFill>
                  <a:schemeClr val="bg1"/>
                </a:solidFill>
              </a:rPr>
            </a:br>
            <a:r>
              <a:rPr lang="ar-DZ" sz="2000" b="1" dirty="0" smtClean="0">
                <a:solidFill>
                  <a:schemeClr val="bg1"/>
                </a:solidFill>
              </a:rPr>
              <a:t>-انجاز جداول المياه لمنع </a:t>
            </a:r>
            <a:r>
              <a:rPr lang="ar-DZ" sz="2000" b="1" dirty="0" err="1" smtClean="0">
                <a:solidFill>
                  <a:schemeClr val="bg1"/>
                </a:solidFill>
              </a:rPr>
              <a:t>الفياضانات</a:t>
            </a:r>
            <a:r>
              <a:rPr lang="ar-DZ" sz="2000" b="1" dirty="0" smtClean="0">
                <a:solidFill>
                  <a:schemeClr val="bg1"/>
                </a:solidFill>
              </a:rPr>
              <a:t> </a:t>
            </a:r>
            <a:br>
              <a:rPr lang="ar-DZ" sz="2000" b="1" dirty="0" smtClean="0">
                <a:solidFill>
                  <a:schemeClr val="bg1"/>
                </a:solidFill>
              </a:rPr>
            </a:br>
            <a:r>
              <a:rPr lang="ar-DZ" sz="2000" b="1" dirty="0" smtClean="0">
                <a:solidFill>
                  <a:schemeClr val="bg1"/>
                </a:solidFill>
              </a:rPr>
              <a:t>-تصفية المياه وفصل </a:t>
            </a:r>
            <a:r>
              <a:rPr lang="ar-DZ" sz="2000" b="1" dirty="0" err="1" smtClean="0">
                <a:solidFill>
                  <a:schemeClr val="bg1"/>
                </a:solidFill>
              </a:rPr>
              <a:t>الخلائط</a:t>
            </a:r>
            <a:r>
              <a:rPr lang="ar-DZ" sz="2000" b="1" dirty="0" smtClean="0">
                <a:solidFill>
                  <a:schemeClr val="bg1"/>
                </a:solidFill>
              </a:rPr>
              <a:t/>
            </a:r>
            <a:br>
              <a:rPr lang="ar-DZ" sz="2000" b="1" dirty="0" smtClean="0">
                <a:solidFill>
                  <a:schemeClr val="bg1"/>
                </a:solidFill>
              </a:rPr>
            </a:br>
            <a:r>
              <a:rPr lang="ar-DZ" sz="2000" b="1" dirty="0" smtClean="0">
                <a:solidFill>
                  <a:schemeClr val="bg1"/>
                </a:solidFill>
              </a:rPr>
              <a:t>-تسخين المياه الجامدة</a:t>
            </a:r>
            <a:br>
              <a:rPr lang="ar-DZ" sz="2000" b="1" dirty="0" smtClean="0">
                <a:solidFill>
                  <a:schemeClr val="bg1"/>
                </a:solidFill>
              </a:rPr>
            </a:br>
            <a:r>
              <a:rPr lang="ar-DZ" sz="2000" b="1" dirty="0" smtClean="0">
                <a:solidFill>
                  <a:schemeClr val="bg1"/>
                </a:solidFill>
              </a:rPr>
              <a:t>-تغطية المسطحات المائية لمنع التبخر</a:t>
            </a:r>
            <a:br>
              <a:rPr lang="ar-DZ" sz="2000" b="1" dirty="0" smtClean="0">
                <a:solidFill>
                  <a:schemeClr val="bg1"/>
                </a:solidFill>
              </a:rPr>
            </a:br>
            <a:r>
              <a:rPr lang="ar-DZ" sz="2000" b="1" dirty="0" smtClean="0">
                <a:solidFill>
                  <a:schemeClr val="bg1"/>
                </a:solidFill>
              </a:rPr>
              <a:t>-تعديل </a:t>
            </a:r>
            <a:r>
              <a:rPr lang="ar-DZ" sz="2000" b="1" dirty="0" err="1" smtClean="0">
                <a:solidFill>
                  <a:schemeClr val="bg1"/>
                </a:solidFill>
              </a:rPr>
              <a:t>التراكيز</a:t>
            </a:r>
            <a:r>
              <a:rPr lang="ar-DZ" sz="2000" b="1" dirty="0" smtClean="0">
                <a:solidFill>
                  <a:schemeClr val="bg1"/>
                </a:solidFill>
              </a:rPr>
              <a:t> </a:t>
            </a:r>
            <a:br>
              <a:rPr lang="ar-DZ" sz="2000" b="1" dirty="0" smtClean="0">
                <a:solidFill>
                  <a:schemeClr val="bg1"/>
                </a:solidFill>
              </a:rPr>
            </a:br>
            <a:r>
              <a:rPr lang="ar-DZ" sz="2000" b="1" dirty="0" smtClean="0">
                <a:solidFill>
                  <a:schemeClr val="bg1"/>
                </a:solidFill>
              </a:rPr>
              <a:t>-تقطير مياه البحار للحصول على مياه الشرب </a:t>
            </a:r>
            <a:r>
              <a:rPr lang="ar-DZ" b="1" dirty="0" smtClean="0"/>
              <a:t/>
            </a:r>
            <a:br>
              <a:rPr lang="ar-DZ" b="1" dirty="0" smtClean="0"/>
            </a:br>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640960" cy="6155531"/>
          </a:xfrm>
          <a:prstGeom prst="rect">
            <a:avLst/>
          </a:prstGeom>
          <a:solidFill>
            <a:srgbClr val="FFC000"/>
          </a:solidFill>
        </p:spPr>
        <p:txBody>
          <a:bodyPr wrap="square">
            <a:spAutoFit/>
          </a:bodyPr>
          <a:lstStyle/>
          <a:p>
            <a:pPr algn="r"/>
            <a:r>
              <a:rPr lang="ar-DZ" dirty="0" smtClean="0"/>
              <a:t/>
            </a:r>
            <a:br>
              <a:rPr lang="ar-DZ" dirty="0" smtClean="0"/>
            </a:br>
            <a:r>
              <a:rPr lang="ar-DZ" sz="3200" b="1" dirty="0" smtClean="0">
                <a:solidFill>
                  <a:schemeClr val="bg1"/>
                </a:solidFill>
              </a:rPr>
              <a:t>*-ذكر </a:t>
            </a:r>
            <a:r>
              <a:rPr lang="ar-DZ" sz="3200" b="1" dirty="0" err="1" smtClean="0">
                <a:solidFill>
                  <a:schemeClr val="bg1"/>
                </a:solidFill>
              </a:rPr>
              <a:t>الاحتياطات</a:t>
            </a:r>
            <a:r>
              <a:rPr lang="ar-DZ" sz="3200" b="1" dirty="0" smtClean="0">
                <a:solidFill>
                  <a:schemeClr val="bg1"/>
                </a:solidFill>
              </a:rPr>
              <a:t> الواجب اتخاذها للظواهر في بعض </a:t>
            </a:r>
            <a:r>
              <a:rPr lang="ar-DZ" sz="3200" b="1" dirty="0" err="1" smtClean="0">
                <a:solidFill>
                  <a:schemeClr val="bg1"/>
                </a:solidFill>
              </a:rPr>
              <a:t>الحالات </a:t>
            </a:r>
            <a:r>
              <a:rPr lang="ar-DZ" sz="3200" b="1" dirty="0" smtClean="0">
                <a:solidFill>
                  <a:schemeClr val="bg1"/>
                </a:solidFill>
              </a:rPr>
              <a:t>(حماية البيئة من </a:t>
            </a:r>
            <a:r>
              <a:rPr lang="ar-DZ" sz="3200" b="1" dirty="0" err="1" smtClean="0">
                <a:solidFill>
                  <a:schemeClr val="bg1"/>
                </a:solidFill>
              </a:rPr>
              <a:t>الثلوث</a:t>
            </a:r>
            <a:r>
              <a:rPr lang="ar-DZ" sz="3200" b="1" dirty="0" smtClean="0">
                <a:solidFill>
                  <a:schemeClr val="bg1"/>
                </a:solidFill>
              </a:rPr>
              <a:t>  -ارتفاع و </a:t>
            </a:r>
            <a:r>
              <a:rPr lang="ar-DZ" sz="3200" b="1" dirty="0" err="1" smtClean="0">
                <a:solidFill>
                  <a:schemeClr val="bg1"/>
                </a:solidFill>
              </a:rPr>
              <a:t>انخفاظ</a:t>
            </a:r>
            <a:r>
              <a:rPr lang="ar-DZ" sz="3200" b="1" dirty="0" smtClean="0">
                <a:solidFill>
                  <a:schemeClr val="bg1"/>
                </a:solidFill>
              </a:rPr>
              <a:t> درجة الحرارة </a:t>
            </a:r>
            <a:r>
              <a:rPr lang="ar-DZ" sz="3200" b="1" dirty="0" err="1" smtClean="0">
                <a:solidFill>
                  <a:schemeClr val="bg1"/>
                </a:solidFill>
              </a:rPr>
              <a:t>الفصلية </a:t>
            </a:r>
            <a:r>
              <a:rPr lang="ar-DZ" sz="3200" b="1" dirty="0" smtClean="0">
                <a:solidFill>
                  <a:schemeClr val="bg1"/>
                </a:solidFill>
              </a:rPr>
              <a:t>-الاخطار الناجمة عن مصادر الحرارة و المواد </a:t>
            </a:r>
            <a:r>
              <a:rPr lang="ar-DZ" sz="3200" b="1" dirty="0" err="1" smtClean="0">
                <a:solidFill>
                  <a:schemeClr val="bg1"/>
                </a:solidFill>
              </a:rPr>
              <a:t>المركزة-)</a:t>
            </a:r>
            <a:r>
              <a:rPr lang="ar-DZ" sz="3200" b="1" dirty="0" smtClean="0">
                <a:solidFill>
                  <a:schemeClr val="bg1"/>
                </a:solidFill>
              </a:rPr>
              <a:t/>
            </a:r>
            <a:br>
              <a:rPr lang="ar-DZ" sz="3200" b="1" dirty="0" smtClean="0">
                <a:solidFill>
                  <a:schemeClr val="bg1"/>
                </a:solidFill>
              </a:rPr>
            </a:br>
            <a:r>
              <a:rPr lang="ar-DZ" sz="3200" b="1" dirty="0" smtClean="0">
                <a:solidFill>
                  <a:schemeClr val="bg1"/>
                </a:solidFill>
              </a:rPr>
              <a:t/>
            </a:r>
            <a:br>
              <a:rPr lang="ar-DZ" sz="3200" b="1" dirty="0" smtClean="0">
                <a:solidFill>
                  <a:schemeClr val="bg1"/>
                </a:solidFill>
              </a:rPr>
            </a:br>
            <a:r>
              <a:rPr lang="ar-DZ" sz="3200" b="1" dirty="0" smtClean="0">
                <a:solidFill>
                  <a:schemeClr val="bg1"/>
                </a:solidFill>
              </a:rPr>
              <a:t>-عدم رمي الفضلات في المياه و الاراضي بل استعمال اماكن خاصة</a:t>
            </a:r>
            <a:br>
              <a:rPr lang="ar-DZ" sz="3200" b="1" dirty="0" smtClean="0">
                <a:solidFill>
                  <a:schemeClr val="bg1"/>
                </a:solidFill>
              </a:rPr>
            </a:br>
            <a:r>
              <a:rPr lang="ar-DZ" sz="3200" b="1" dirty="0" smtClean="0">
                <a:solidFill>
                  <a:schemeClr val="bg1"/>
                </a:solidFill>
              </a:rPr>
              <a:t>-معالجة الفضلات بطرق </a:t>
            </a:r>
            <a:r>
              <a:rPr lang="ar-DZ" sz="3200" b="1" dirty="0" err="1" smtClean="0">
                <a:solidFill>
                  <a:schemeClr val="bg1"/>
                </a:solidFill>
              </a:rPr>
              <a:t>صحيحة </a:t>
            </a:r>
            <a:br>
              <a:rPr lang="ar-DZ" sz="3200" b="1" dirty="0" err="1" smtClean="0">
                <a:solidFill>
                  <a:schemeClr val="bg1"/>
                </a:solidFill>
              </a:rPr>
            </a:br>
            <a:r>
              <a:rPr lang="ar-DZ" sz="3200" b="1" dirty="0" smtClean="0">
                <a:solidFill>
                  <a:schemeClr val="bg1"/>
                </a:solidFill>
              </a:rPr>
              <a:t>-استعمال ادوات الوقاية عند التعامل مع مصادر الحرارة و المحاليل </a:t>
            </a:r>
            <a:r>
              <a:rPr lang="ar-DZ" sz="3200" b="1" dirty="0" err="1" smtClean="0">
                <a:solidFill>
                  <a:schemeClr val="bg1"/>
                </a:solidFill>
              </a:rPr>
              <a:t>المركزة </a:t>
            </a:r>
            <a:br>
              <a:rPr lang="ar-DZ" sz="3200" b="1" dirty="0" err="1" smtClean="0">
                <a:solidFill>
                  <a:schemeClr val="bg1"/>
                </a:solidFill>
              </a:rPr>
            </a:br>
            <a:r>
              <a:rPr lang="ar-DZ" sz="3200" b="1" dirty="0" smtClean="0">
                <a:solidFill>
                  <a:schemeClr val="bg1"/>
                </a:solidFill>
              </a:rPr>
              <a:t>-ابعاد المواد المركزة من متناول </a:t>
            </a:r>
            <a:r>
              <a:rPr lang="ar-DZ" sz="3200" b="1" dirty="0" err="1" smtClean="0">
                <a:solidFill>
                  <a:schemeClr val="bg1"/>
                </a:solidFill>
              </a:rPr>
              <a:t>الاطفال </a:t>
            </a:r>
            <a:br>
              <a:rPr lang="ar-DZ" sz="3200" b="1" dirty="0" err="1" smtClean="0">
                <a:solidFill>
                  <a:schemeClr val="bg1"/>
                </a:solidFill>
              </a:rPr>
            </a:br>
            <a:r>
              <a:rPr lang="ar-DZ" sz="3200" b="1" dirty="0" smtClean="0">
                <a:solidFill>
                  <a:schemeClr val="bg1"/>
                </a:solidFill>
              </a:rPr>
              <a:t>-استعمال وسائل القياس الحديثة للحصول على </a:t>
            </a:r>
            <a:r>
              <a:rPr lang="ar-DZ" sz="3200" b="1" dirty="0" err="1" smtClean="0">
                <a:solidFill>
                  <a:schemeClr val="bg1"/>
                </a:solidFill>
              </a:rPr>
              <a:t>الدقة </a:t>
            </a:r>
            <a:r>
              <a:rPr lang="ar-DZ" sz="3200" b="1" dirty="0" smtClean="0">
                <a:solidFill>
                  <a:schemeClr val="bg1"/>
                </a:solidFill>
              </a:rPr>
              <a:t>(الرقمية</a:t>
            </a:r>
            <a:r>
              <a:rPr lang="ar-DZ" sz="3200" b="1" dirty="0" err="1" smtClean="0">
                <a:solidFill>
                  <a:schemeClr val="bg1"/>
                </a:solidFill>
              </a:rPr>
              <a:t>)</a:t>
            </a:r>
            <a:r>
              <a:rPr lang="ar-DZ" sz="2400" b="1" dirty="0" err="1" smtClean="0"/>
              <a:t> </a:t>
            </a:r>
            <a:br>
              <a:rPr lang="ar-DZ" sz="2400" b="1" dirty="0" err="1" smtClean="0"/>
            </a:br>
            <a:r>
              <a:rPr lang="ar-DZ" sz="2400" b="1" dirty="0" err="1" smtClean="0"/>
              <a:t>-</a:t>
            </a:r>
            <a:endParaRPr lang="fr-FR"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5.gif"/>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0"/>
            <a:ext cx="3384376"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شبكة التقويم</a:t>
            </a:r>
            <a:endParaRPr lang="fr-FR" sz="2400" b="1" dirty="0">
              <a:solidFill>
                <a:schemeClr val="bg1"/>
              </a:solidFill>
            </a:endParaRPr>
          </a:p>
        </p:txBody>
      </p:sp>
      <p:graphicFrame>
        <p:nvGraphicFramePr>
          <p:cNvPr id="5" name="Tableau 4"/>
          <p:cNvGraphicFramePr>
            <a:graphicFrameLocks noGrp="1"/>
          </p:cNvGraphicFramePr>
          <p:nvPr/>
        </p:nvGraphicFramePr>
        <p:xfrm>
          <a:off x="0" y="853440"/>
          <a:ext cx="8892480" cy="6004560"/>
        </p:xfrm>
        <a:graphic>
          <a:graphicData uri="http://schemas.openxmlformats.org/drawingml/2006/table">
            <a:tbl>
              <a:tblPr firstRow="1" bandRow="1">
                <a:tableStyleId>{5C22544A-7EE6-4342-B048-85BDC9FD1C3A}</a:tableStyleId>
              </a:tblPr>
              <a:tblGrid>
                <a:gridCol w="1368152"/>
                <a:gridCol w="5544616"/>
                <a:gridCol w="1979712"/>
              </a:tblGrid>
              <a:tr h="370840">
                <a:tc>
                  <a:txBody>
                    <a:bodyPr/>
                    <a:lstStyle/>
                    <a:p>
                      <a:pPr algn="ct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المؤشرات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المعايير </a:t>
                      </a:r>
                      <a:endParaRPr lang="fr-FR" sz="2400" dirty="0">
                        <a:solidFill>
                          <a:schemeClr val="bg1"/>
                        </a:solidFill>
                      </a:endParaRP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1-ذكر التفسيرات العلمية </a:t>
                      </a:r>
                      <a:r>
                        <a:rPr lang="ar-DZ" sz="2000" b="1" dirty="0" err="1" smtClean="0"/>
                        <a:t>ححول</a:t>
                      </a:r>
                      <a:r>
                        <a:rPr lang="ar-DZ" sz="2000" b="1" dirty="0" smtClean="0"/>
                        <a:t> الظواهر المذكورة </a:t>
                      </a:r>
                    </a:p>
                    <a:p>
                      <a:pPr algn="r"/>
                      <a:r>
                        <a:rPr lang="ar-DZ" sz="2000" b="1" dirty="0" smtClean="0"/>
                        <a:t>2-</a:t>
                      </a:r>
                      <a:r>
                        <a:rPr lang="ar-DZ" sz="2000" b="1" dirty="0" err="1" smtClean="0"/>
                        <a:t>يشسر</a:t>
                      </a:r>
                      <a:r>
                        <a:rPr lang="ar-DZ" sz="2000" b="1" dirty="0" smtClean="0"/>
                        <a:t> الى الاقتراح حول الطرق التجريبية </a:t>
                      </a:r>
                    </a:p>
                    <a:p>
                      <a:pPr algn="r"/>
                      <a:r>
                        <a:rPr lang="ar-DZ" sz="2000" b="1" dirty="0" smtClean="0"/>
                        <a:t>3-يشير الى الحلول المقترحة </a:t>
                      </a:r>
                      <a:endParaRPr lang="fr-FR" sz="2000" b="1" dirty="0"/>
                    </a:p>
                  </a:txBody>
                  <a:tcPr>
                    <a:solidFill>
                      <a:srgbClr val="92D050"/>
                    </a:solidFill>
                  </a:tcPr>
                </a:tc>
                <a:tc>
                  <a:txBody>
                    <a:bodyPr/>
                    <a:lstStyle/>
                    <a:p>
                      <a:pPr algn="r"/>
                      <a:r>
                        <a:rPr lang="ar-DZ" sz="2000" b="1" dirty="0" smtClean="0"/>
                        <a:t>الوجاهة</a:t>
                      </a:r>
                    </a:p>
                    <a:p>
                      <a:pPr algn="r"/>
                      <a:r>
                        <a:rPr lang="ar-DZ" sz="2000" b="1" dirty="0" smtClean="0"/>
                        <a:t>(الترجمة السليمة </a:t>
                      </a:r>
                    </a:p>
                    <a:p>
                      <a:pPr algn="r"/>
                      <a:r>
                        <a:rPr lang="ar-DZ" sz="2000" b="1" dirty="0" smtClean="0"/>
                        <a:t>للوضعية</a:t>
                      </a:r>
                      <a:r>
                        <a:rPr lang="ar-DZ" sz="2000" b="1" dirty="0" err="1" smtClean="0"/>
                        <a:t>)</a:t>
                      </a:r>
                      <a:r>
                        <a:rPr lang="ar-DZ" sz="2000" b="1" dirty="0" smtClean="0"/>
                        <a:t> </a:t>
                      </a:r>
                    </a:p>
                    <a:p>
                      <a:pPr algn="ctr"/>
                      <a:r>
                        <a:rPr lang="ar-DZ" sz="2000" b="1" baseline="0" dirty="0" smtClean="0"/>
                        <a:t> </a:t>
                      </a:r>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endParaRPr lang="ar-DZ" sz="2000" b="1" baseline="0" dirty="0" smtClean="0"/>
                    </a:p>
                    <a:p>
                      <a:pPr algn="r"/>
                      <a:r>
                        <a:rPr lang="ar-DZ" sz="2000" b="1" dirty="0" smtClean="0"/>
                        <a:t>1-تفسير الظواهر المذكورة بشكل صحيح </a:t>
                      </a:r>
                    </a:p>
                    <a:p>
                      <a:pPr algn="r"/>
                      <a:r>
                        <a:rPr lang="ar-DZ" sz="2000" b="1" dirty="0" smtClean="0"/>
                        <a:t>2-اقتراح طرق تجريبية صحيحة </a:t>
                      </a:r>
                    </a:p>
                    <a:p>
                      <a:pPr algn="r"/>
                      <a:r>
                        <a:rPr lang="ar-DZ" sz="2000" b="1" dirty="0" smtClean="0"/>
                        <a:t>3-اقتراح الحلول الصحيحة  </a:t>
                      </a:r>
                      <a:endParaRPr lang="fr-FR" sz="2000" b="1" dirty="0"/>
                    </a:p>
                  </a:txBody>
                  <a:tcPr>
                    <a:solidFill>
                      <a:srgbClr val="92D050"/>
                    </a:solidFill>
                  </a:tcPr>
                </a:tc>
                <a:tc>
                  <a:txBody>
                    <a:bodyPr/>
                    <a:lstStyle/>
                    <a:p>
                      <a:pPr algn="r"/>
                      <a:endParaRPr lang="ar-DZ" sz="20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DZ" sz="2000" b="1" baseline="0" dirty="0" smtClean="0"/>
                        <a:t>الاستعمال السليم </a:t>
                      </a:r>
                      <a:r>
                        <a:rPr lang="ar-DZ" sz="2000" b="1" baseline="0" dirty="0" err="1" smtClean="0"/>
                        <a:t>للادوات</a:t>
                      </a:r>
                      <a:r>
                        <a:rPr lang="ar-DZ" sz="2000" b="1" baseline="0" dirty="0" smtClean="0"/>
                        <a:t> </a:t>
                      </a:r>
                      <a:endParaRPr lang="fr-FR" sz="2000" b="1" dirty="0" smtClean="0"/>
                    </a:p>
                    <a:p>
                      <a:endParaRPr lang="ar-DZ" sz="2000" dirty="0" smtClean="0"/>
                    </a:p>
                    <a:p>
                      <a:endParaRPr lang="ar-DZ" sz="2000" dirty="0" smtClean="0"/>
                    </a:p>
                    <a:p>
                      <a:endParaRPr lang="ar-DZ" sz="2000" dirty="0" smtClean="0"/>
                    </a:p>
                    <a:p>
                      <a:endParaRPr lang="fr-FR" sz="2000"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-تسلسل</a:t>
                      </a:r>
                      <a:r>
                        <a:rPr lang="ar-DZ" sz="2000" b="1" baseline="0" dirty="0" smtClean="0"/>
                        <a:t> </a:t>
                      </a:r>
                      <a:r>
                        <a:rPr lang="ar-DZ" sz="2000" b="1" baseline="0" dirty="0" err="1" smtClean="0"/>
                        <a:t>الافكار </a:t>
                      </a:r>
                      <a:r>
                        <a:rPr lang="ar-DZ" sz="2000" b="1" baseline="0" dirty="0" smtClean="0"/>
                        <a:t>–انسجام العبارات-دقة الاجابة </a:t>
                      </a:r>
                      <a:endParaRPr lang="fr-FR" sz="2000" b="1" dirty="0"/>
                    </a:p>
                  </a:txBody>
                  <a:tcPr>
                    <a:solidFill>
                      <a:srgbClr val="92D050"/>
                    </a:solidFill>
                  </a:tcPr>
                </a:tc>
                <a:tc>
                  <a:txBody>
                    <a:bodyPr/>
                    <a:lstStyle/>
                    <a:p>
                      <a:pPr algn="r"/>
                      <a:endParaRPr lang="ar-DZ" sz="2000" b="1" dirty="0" smtClean="0"/>
                    </a:p>
                    <a:p>
                      <a:pPr algn="r"/>
                      <a:r>
                        <a:rPr lang="ar-DZ" sz="2000" b="1" dirty="0" smtClean="0"/>
                        <a:t>الانسجام </a:t>
                      </a:r>
                    </a:p>
                    <a:p>
                      <a:pPr algn="r"/>
                      <a:endParaRPr lang="fr-FR" sz="2000" b="1" dirty="0"/>
                    </a:p>
                  </a:txBody>
                  <a:tcPr>
                    <a:solidFill>
                      <a:srgbClr val="00B0F0"/>
                    </a:solidFill>
                  </a:tcPr>
                </a:tc>
              </a:tr>
              <a:tr h="370840">
                <a:tc>
                  <a:txBody>
                    <a:bodyPr/>
                    <a:lstStyle/>
                    <a:p>
                      <a:pPr algn="ctr"/>
                      <a:endParaRPr lang="fr-FR" sz="2000" b="1" dirty="0"/>
                    </a:p>
                  </a:txBody>
                  <a:tcPr>
                    <a:solidFill>
                      <a:srgbClr val="FFC000"/>
                    </a:solidFill>
                  </a:tcPr>
                </a:tc>
                <a:tc>
                  <a:txBody>
                    <a:bodyPr/>
                    <a:lstStyle/>
                    <a:p>
                      <a:pPr algn="r"/>
                      <a:r>
                        <a:rPr lang="ar-DZ" sz="2000" b="1" dirty="0" smtClean="0"/>
                        <a:t>افكار جديدة مبدعة-تنظيم </a:t>
                      </a:r>
                      <a:r>
                        <a:rPr lang="ar-DZ" sz="2000" b="1" dirty="0" err="1" smtClean="0"/>
                        <a:t>الفقرات </a:t>
                      </a:r>
                      <a:r>
                        <a:rPr lang="ar-DZ" sz="2000" b="1" dirty="0" smtClean="0"/>
                        <a:t>–نظافة الورقة    </a:t>
                      </a:r>
                      <a:endParaRPr lang="fr-FR" sz="2000" b="1" dirty="0"/>
                    </a:p>
                  </a:txBody>
                  <a:tcPr>
                    <a:solidFill>
                      <a:srgbClr val="92D050"/>
                    </a:solidFill>
                  </a:tcPr>
                </a:tc>
                <a:tc>
                  <a:txBody>
                    <a:bodyPr/>
                    <a:lstStyle/>
                    <a:p>
                      <a:pPr algn="r"/>
                      <a:r>
                        <a:rPr lang="ar-DZ" sz="2000" b="1" dirty="0" smtClean="0"/>
                        <a:t>التميز و الاتقان </a:t>
                      </a:r>
                    </a:p>
                    <a:p>
                      <a:pPr algn="r"/>
                      <a:endParaRPr lang="ar-DZ" sz="2000" b="1" dirty="0" smtClean="0"/>
                    </a:p>
                    <a:p>
                      <a:pPr algn="r"/>
                      <a:endParaRPr lang="fr-FR" sz="2000" b="1"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7420267.jpg"/>
          <p:cNvPicPr>
            <a:picLocks noChangeAspect="1"/>
          </p:cNvPicPr>
          <p:nvPr/>
        </p:nvPicPr>
        <p:blipFill>
          <a:blip r:embed="rId2" cstate="print"/>
          <a:stretch>
            <a:fillRect/>
          </a:stretch>
        </p:blipFill>
        <p:spPr>
          <a:xfrm>
            <a:off x="0" y="0"/>
            <a:ext cx="9144000" cy="6858000"/>
          </a:xfrm>
          <a:prstGeom prst="rect">
            <a:avLst/>
          </a:prstGeom>
        </p:spPr>
      </p:pic>
      <p:sp>
        <p:nvSpPr>
          <p:cNvPr id="3" name="Ruban courbé vers le bas 2"/>
          <p:cNvSpPr/>
          <p:nvPr/>
        </p:nvSpPr>
        <p:spPr>
          <a:xfrm>
            <a:off x="395536" y="0"/>
            <a:ext cx="8568952" cy="1124744"/>
          </a:xfrm>
          <a:prstGeom prst="ellipse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وزارة التربية الوطنية</a:t>
            </a:r>
          </a:p>
          <a:p>
            <a:pPr algn="ctr"/>
            <a:r>
              <a:rPr lang="ar-DZ" sz="2000" b="1" dirty="0" smtClean="0">
                <a:solidFill>
                  <a:schemeClr val="bg1"/>
                </a:solidFill>
              </a:rPr>
              <a:t>مديرية التربية لولاية البليدة </a:t>
            </a:r>
            <a:endParaRPr lang="fr-FR" sz="2000" b="1" dirty="0">
              <a:solidFill>
                <a:schemeClr val="bg1"/>
              </a:solidFill>
            </a:endParaRPr>
          </a:p>
        </p:txBody>
      </p:sp>
      <p:sp>
        <p:nvSpPr>
          <p:cNvPr id="4" name="Rectangle avec flèche vers le bas 3"/>
          <p:cNvSpPr/>
          <p:nvPr/>
        </p:nvSpPr>
        <p:spPr>
          <a:xfrm>
            <a:off x="7127776" y="1124744"/>
            <a:ext cx="2016224" cy="72008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a:t>
            </a:r>
            <a:endParaRPr lang="fr-FR" sz="2000" b="1" dirty="0">
              <a:solidFill>
                <a:schemeClr val="bg1"/>
              </a:solidFill>
            </a:endParaRPr>
          </a:p>
        </p:txBody>
      </p:sp>
      <p:sp>
        <p:nvSpPr>
          <p:cNvPr id="5" name="Rectangle à coins arrondis 4"/>
          <p:cNvSpPr/>
          <p:nvPr/>
        </p:nvSpPr>
        <p:spPr>
          <a:xfrm>
            <a:off x="7271792" y="1916832"/>
            <a:ext cx="1872208"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علوم فيزيائية </a:t>
            </a:r>
            <a:endParaRPr lang="fr-FR" sz="2000" b="1" dirty="0">
              <a:solidFill>
                <a:schemeClr val="bg1"/>
              </a:solidFill>
            </a:endParaRPr>
          </a:p>
        </p:txBody>
      </p:sp>
      <p:sp>
        <p:nvSpPr>
          <p:cNvPr id="6" name="Rectangle avec flèche vers le bas 5"/>
          <p:cNvSpPr/>
          <p:nvPr/>
        </p:nvSpPr>
        <p:spPr>
          <a:xfrm>
            <a:off x="4644008" y="1268760"/>
            <a:ext cx="2016224" cy="720080"/>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المستوى</a:t>
            </a:r>
            <a:r>
              <a:rPr lang="ar-DZ" dirty="0" smtClean="0"/>
              <a:t> </a:t>
            </a:r>
            <a:endParaRPr lang="fr-FR" dirty="0"/>
          </a:p>
        </p:txBody>
      </p:sp>
      <p:sp>
        <p:nvSpPr>
          <p:cNvPr id="7" name="Rectangle à coins arrondis 6"/>
          <p:cNvSpPr/>
          <p:nvPr/>
        </p:nvSpPr>
        <p:spPr>
          <a:xfrm>
            <a:off x="4860032" y="1988840"/>
            <a:ext cx="2160240" cy="7920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السنة الاولى متوسط </a:t>
            </a:r>
            <a:endParaRPr lang="fr-FR" sz="2000" b="1" dirty="0">
              <a:solidFill>
                <a:schemeClr val="bg1"/>
              </a:solidFill>
            </a:endParaRPr>
          </a:p>
        </p:txBody>
      </p:sp>
      <p:sp>
        <p:nvSpPr>
          <p:cNvPr id="8" name="Rectangle avec flèche vers le bas 7"/>
          <p:cNvSpPr/>
          <p:nvPr/>
        </p:nvSpPr>
        <p:spPr>
          <a:xfrm>
            <a:off x="2483768" y="1124744"/>
            <a:ext cx="2016224" cy="720080"/>
          </a:xfrm>
          <a:prstGeom prst="down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a:t>
            </a:r>
            <a:r>
              <a:rPr lang="ar-DZ" sz="2000" b="1" dirty="0" smtClean="0">
                <a:solidFill>
                  <a:schemeClr val="bg1"/>
                </a:solidFill>
              </a:rPr>
              <a:t>لميدان</a:t>
            </a:r>
            <a:endParaRPr lang="fr-FR" sz="2000" b="1" dirty="0">
              <a:solidFill>
                <a:schemeClr val="bg1"/>
              </a:solidFill>
            </a:endParaRPr>
          </a:p>
        </p:txBody>
      </p:sp>
      <p:sp>
        <p:nvSpPr>
          <p:cNvPr id="9" name="Rectangle à coins arrondis 8"/>
          <p:cNvSpPr/>
          <p:nvPr/>
        </p:nvSpPr>
        <p:spPr>
          <a:xfrm>
            <a:off x="2483768" y="1844824"/>
            <a:ext cx="18722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المادة و تحولاتها</a:t>
            </a:r>
            <a:endParaRPr lang="fr-FR" sz="2000" b="1" dirty="0">
              <a:solidFill>
                <a:schemeClr val="bg1"/>
              </a:solidFill>
            </a:endParaRPr>
          </a:p>
        </p:txBody>
      </p:sp>
      <p:sp>
        <p:nvSpPr>
          <p:cNvPr id="10" name="Rectangle avec flèche vers le bas 9"/>
          <p:cNvSpPr/>
          <p:nvPr/>
        </p:nvSpPr>
        <p:spPr>
          <a:xfrm>
            <a:off x="0" y="1052736"/>
            <a:ext cx="2016224" cy="72008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الوحدة 23</a:t>
            </a:r>
            <a:endParaRPr lang="fr-FR" sz="2000" b="1" dirty="0">
              <a:solidFill>
                <a:schemeClr val="bg1"/>
              </a:solidFill>
            </a:endParaRPr>
          </a:p>
        </p:txBody>
      </p:sp>
      <p:sp>
        <p:nvSpPr>
          <p:cNvPr id="11" name="Rectangle à coins arrondis 10"/>
          <p:cNvSpPr/>
          <p:nvPr/>
        </p:nvSpPr>
        <p:spPr>
          <a:xfrm>
            <a:off x="179512" y="1700808"/>
            <a:ext cx="1872208"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وضعية  ادماج المركبات </a:t>
            </a:r>
            <a:endParaRPr lang="fr-FR" sz="2000" b="1" dirty="0">
              <a:solidFill>
                <a:schemeClr val="bg1"/>
              </a:solidFill>
            </a:endParaRPr>
          </a:p>
        </p:txBody>
      </p:sp>
      <p:sp>
        <p:nvSpPr>
          <p:cNvPr id="12" name="Rectangle avec flèche vers la gauche 11"/>
          <p:cNvSpPr/>
          <p:nvPr/>
        </p:nvSpPr>
        <p:spPr>
          <a:xfrm>
            <a:off x="7380312" y="3140968"/>
            <a:ext cx="1584176" cy="7920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الكفاءة الختامية </a:t>
            </a:r>
            <a:endParaRPr lang="fr-FR" sz="2000" b="1" dirty="0">
              <a:solidFill>
                <a:schemeClr val="bg1"/>
              </a:solidFill>
            </a:endParaRPr>
          </a:p>
        </p:txBody>
      </p:sp>
      <p:sp>
        <p:nvSpPr>
          <p:cNvPr id="13" name="Rectangle à coins arrondis 12"/>
          <p:cNvSpPr/>
          <p:nvPr/>
        </p:nvSpPr>
        <p:spPr>
          <a:xfrm>
            <a:off x="971600" y="2780928"/>
            <a:ext cx="6336704"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يحل مشكلات متعلقة بالتحولات الفيزيائية للمادة  ومفسرا لها بالنموذج الحبيبي للمادة</a:t>
            </a:r>
            <a:br>
              <a:rPr lang="ar-DZ" sz="2000" b="1" dirty="0" smtClean="0">
                <a:solidFill>
                  <a:schemeClr val="bg1"/>
                </a:solidFill>
              </a:rPr>
            </a:br>
            <a:endParaRPr lang="fr-FR" sz="2000" b="1" dirty="0">
              <a:solidFill>
                <a:schemeClr val="bg1"/>
              </a:solidFill>
            </a:endParaRPr>
          </a:p>
        </p:txBody>
      </p:sp>
      <p:sp>
        <p:nvSpPr>
          <p:cNvPr id="14" name="Rectangle avec flèche vers la gauche 13"/>
          <p:cNvSpPr/>
          <p:nvPr/>
        </p:nvSpPr>
        <p:spPr>
          <a:xfrm>
            <a:off x="7559824" y="4725144"/>
            <a:ext cx="1584176" cy="792088"/>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bg1"/>
                </a:solidFill>
              </a:rPr>
              <a:t>مركبات الكفاءة </a:t>
            </a:r>
            <a:endParaRPr lang="fr-FR" sz="2000" b="1" dirty="0">
              <a:solidFill>
                <a:schemeClr val="bg1"/>
              </a:solidFill>
            </a:endParaRPr>
          </a:p>
        </p:txBody>
      </p:sp>
      <p:sp>
        <p:nvSpPr>
          <p:cNvPr id="15" name="Rectangle à coins arrondis 14"/>
          <p:cNvSpPr/>
          <p:nvPr/>
        </p:nvSpPr>
        <p:spPr>
          <a:xfrm>
            <a:off x="0" y="3717032"/>
            <a:ext cx="7524328" cy="31409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bg1"/>
                </a:solidFill>
              </a:rPr>
              <a:t>1-يقيس بعض المقادير الفيزيائية باستعمال الوسيلة و الطريقة المناسبتين</a:t>
            </a:r>
            <a:r>
              <a:rPr lang="ar-DZ" dirty="0" smtClean="0">
                <a:solidFill>
                  <a:schemeClr val="bg1"/>
                </a:solidFill>
              </a:rPr>
              <a:t/>
            </a:r>
            <a:br>
              <a:rPr lang="ar-DZ" dirty="0" smtClean="0">
                <a:solidFill>
                  <a:schemeClr val="bg1"/>
                </a:solidFill>
              </a:rPr>
            </a:br>
            <a:r>
              <a:rPr lang="ar-DZ" b="1" dirty="0" smtClean="0">
                <a:solidFill>
                  <a:schemeClr val="bg1"/>
                </a:solidFill>
              </a:rPr>
              <a:t> ويستخدمها في حل مشكلا تتعلق </a:t>
            </a:r>
            <a:r>
              <a:rPr lang="ar-DZ" b="1" dirty="0" err="1" smtClean="0">
                <a:solidFill>
                  <a:schemeClr val="bg1"/>
                </a:solidFill>
              </a:rPr>
              <a:t>بها</a:t>
            </a:r>
            <a:r>
              <a:rPr lang="ar-DZ" b="1" dirty="0" smtClean="0">
                <a:solidFill>
                  <a:schemeClr val="bg1"/>
                </a:solidFill>
              </a:rPr>
              <a:t> في المخبر و خارجه  </a:t>
            </a:r>
            <a:br>
              <a:rPr lang="ar-DZ" b="1" dirty="0" smtClean="0">
                <a:solidFill>
                  <a:schemeClr val="bg1"/>
                </a:solidFill>
              </a:rPr>
            </a:br>
            <a:r>
              <a:rPr lang="ar-DZ" b="1" dirty="0" smtClean="0">
                <a:solidFill>
                  <a:schemeClr val="bg1"/>
                </a:solidFill>
              </a:rPr>
              <a:t>2-يتعرف على مختلف الحالات الفيزيائية  التي يكون عليها </a:t>
            </a:r>
            <a:endParaRPr lang="ar-DZ" dirty="0" smtClean="0">
              <a:solidFill>
                <a:schemeClr val="bg1"/>
              </a:solidFill>
            </a:endParaRPr>
          </a:p>
          <a:p>
            <a:pPr algn="r"/>
            <a:r>
              <a:rPr lang="ar-DZ" b="1" dirty="0" smtClean="0">
                <a:solidFill>
                  <a:schemeClr val="bg1"/>
                </a:solidFill>
              </a:rPr>
              <a:t>الجسم المادي في محيطه القريب و البعيد</a:t>
            </a:r>
            <a:r>
              <a:rPr lang="ar-DZ" dirty="0" smtClean="0">
                <a:solidFill>
                  <a:schemeClr val="bg1"/>
                </a:solidFill>
              </a:rPr>
              <a:t/>
            </a:r>
            <a:br>
              <a:rPr lang="ar-DZ" dirty="0" smtClean="0">
                <a:solidFill>
                  <a:schemeClr val="bg1"/>
                </a:solidFill>
              </a:rPr>
            </a:br>
            <a:r>
              <a:rPr lang="ar-DZ" b="1" dirty="0" err="1" smtClean="0">
                <a:solidFill>
                  <a:schemeClr val="bg1"/>
                </a:solidFill>
              </a:rPr>
              <a:t>3- </a:t>
            </a:r>
            <a:r>
              <a:rPr lang="ar-DZ" b="1" dirty="0" smtClean="0">
                <a:solidFill>
                  <a:schemeClr val="bg1"/>
                </a:solidFill>
              </a:rPr>
              <a:t>-يتحكم في طرق تحويل الجسم المادي من حالة الى </a:t>
            </a:r>
            <a:r>
              <a:rPr lang="ar-DZ" b="1" dirty="0" err="1" smtClean="0">
                <a:solidFill>
                  <a:schemeClr val="bg1"/>
                </a:solidFill>
              </a:rPr>
              <a:t>اخرى </a:t>
            </a:r>
            <a:br>
              <a:rPr lang="ar-DZ" b="1" dirty="0" err="1" smtClean="0">
                <a:solidFill>
                  <a:schemeClr val="bg1"/>
                </a:solidFill>
              </a:rPr>
            </a:br>
            <a:r>
              <a:rPr lang="ar-DZ" b="1" dirty="0" smtClean="0">
                <a:solidFill>
                  <a:schemeClr val="bg1"/>
                </a:solidFill>
              </a:rPr>
              <a:t>-اخذ </a:t>
            </a:r>
            <a:r>
              <a:rPr lang="ar-DZ" b="1" dirty="0" err="1" smtClean="0">
                <a:solidFill>
                  <a:schemeClr val="bg1"/>
                </a:solidFill>
              </a:rPr>
              <a:t>الاحتياطات</a:t>
            </a:r>
            <a:r>
              <a:rPr lang="ar-DZ" b="1" dirty="0" smtClean="0">
                <a:solidFill>
                  <a:schemeClr val="bg1"/>
                </a:solidFill>
              </a:rPr>
              <a:t> الامنية في العمل المخبري عند استخدام مصادر الحرارة </a:t>
            </a:r>
            <a:br>
              <a:rPr lang="ar-DZ" b="1" dirty="0" smtClean="0">
                <a:solidFill>
                  <a:schemeClr val="bg1"/>
                </a:solidFill>
              </a:rPr>
            </a:br>
            <a:r>
              <a:rPr lang="ar-DZ" b="1" dirty="0" smtClean="0">
                <a:solidFill>
                  <a:schemeClr val="bg1"/>
                </a:solidFill>
              </a:rPr>
              <a:t>4- يعرف مختلف </a:t>
            </a:r>
            <a:r>
              <a:rPr lang="ar-DZ" b="1" dirty="0" err="1" smtClean="0">
                <a:solidFill>
                  <a:schemeClr val="bg1"/>
                </a:solidFill>
              </a:rPr>
              <a:t>الخلائط</a:t>
            </a:r>
            <a:r>
              <a:rPr lang="ar-DZ" b="1" dirty="0" smtClean="0">
                <a:solidFill>
                  <a:schemeClr val="bg1"/>
                </a:solidFill>
              </a:rPr>
              <a:t> من محيطه القريب و البعيد</a:t>
            </a:r>
            <a:endParaRPr lang="ar-DZ" dirty="0" smtClean="0">
              <a:solidFill>
                <a:schemeClr val="bg1"/>
              </a:solidFill>
            </a:endParaRPr>
          </a:p>
          <a:p>
            <a:pPr algn="r"/>
            <a:r>
              <a:rPr lang="ar-DZ" b="1" dirty="0" smtClean="0">
                <a:solidFill>
                  <a:schemeClr val="bg1"/>
                </a:solidFill>
              </a:rPr>
              <a:t> و يتحكم في بعض  طرق فصل مكونات </a:t>
            </a:r>
            <a:r>
              <a:rPr lang="ar-DZ" b="1" dirty="0" err="1" smtClean="0">
                <a:solidFill>
                  <a:schemeClr val="bg1"/>
                </a:solidFill>
              </a:rPr>
              <a:t>الخلائط</a:t>
            </a:r>
            <a:r>
              <a:rPr lang="ar-DZ" b="1" dirty="0" smtClean="0">
                <a:solidFill>
                  <a:schemeClr val="bg1"/>
                </a:solidFill>
              </a:rPr>
              <a:t> تجريبيا </a:t>
            </a:r>
            <a:br>
              <a:rPr lang="ar-DZ" b="1" dirty="0" smtClean="0">
                <a:solidFill>
                  <a:schemeClr val="bg1"/>
                </a:solidFill>
              </a:rPr>
            </a:br>
            <a:r>
              <a:rPr lang="ar-DZ" b="1" dirty="0" smtClean="0">
                <a:solidFill>
                  <a:schemeClr val="bg1"/>
                </a:solidFill>
              </a:rPr>
              <a:t>5- يستخدم معارفه  حول المحلول المائي لحل مشكلات خاصة </a:t>
            </a:r>
            <a:endParaRPr lang="ar-DZ" dirty="0" smtClean="0">
              <a:solidFill>
                <a:schemeClr val="bg1"/>
              </a:solidFill>
            </a:endParaRPr>
          </a:p>
          <a:p>
            <a:pPr algn="r"/>
            <a:r>
              <a:rPr lang="ar-DZ" b="1" dirty="0" smtClean="0">
                <a:solidFill>
                  <a:schemeClr val="bg1"/>
                </a:solidFill>
              </a:rPr>
              <a:t>(استهلاك او تحضير المحاليل المائية في المنزل وفي المخبر</a:t>
            </a:r>
            <a:r>
              <a:rPr lang="ar-DZ" b="1" dirty="0" err="1" smtClean="0">
                <a:solidFill>
                  <a:schemeClr val="bg1"/>
                </a:solidFill>
              </a:rPr>
              <a:t>)</a:t>
            </a:r>
            <a:r>
              <a:rPr lang="ar-DZ" b="1" dirty="0" smtClean="0">
                <a:solidFill>
                  <a:schemeClr val="bg1"/>
                </a:solidFill>
              </a:rPr>
              <a:t/>
            </a:r>
            <a:br>
              <a:rPr lang="ar-DZ" b="1" dirty="0" smtClean="0">
                <a:solidFill>
                  <a:schemeClr val="bg1"/>
                </a:solidFill>
              </a:rPr>
            </a:br>
            <a:r>
              <a:rPr lang="ar-DZ" b="1" dirty="0" smtClean="0">
                <a:solidFill>
                  <a:schemeClr val="bg1"/>
                </a:solidFill>
              </a:rPr>
              <a:t>6-التحذير من التلوث و كيفية حماية البيئة واخذ </a:t>
            </a:r>
            <a:r>
              <a:rPr lang="ar-DZ" b="1" dirty="0" err="1" smtClean="0">
                <a:solidFill>
                  <a:schemeClr val="bg1"/>
                </a:solidFill>
              </a:rPr>
              <a:t>الاختياطات</a:t>
            </a:r>
            <a:r>
              <a:rPr lang="ar-DZ" b="1" dirty="0" smtClean="0">
                <a:solidFill>
                  <a:schemeClr val="bg1"/>
                </a:solidFill>
              </a:rPr>
              <a:t> </a:t>
            </a:r>
            <a:endParaRPr lang="ar-DZ" dirty="0" smtClean="0">
              <a:solidFill>
                <a:schemeClr val="bg1"/>
              </a:solidFill>
            </a:endParaRPr>
          </a:p>
          <a:p>
            <a:pPr algn="r"/>
            <a:r>
              <a:rPr lang="ar-DZ" b="1" dirty="0" smtClean="0">
                <a:solidFill>
                  <a:schemeClr val="bg1"/>
                </a:solidFill>
              </a:rPr>
              <a:t>عند استعمال محاليل مائية خطيرة </a:t>
            </a:r>
            <a:endParaRPr lang="ar-DZ" dirty="0" smtClean="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غغغ6غ.jpg"/>
          <p:cNvPicPr>
            <a:picLocks noChangeAspect="1"/>
          </p:cNvPicPr>
          <p:nvPr/>
        </p:nvPicPr>
        <p:blipFill>
          <a:blip r:embed="rId2" cstate="print"/>
          <a:stretch>
            <a:fillRect/>
          </a:stretch>
        </p:blipFill>
        <p:spPr>
          <a:xfrm>
            <a:off x="0" y="0"/>
            <a:ext cx="9144000" cy="6857999"/>
          </a:xfrm>
          <a:prstGeom prst="rect">
            <a:avLst/>
          </a:prstGeom>
        </p:spPr>
      </p:pic>
      <p:graphicFrame>
        <p:nvGraphicFramePr>
          <p:cNvPr id="3" name="Tableau 2"/>
          <p:cNvGraphicFramePr>
            <a:graphicFrameLocks noGrp="1"/>
          </p:cNvGraphicFramePr>
          <p:nvPr/>
        </p:nvGraphicFramePr>
        <p:xfrm>
          <a:off x="0" y="0"/>
          <a:ext cx="9144000" cy="7071360"/>
        </p:xfrm>
        <a:graphic>
          <a:graphicData uri="http://schemas.openxmlformats.org/drawingml/2006/table">
            <a:tbl>
              <a:tblPr firstRow="1" bandRow="1">
                <a:tableStyleId>{5C22544A-7EE6-4342-B048-85BDC9FD1C3A}</a:tableStyleId>
              </a:tblPr>
              <a:tblGrid>
                <a:gridCol w="971600"/>
                <a:gridCol w="1440160"/>
                <a:gridCol w="5832648"/>
                <a:gridCol w="899592"/>
              </a:tblGrid>
              <a:tr h="620688">
                <a:tc>
                  <a:txBody>
                    <a:bodyPr/>
                    <a:lstStyle/>
                    <a:p>
                      <a:pPr algn="ctr"/>
                      <a:r>
                        <a:rPr lang="ar-DZ" sz="2400" dirty="0" smtClean="0">
                          <a:solidFill>
                            <a:schemeClr val="bg1"/>
                          </a:solidFill>
                        </a:rPr>
                        <a:t>الزمن </a:t>
                      </a:r>
                      <a:endParaRPr lang="fr-FR" sz="2400" dirty="0">
                        <a:solidFill>
                          <a:schemeClr val="bg1"/>
                        </a:solidFill>
                      </a:endParaRPr>
                    </a:p>
                  </a:txBody>
                  <a:tcPr>
                    <a:solidFill>
                      <a:srgbClr val="92D050"/>
                    </a:solidFill>
                  </a:tcPr>
                </a:tc>
                <a:tc>
                  <a:txBody>
                    <a:bodyPr/>
                    <a:lstStyle/>
                    <a:p>
                      <a:pPr algn="ctr"/>
                      <a:r>
                        <a:rPr lang="ar-DZ" sz="2400" dirty="0" smtClean="0">
                          <a:solidFill>
                            <a:schemeClr val="bg1"/>
                          </a:solidFill>
                        </a:rPr>
                        <a:t>انشطة التلميذ </a:t>
                      </a:r>
                      <a:endParaRPr lang="fr-FR" sz="2400" dirty="0">
                        <a:solidFill>
                          <a:schemeClr val="bg1"/>
                        </a:solidFill>
                      </a:endParaRPr>
                    </a:p>
                  </a:txBody>
                  <a:tcPr>
                    <a:solidFill>
                      <a:srgbClr val="FFC000"/>
                    </a:solidFill>
                  </a:tcPr>
                </a:tc>
                <a:tc>
                  <a:txBody>
                    <a:bodyPr/>
                    <a:lstStyle/>
                    <a:p>
                      <a:pPr algn="ctr"/>
                      <a:r>
                        <a:rPr lang="ar-DZ" sz="2400" dirty="0" smtClean="0">
                          <a:solidFill>
                            <a:schemeClr val="bg1"/>
                          </a:solidFill>
                        </a:rPr>
                        <a:t>انشطة الاستاذ </a:t>
                      </a:r>
                      <a:endParaRPr lang="fr-FR" sz="2400" dirty="0">
                        <a:solidFill>
                          <a:schemeClr val="bg1"/>
                        </a:solidFill>
                      </a:endParaRPr>
                    </a:p>
                  </a:txBody>
                  <a:tcPr>
                    <a:solidFill>
                      <a:srgbClr val="00B0F0"/>
                    </a:solidFill>
                  </a:tcPr>
                </a:tc>
                <a:tc>
                  <a:txBody>
                    <a:bodyPr/>
                    <a:lstStyle/>
                    <a:p>
                      <a:pPr algn="ctr"/>
                      <a:r>
                        <a:rPr lang="ar-DZ" sz="2400" dirty="0" smtClean="0">
                          <a:solidFill>
                            <a:schemeClr val="bg1"/>
                          </a:solidFill>
                        </a:rPr>
                        <a:t>المراحل </a:t>
                      </a:r>
                      <a:endParaRPr lang="fr-FR" sz="2400" dirty="0">
                        <a:solidFill>
                          <a:schemeClr val="bg1"/>
                        </a:solidFill>
                      </a:endParaRPr>
                    </a:p>
                  </a:txBody>
                  <a:tcPr>
                    <a:solidFill>
                      <a:srgbClr val="92D050"/>
                    </a:solidFill>
                  </a:tcPr>
                </a:tc>
              </a:tr>
              <a:tr h="1069340">
                <a:tc>
                  <a:txBody>
                    <a:bodyPr/>
                    <a:lstStyle/>
                    <a:p>
                      <a:pPr algn="r"/>
                      <a:endParaRPr lang="ar-DZ" dirty="0" smtClean="0"/>
                    </a:p>
                    <a:p>
                      <a:pPr algn="r"/>
                      <a:endParaRPr lang="ar-DZ" dirty="0" smtClean="0"/>
                    </a:p>
                    <a:p>
                      <a:pPr algn="r"/>
                      <a:endParaRPr lang="ar-DZ" dirty="0" smtClean="0"/>
                    </a:p>
                    <a:p>
                      <a:pPr algn="r"/>
                      <a:endParaRPr lang="ar-DZ" dirty="0" smtClean="0"/>
                    </a:p>
                    <a:p>
                      <a:pPr algn="r"/>
                      <a:endParaRPr lang="ar-DZ" dirty="0" smtClean="0"/>
                    </a:p>
                    <a:p>
                      <a:pPr algn="r"/>
                      <a:endParaRPr lang="ar-DZ" b="1" dirty="0" smtClean="0"/>
                    </a:p>
                    <a:p>
                      <a:pPr algn="r"/>
                      <a:r>
                        <a:rPr lang="ar-DZ" b="1" dirty="0" err="1" smtClean="0"/>
                        <a:t>45د</a:t>
                      </a:r>
                      <a:endParaRPr lang="ar-DZ" b="1" dirty="0" smtClean="0"/>
                    </a:p>
                    <a:p>
                      <a:pPr algn="r"/>
                      <a:endParaRPr lang="ar-DZ" b="1" dirty="0" smtClean="0"/>
                    </a:p>
                    <a:p>
                      <a:pPr algn="r"/>
                      <a:endParaRPr lang="ar-DZ" b="1" dirty="0" smtClean="0"/>
                    </a:p>
                  </a:txBody>
                  <a:tcPr>
                    <a:solidFill>
                      <a:srgbClr val="92D050"/>
                    </a:solidFill>
                  </a:tcPr>
                </a:tc>
                <a:tc>
                  <a:txBody>
                    <a:bodyPr/>
                    <a:lstStyle/>
                    <a:p>
                      <a:pPr algn="r"/>
                      <a:r>
                        <a:rPr lang="ar-DZ" sz="2400" b="1" dirty="0" smtClean="0"/>
                        <a:t>يقرؤون الوضعية</a:t>
                      </a:r>
                      <a:r>
                        <a:rPr lang="ar-DZ" sz="2400" b="1" baseline="0" dirty="0" smtClean="0"/>
                        <a:t> </a:t>
                      </a:r>
                    </a:p>
                    <a:p>
                      <a:pPr algn="r"/>
                      <a:r>
                        <a:rPr lang="ar-DZ" sz="2400" b="1" baseline="0" dirty="0" smtClean="0"/>
                        <a:t> يصوغون الفرضيات </a:t>
                      </a:r>
                    </a:p>
                    <a:p>
                      <a:pPr algn="r"/>
                      <a:r>
                        <a:rPr lang="ar-DZ" sz="2400" b="1" baseline="0" dirty="0" smtClean="0"/>
                        <a:t>و </a:t>
                      </a:r>
                      <a:r>
                        <a:rPr lang="ar-DZ" sz="2400" b="1" baseline="0" dirty="0" err="1" smtClean="0"/>
                        <a:t>يكتوبونها</a:t>
                      </a:r>
                      <a:r>
                        <a:rPr lang="ar-DZ" sz="2400" b="1" baseline="0" dirty="0" smtClean="0"/>
                        <a:t> في كراس النشاطات </a:t>
                      </a:r>
                    </a:p>
                    <a:p>
                      <a:pPr algn="r"/>
                      <a:endParaRPr lang="fr-FR" b="1" dirty="0"/>
                    </a:p>
                  </a:txBody>
                  <a:tcPr>
                    <a:solidFill>
                      <a:srgbClr val="FFC000"/>
                    </a:solidFill>
                  </a:tcPr>
                </a:tc>
                <a:tc>
                  <a:txBody>
                    <a:bodyPr/>
                    <a:lstStyle/>
                    <a:p>
                      <a:pPr algn="r"/>
                      <a:r>
                        <a:rPr kumimoji="0" lang="ar-SA" sz="3200" b="1" kern="1200" dirty="0" smtClean="0">
                          <a:solidFill>
                            <a:schemeClr val="dk1"/>
                          </a:solidFill>
                          <a:latin typeface="+mn-lt"/>
                          <a:ea typeface="+mn-ea"/>
                          <a:cs typeface="+mn-cs"/>
                        </a:rPr>
                        <a:t>يسكن اناس في قرية جبلية بعيدة في الجزائر نواحي ولاية البليدة حيث يعيشون على تربية الحيوانات و زراعة الخضروات و الحبوب  وكانوا يتزودون بمياه الشرب من</a:t>
                      </a:r>
                      <a:r>
                        <a:rPr kumimoji="0" lang="fr-FR" sz="3200" b="1" kern="1200" dirty="0" smtClean="0">
                          <a:solidFill>
                            <a:schemeClr val="dk1"/>
                          </a:solidFill>
                          <a:latin typeface="+mn-lt"/>
                          <a:ea typeface="+mn-ea"/>
                          <a:cs typeface="+mn-cs"/>
                        </a:rPr>
                        <a:t>  </a:t>
                      </a:r>
                      <a:r>
                        <a:rPr kumimoji="0" lang="ar-SA" sz="3200" b="1" kern="1200" dirty="0" smtClean="0">
                          <a:solidFill>
                            <a:schemeClr val="dk1"/>
                          </a:solidFill>
                          <a:latin typeface="+mn-lt"/>
                          <a:ea typeface="+mn-ea"/>
                          <a:cs typeface="+mn-cs"/>
                        </a:rPr>
                        <a:t>النهر الموجود بقربهم ولكنهم وجدوا بعد عدة سنوات ان مياه النهر قد اصبحت معكرة بالتراب و فيها حشائش و بعض الزيوت التي ترمى في اطراف النهر </a:t>
                      </a:r>
                      <a:r>
                        <a:rPr kumimoji="0" lang="ar-SA" sz="3200" b="1" kern="1200" dirty="0" err="1" smtClean="0">
                          <a:solidFill>
                            <a:schemeClr val="dk1"/>
                          </a:solidFill>
                          <a:latin typeface="+mn-lt"/>
                          <a:ea typeface="+mn-ea"/>
                          <a:cs typeface="+mn-cs"/>
                        </a:rPr>
                        <a:t>فاحتارو</a:t>
                      </a:r>
                      <a:r>
                        <a:rPr kumimoji="0" lang="ar-SA" sz="3200" b="1" kern="1200" dirty="0" smtClean="0">
                          <a:solidFill>
                            <a:schemeClr val="dk1"/>
                          </a:solidFill>
                          <a:latin typeface="+mn-lt"/>
                          <a:ea typeface="+mn-ea"/>
                          <a:cs typeface="+mn-cs"/>
                        </a:rPr>
                        <a:t> في ايجاد حل لهم </a:t>
                      </a:r>
                      <a:r>
                        <a:rPr kumimoji="0" lang="fr-FR" sz="3200" b="1" kern="1200" dirty="0" smtClean="0">
                          <a:solidFill>
                            <a:schemeClr val="dk1"/>
                          </a:solidFill>
                          <a:latin typeface="+mn-lt"/>
                          <a:ea typeface="+mn-ea"/>
                          <a:cs typeface="+mn-cs"/>
                        </a:rPr>
                        <a:t/>
                      </a:r>
                      <a:br>
                        <a:rPr kumimoji="0" lang="fr-FR" sz="3200" b="1" kern="1200" dirty="0" smtClean="0">
                          <a:solidFill>
                            <a:schemeClr val="dk1"/>
                          </a:solidFill>
                          <a:latin typeface="+mn-lt"/>
                          <a:ea typeface="+mn-ea"/>
                          <a:cs typeface="+mn-cs"/>
                        </a:rPr>
                      </a:br>
                      <a:endParaRPr kumimoji="0" lang="ar-DZ" sz="3200" b="1" kern="1200" dirty="0" smtClean="0">
                        <a:solidFill>
                          <a:schemeClr val="dk1"/>
                        </a:solidFill>
                        <a:latin typeface="+mn-lt"/>
                        <a:ea typeface="+mn-ea"/>
                        <a:cs typeface="+mn-cs"/>
                      </a:endParaRPr>
                    </a:p>
                    <a:p>
                      <a:pPr algn="r"/>
                      <a:r>
                        <a:rPr kumimoji="0" lang="ar-DZ" sz="2400" b="1" kern="1200" baseline="0" dirty="0" smtClean="0">
                          <a:solidFill>
                            <a:schemeClr val="dk1"/>
                          </a:solidFill>
                          <a:latin typeface="+mn-lt"/>
                          <a:ea typeface="+mn-ea"/>
                          <a:cs typeface="+mn-cs"/>
                        </a:rPr>
                        <a:t> </a:t>
                      </a:r>
                    </a:p>
                    <a:p>
                      <a:pPr algn="r"/>
                      <a:endParaRPr kumimoji="0" lang="ar-DZ" sz="2000" b="1" kern="1200" baseline="0" dirty="0" smtClean="0">
                        <a:solidFill>
                          <a:schemeClr val="dk1"/>
                        </a:solidFill>
                        <a:latin typeface="+mn-lt"/>
                        <a:ea typeface="+mn-ea"/>
                        <a:cs typeface="+mn-cs"/>
                      </a:endParaRPr>
                    </a:p>
                    <a:p>
                      <a:pPr algn="r"/>
                      <a:endParaRPr kumimoji="0" lang="ar-DZ" sz="2000" b="1" kern="1200" baseline="0" dirty="0" smtClean="0">
                        <a:solidFill>
                          <a:schemeClr val="dk1"/>
                        </a:solidFill>
                        <a:latin typeface="+mn-lt"/>
                        <a:ea typeface="+mn-ea"/>
                        <a:cs typeface="+mn-cs"/>
                      </a:endParaRPr>
                    </a:p>
                    <a:p>
                      <a:pPr algn="r"/>
                      <a:r>
                        <a:rPr kumimoji="0" lang="ar-DZ" sz="2000" b="1" kern="1200" baseline="0" dirty="0" smtClean="0">
                          <a:solidFill>
                            <a:schemeClr val="dk1"/>
                          </a:solidFill>
                          <a:latin typeface="+mn-lt"/>
                          <a:ea typeface="+mn-ea"/>
                          <a:cs typeface="+mn-cs"/>
                        </a:rPr>
                        <a:t>                                                                      </a:t>
                      </a:r>
                      <a:endParaRPr lang="fr-FR" sz="2000" dirty="0"/>
                    </a:p>
                  </a:txBody>
                  <a:tcPr>
                    <a:solidFill>
                      <a:srgbClr val="00B0F0"/>
                    </a:solidFill>
                  </a:tcPr>
                </a:tc>
                <a:tc>
                  <a:txBody>
                    <a:bodyPr/>
                    <a:lstStyle/>
                    <a:p>
                      <a:endParaRPr lang="ar-DZ" dirty="0" smtClean="0"/>
                    </a:p>
                    <a:p>
                      <a:r>
                        <a:rPr lang="ar-DZ" sz="2000" b="1" dirty="0" smtClean="0"/>
                        <a:t>نص الوضعية </a:t>
                      </a:r>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ar-DZ" dirty="0" smtClean="0"/>
                    </a:p>
                    <a:p>
                      <a:endParaRPr lang="fr-F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1089</TotalTime>
  <Words>3701</Words>
  <Application>Microsoft Office PowerPoint</Application>
  <PresentationFormat>Affichage à l'écran (4:3)</PresentationFormat>
  <Paragraphs>1716</Paragraphs>
  <Slides>118</Slides>
  <Notes>2</Notes>
  <HiddenSlides>0</HiddenSlides>
  <MMClips>0</MMClips>
  <ScaleCrop>false</ScaleCrop>
  <HeadingPairs>
    <vt:vector size="4" baseType="variant">
      <vt:variant>
        <vt:lpstr>Thème</vt:lpstr>
      </vt:variant>
      <vt:variant>
        <vt:i4>1</vt:i4>
      </vt:variant>
      <vt:variant>
        <vt:lpstr>Titres des diapositives</vt:lpstr>
      </vt:variant>
      <vt:variant>
        <vt:i4>118</vt:i4>
      </vt:variant>
    </vt:vector>
  </HeadingPairs>
  <TitlesOfParts>
    <vt:vector size="119"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شبكة التقويم التكويني</vt:lpstr>
      <vt:lpstr>معايير ومؤشرات التقويم </vt:lpstr>
      <vt:lpstr>Diapositive 13</vt:lpstr>
      <vt:lpstr>Diapositive 14</vt:lpstr>
      <vt:lpstr>Diapositive 15</vt:lpstr>
      <vt:lpstr>سير الوضعية التعليمية </vt:lpstr>
      <vt:lpstr>معايير ومؤشرات التقويم </vt:lpstr>
      <vt:lpstr>Diapositive 18</vt:lpstr>
      <vt:lpstr>Diapositive 19</vt:lpstr>
      <vt:lpstr>سير الوضعية التعليمية </vt:lpstr>
      <vt:lpstr>معايير ومؤشرات التقويم </vt:lpstr>
      <vt:lpstr>Diapositive 22</vt:lpstr>
      <vt:lpstr>Diapositive 23</vt:lpstr>
      <vt:lpstr>سير الوضعية التعليمية </vt:lpstr>
      <vt:lpstr>معايير ومؤشرات التقويم </vt:lpstr>
      <vt:lpstr>Diapositive 26</vt:lpstr>
      <vt:lpstr>Diapositive 27</vt:lpstr>
      <vt:lpstr>سير الحصة التعلمية </vt:lpstr>
      <vt:lpstr>Diapositive 29</vt:lpstr>
      <vt:lpstr>Diapositive 30</vt:lpstr>
      <vt:lpstr>معايير ومؤشرات التقويم </vt:lpstr>
      <vt:lpstr>Diapositive 32</vt:lpstr>
      <vt:lpstr>Diapositive 33</vt:lpstr>
      <vt:lpstr>حل وضعية تعلم الادماج </vt:lpstr>
      <vt:lpstr>Diapositive 35</vt:lpstr>
      <vt:lpstr>معايير ومؤشرات التقويم </vt:lpstr>
      <vt:lpstr>Diapositive 37</vt:lpstr>
      <vt:lpstr>مشروع تكنولوجي  المقطر الشمسي </vt:lpstr>
      <vt:lpstr>Diapositive 39</vt:lpstr>
      <vt:lpstr>Diapositive 40</vt:lpstr>
      <vt:lpstr>Diapositive 41</vt:lpstr>
      <vt:lpstr>سير الوضعية التعليمية </vt:lpstr>
      <vt:lpstr>معايير ومؤشرات التقويم </vt:lpstr>
      <vt:lpstr>Diapositive 44</vt:lpstr>
      <vt:lpstr>Diapositive 45</vt:lpstr>
      <vt:lpstr>سير الوضعية التعليمية </vt:lpstr>
      <vt:lpstr>معايير ومؤشرات التقويم </vt:lpstr>
      <vt:lpstr>Diapositive 48</vt:lpstr>
      <vt:lpstr>Diapositive 49</vt:lpstr>
      <vt:lpstr>سير الوضعية التعليمية </vt:lpstr>
      <vt:lpstr>معايير ومؤشرات التقويم </vt:lpstr>
      <vt:lpstr>Diapositive 52</vt:lpstr>
      <vt:lpstr>Diapositive 53</vt:lpstr>
      <vt:lpstr>سير الوضعية التعليمية </vt:lpstr>
      <vt:lpstr>معايير ومؤشرات التقويم </vt:lpstr>
      <vt:lpstr>Diapositive 56</vt:lpstr>
      <vt:lpstr>Diapositive 57</vt:lpstr>
      <vt:lpstr>سير الوضعية التعلمية </vt:lpstr>
      <vt:lpstr>معايير ومؤشرات التقويم </vt:lpstr>
      <vt:lpstr>Diapositive 60</vt:lpstr>
      <vt:lpstr>Diapositive 61</vt:lpstr>
      <vt:lpstr>سير الوضعية التعليمية </vt:lpstr>
      <vt:lpstr>معايير ومؤشرات التقويم </vt:lpstr>
      <vt:lpstr>Diapositive 64</vt:lpstr>
      <vt:lpstr>Diapositive 65</vt:lpstr>
      <vt:lpstr>سير الوضعية التعليمية </vt:lpstr>
      <vt:lpstr>معايير ومؤشرات التقويم </vt:lpstr>
      <vt:lpstr>Diapositive 68</vt:lpstr>
      <vt:lpstr>Diapositive 69</vt:lpstr>
      <vt:lpstr>Diapositive 70</vt:lpstr>
      <vt:lpstr>Diapositive 71</vt:lpstr>
      <vt:lpstr>Diapositive 72</vt:lpstr>
      <vt:lpstr>معايير ومؤشرات التقويم </vt:lpstr>
      <vt:lpstr>Diapositive 74</vt:lpstr>
      <vt:lpstr>Diapositive 75</vt:lpstr>
      <vt:lpstr>Diapositive 76</vt:lpstr>
      <vt:lpstr>Diapositive 77</vt:lpstr>
      <vt:lpstr>Diapositive 78</vt:lpstr>
      <vt:lpstr>Diapositive 79</vt:lpstr>
      <vt:lpstr>سير الوضعية التعليمية </vt:lpstr>
      <vt:lpstr>معايير ومؤشرات التقويم </vt:lpstr>
      <vt:lpstr>Diapositive 82</vt:lpstr>
      <vt:lpstr>Diapositive 83</vt:lpstr>
      <vt:lpstr>سير الوضعية التعليمية </vt:lpstr>
      <vt:lpstr>معايير ومؤشرات التقويم </vt:lpstr>
      <vt:lpstr>Diapositive 86</vt:lpstr>
      <vt:lpstr>Diapositive 87</vt:lpstr>
      <vt:lpstr>Diapositive 88</vt:lpstr>
      <vt:lpstr>Diapositive 89</vt:lpstr>
      <vt:lpstr>معايير ومؤشرات التقويم </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معايير ومؤشرات التقويم </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الجمهورية الجزائرية الديمقراطية الشعبية  وزارة التربية الوظنية   </dc:title>
  <dc:creator>HMI</dc:creator>
  <cp:lastModifiedBy>HMI</cp:lastModifiedBy>
  <cp:revision>644</cp:revision>
  <dcterms:created xsi:type="dcterms:W3CDTF">2016-05-13T17:44:12Z</dcterms:created>
  <dcterms:modified xsi:type="dcterms:W3CDTF">2016-12-10T19:38:35Z</dcterms:modified>
</cp:coreProperties>
</file>