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80" r:id="rId16"/>
    <p:sldId id="274" r:id="rId17"/>
    <p:sldId id="275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title>
      <c:tx>
        <c:rich>
          <a:bodyPr/>
          <a:lstStyle/>
          <a:p>
            <a:pPr>
              <a:defRPr lang="fr-FR"/>
            </a:pPr>
            <a:r>
              <a:rPr sz="2800"/>
              <a:t>النسبة المئوية لعلامات التلاميذ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النسبة المئوية لعلامات التلاميذ</c:v>
                </c:pt>
              </c:strCache>
            </c:strRef>
          </c:tx>
          <c:explosion val="25"/>
          <c:cat>
            <c:strRef>
              <c:f>Feuil1!$A$2:$A$5</c:f>
              <c:strCache>
                <c:ptCount val="4"/>
                <c:pt idx="0">
                  <c:v>5 الى 0 من </c:v>
                </c:pt>
                <c:pt idx="1">
                  <c:v>10 الى 5 من </c:v>
                </c:pt>
                <c:pt idx="2">
                  <c:v>15 الى 10 من</c:v>
                </c:pt>
                <c:pt idx="3">
                  <c:v>20 الى 15 من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lang="fr-FR" sz="20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lang="fr-FR" sz="20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lang="fr-FR" sz="20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lang="fr-FR" sz="2000"/>
            </a:pPr>
            <a:endParaRPr lang="fr-FR"/>
          </a:p>
        </c:txPr>
      </c:legendEntry>
      <c:layout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6286520"/>
            <a:ext cx="9144000" cy="5040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الأستاذ : بلعكري عادل                 مفتش مادة الرياضيات : بلعباس بشير                  </a:t>
            </a:r>
            <a:r>
              <a:rPr lang="ar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2018-2019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4282" y="2214554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عرض حـال الوظيفة  المنـزلية (03) </a:t>
            </a:r>
            <a:r>
              <a:rPr lang="ar-D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مادة الرياضيات للسنة الرابعة متوسط</a:t>
            </a:r>
            <a:endParaRPr lang="fr-F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14942" y="636454"/>
            <a:ext cx="364941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مديرية التربية </a:t>
            </a:r>
            <a:r>
              <a:rPr lang="ar-D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لولاية ورقلــة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512" y="636454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متوسطة :الشهيد بن موسى الحاج</a:t>
            </a:r>
          </a:p>
        </p:txBody>
      </p:sp>
      <p:pic>
        <p:nvPicPr>
          <p:cNvPr id="9" name="Picture 3" descr="C:\Users\Waheb\Desktop\Imag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22" t="28506" r="27084" b="43240"/>
          <a:stretch/>
        </p:blipFill>
        <p:spPr bwMode="auto">
          <a:xfrm>
            <a:off x="3929058" y="0"/>
            <a:ext cx="1389932" cy="76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aheb\Desktop\Imag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03" t="29967" r="16959" b="35016"/>
          <a:stretch/>
        </p:blipFill>
        <p:spPr bwMode="auto">
          <a:xfrm>
            <a:off x="3541302" y="5301208"/>
            <a:ext cx="1873587" cy="607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72198" y="357166"/>
            <a:ext cx="2734982" cy="571504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التصحيح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971675"/>
            <a:ext cx="7639050" cy="29146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92689" y="1628801"/>
            <a:ext cx="2771799" cy="432047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الأخطاء و النقائص: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71470" y="5988769"/>
            <a:ext cx="5035341" cy="611992"/>
          </a:xfrm>
          <a:prstGeom prst="rect">
            <a:avLst/>
          </a:prstGeom>
          <a:gradFill>
            <a:gsLst>
              <a:gs pos="0">
                <a:srgbClr val="1EE614">
                  <a:alpha val="0"/>
                </a:srgbClr>
              </a:gs>
              <a:gs pos="75000">
                <a:srgbClr val="19BF11"/>
              </a:gs>
              <a:gs pos="96000">
                <a:srgbClr val="1EE614">
                  <a:alpha val="0"/>
                </a:srgbClr>
              </a:gs>
              <a:gs pos="30000">
                <a:srgbClr val="17B10F"/>
              </a:gs>
            </a:gsLst>
            <a:lin ang="0" scaled="1"/>
          </a:gradFill>
          <a:effectLst/>
        </p:spPr>
        <p:txBody>
          <a:bodyPr vert="horz" lIns="0" tIns="72000" rIns="91440" bIns="72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						ما </a:t>
            </a:r>
            <a:r>
              <a:rPr lang="ar-D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 ملاحظاتكم و توجيهاتكم ؟ </a:t>
            </a:r>
            <a:r>
              <a:rPr lang="ar-D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		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81910" y="217587"/>
            <a:ext cx="2570256" cy="432047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التمريـن الثاني</a:t>
            </a:r>
            <a:endParaRPr lang="fr-F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6" y="837264"/>
            <a:ext cx="4580561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565" y="837264"/>
            <a:ext cx="42784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 descr="20190127_193529.jpg"/>
          <p:cNvPicPr>
            <a:picLocks noChangeAspect="1"/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4889534" y="2214554"/>
            <a:ext cx="3897308" cy="185738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صورة 10" descr="20190127_205618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929190" y="4375572"/>
            <a:ext cx="3857652" cy="205382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72198" y="357166"/>
            <a:ext cx="2734982" cy="571504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التصحيح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57322"/>
            <a:ext cx="7648575" cy="53149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31840" y="62162"/>
            <a:ext cx="2570256" cy="432047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التمريـن الثاني</a:t>
            </a:r>
            <a:endParaRPr lang="fr-F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488" y="1203027"/>
            <a:ext cx="29210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6" y="548680"/>
            <a:ext cx="4580561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134" y="548680"/>
            <a:ext cx="4010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 descr="20190128_173100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l="14035" t="62379" r="33333"/>
          <a:stretch>
            <a:fillRect/>
          </a:stretch>
        </p:blipFill>
        <p:spPr>
          <a:xfrm>
            <a:off x="4786314" y="2000240"/>
            <a:ext cx="4245752" cy="22860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 descr="20190129_171951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 t="1502" r="12162" b="40840"/>
          <a:stretch>
            <a:fillRect/>
          </a:stretch>
        </p:blipFill>
        <p:spPr>
          <a:xfrm>
            <a:off x="4714876" y="4534629"/>
            <a:ext cx="4357718" cy="160901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072198" y="357166"/>
            <a:ext cx="2734982" cy="571504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التصحيح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5842" t="42187" r="42862" b="28235"/>
          <a:stretch>
            <a:fillRect/>
          </a:stretch>
        </p:blipFill>
        <p:spPr bwMode="auto">
          <a:xfrm>
            <a:off x="1000100" y="1357298"/>
            <a:ext cx="7215238" cy="383383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596" y="307181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dirty="0" smtClean="0">
                <a:cs typeface="AdvertisingExtraBold" pitchFamily="2" charset="-78"/>
              </a:rPr>
              <a:t>الإجابة المقترحة للوظيفة المنزلية (03)</a:t>
            </a:r>
            <a:endParaRPr lang="fr-FR" sz="3200" dirty="0">
              <a:cs typeface="AdvertisingExtraBold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20" y="0"/>
            <a:ext cx="9150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8" b="2518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0" b="3879"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63688" y="357166"/>
            <a:ext cx="5214974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72000" rIns="91440" bIns="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 fontAlgn="base">
              <a:spcAft>
                <a:spcPct val="0"/>
              </a:spcAft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Battar" pitchFamily="18" charset="-78"/>
                <a:ea typeface="SimSun" pitchFamily="2" charset="-122"/>
                <a:cs typeface="AdvertisingBold" pitchFamily="2" charset="-78"/>
              </a:rPr>
              <a:t>الإجراءات المتخذة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Battar" pitchFamily="18" charset="-78"/>
                <a:ea typeface="SimSun" pitchFamily="2" charset="-122"/>
                <a:cs typeface="AdvertisingBold" pitchFamily="2" charset="-78"/>
              </a:rPr>
              <a:t> :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Battar" pitchFamily="18" charset="-78"/>
              <a:cs typeface="AdvertisingBold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636835"/>
            <a:ext cx="8460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 fontAlgn="base">
              <a:spcAft>
                <a:spcPct val="0"/>
              </a:spcAft>
              <a:buFont typeface="+mj-lt"/>
              <a:buAutoNum type="arabicPeriod"/>
            </a:pPr>
            <a:r>
              <a:rPr lang="ar-DZ" sz="32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العمل على توجيه التلاميذ و تحفيزهم من أجل الاهتمام أكثر بالواجبات المنزلية </a:t>
            </a:r>
            <a:r>
              <a:rPr lang="ar-DZ" sz="32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342900" lvl="0" indent="-342900" algn="r" rtl="1" fontAlgn="base">
              <a:spcAft>
                <a:spcPct val="0"/>
              </a:spcAft>
              <a:buFont typeface="+mj-lt"/>
              <a:buAutoNum type="arabicPeriod"/>
            </a:pPr>
            <a:endParaRPr lang="ar-DZ" sz="3200" b="1" dirty="0" smtClean="0">
              <a:solidFill>
                <a:srgbClr val="FFFF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342900" indent="-342900" algn="r" rtl="1" fontAlgn="base">
              <a:spcAft>
                <a:spcPct val="0"/>
              </a:spcAft>
              <a:buFont typeface="+mj-lt"/>
              <a:buAutoNum type="arabicPeriod"/>
            </a:pPr>
            <a:r>
              <a:rPr lang="ar-DZ" sz="32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معالجة الفئة الذين تحصلوا على النقطة من 05 </a:t>
            </a:r>
            <a:r>
              <a:rPr lang="ar-DZ" sz="32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الى</a:t>
            </a:r>
            <a:r>
              <a:rPr lang="ar-DZ" sz="32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10 بتمارين في حصص الأعمال الموجهة.</a:t>
            </a:r>
          </a:p>
          <a:p>
            <a:pPr marL="342900" indent="-342900" algn="r" rtl="1" fontAlgn="base">
              <a:spcAft>
                <a:spcPct val="0"/>
              </a:spcAft>
              <a:buFont typeface="+mj-lt"/>
              <a:buAutoNum type="arabicPeriod"/>
            </a:pPr>
            <a:endParaRPr lang="ar-DZ" sz="3200" b="1" dirty="0" smtClean="0">
              <a:solidFill>
                <a:srgbClr val="FFFF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342900" lvl="0" indent="-342900" algn="r" rtl="1" fontAlgn="base">
              <a:spcAft>
                <a:spcPct val="0"/>
              </a:spcAft>
              <a:buFont typeface="+mj-lt"/>
              <a:buAutoNum type="arabicPeriod"/>
            </a:pPr>
            <a:r>
              <a:rPr lang="ar-DZ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استدعاء </a:t>
            </a:r>
            <a:r>
              <a:rPr lang="ar-DZ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التلاميذ الذين تحصلوا على نقطة من 0 إلى 05 إلى حصة </a:t>
            </a:r>
            <a:r>
              <a:rPr lang="ar-DZ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المعالجة </a:t>
            </a:r>
            <a:r>
              <a:rPr lang="ar-DZ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البيداغوجية ( صهيب ، سبأ ، عبد القادر ، ماريا ، وفاء ، أشواق ، حمزة ، يوسف </a:t>
            </a:r>
            <a:r>
              <a:rPr lang="ar-DZ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lang="ar-DZ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،هاجر ، دعاء).</a:t>
            </a:r>
            <a:endParaRPr lang="ar-DZ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 fontAlgn="base">
              <a:spcAft>
                <a:spcPct val="0"/>
              </a:spcAft>
            </a:pPr>
            <a:endParaRPr lang="ar-SA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لماذا هذه الحصة؟</a:t>
            </a:r>
            <a:endParaRPr lang="fr-FR" sz="7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ZoneTexte 6"/>
          <p:cNvSpPr txBox="1"/>
          <p:nvPr/>
        </p:nvSpPr>
        <p:spPr>
          <a:xfrm>
            <a:off x="54008" y="2187086"/>
            <a:ext cx="9018586" cy="317009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DZ" sz="4000" b="1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فيما يلي سنتطرق</a:t>
            </a:r>
            <a:r>
              <a:rPr lang="fr-FR" sz="4000" b="1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إلى بعض الأخطاء الشائعة و النقائص التي تضمنتها إجاباتكم عن الوظيفة المنزلية الثالثة ، و نعلق عليها بتوجيهات مهمة لتفادي هذه الأخطاء مستقبلا في الفروض و الاختبارات</a:t>
            </a:r>
          </a:p>
          <a:p>
            <a:pPr algn="just" rtl="1"/>
            <a:r>
              <a:rPr lang="ar-DZ" sz="4000" b="1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لنعطي بعدها الإجابة الصحيحة لتمـارين هذه الوظيفة.</a:t>
            </a:r>
            <a:endParaRPr lang="fr-FR" sz="4000" b="1" dirty="0">
              <a:solidFill>
                <a:schemeClr val="accent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6474068"/>
            <a:ext cx="9161462" cy="38395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lang="ar-D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الأربعاء   30 </a:t>
            </a:r>
            <a:r>
              <a:rPr lang="ar-D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جانفي</a:t>
            </a:r>
            <a:r>
              <a:rPr lang="ar-D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 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2019</a:t>
            </a:r>
            <a:r>
              <a:rPr lang="ar-D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+mn-ea"/>
                <a:cs typeface="Traditional Arabic" pitchFamily="18" charset="-78"/>
              </a:rPr>
              <a:t>م</a:t>
            </a:r>
            <a:endParaRPr lang="ar-D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929306"/>
            <a:ext cx="4929222" cy="92869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dvertisingBold" pitchFamily="2" charset="-78"/>
              </a:rPr>
              <a:t>توزيع الأوراق على التلاميذ... </a:t>
            </a:r>
            <a:endParaRPr lang="fr-F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dvertisingBold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552" y="1556792"/>
            <a:ext cx="801132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8000" b="1" dirty="0" smtClean="0"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بارك الله فيكم</a:t>
            </a:r>
          </a:p>
          <a:p>
            <a:r>
              <a:rPr lang="ar-DZ" sz="8000" b="1" dirty="0" smtClean="0"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على </a:t>
            </a:r>
          </a:p>
          <a:p>
            <a:r>
              <a:rPr lang="ar-DZ" sz="8000" b="1" dirty="0" smtClean="0"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حسن المتابعة</a:t>
            </a:r>
            <a:r>
              <a:rPr lang="ar-DZ" sz="8000" b="1" dirty="0"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8000" b="1" dirty="0"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76615" y="137152"/>
            <a:ext cx="6347713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4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e_AlBattar" pitchFamily="18" charset="-78"/>
                <a:ea typeface="+mn-ea"/>
                <a:cs typeface="ae_AlBattar" pitchFamily="18" charset="-78"/>
              </a:rPr>
              <a:t>تحليل النتائج</a:t>
            </a:r>
            <a:endParaRPr kumimoji="0" lang="fr-FR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e_AlBattar" pitchFamily="18" charset="-78"/>
              <a:ea typeface="+mn-ea"/>
              <a:cs typeface="ae_AlBattar" pitchFamily="18" charset="-78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4544857"/>
              </p:ext>
            </p:extLst>
          </p:nvPr>
        </p:nvGraphicFramePr>
        <p:xfrm>
          <a:off x="357158" y="1246505"/>
          <a:ext cx="84912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5202"/>
                <a:gridCol w="1415202"/>
                <a:gridCol w="1415202"/>
                <a:gridCol w="1415202"/>
                <a:gridCol w="1415202"/>
                <a:gridCol w="1415202"/>
              </a:tblGrid>
              <a:tr h="226437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المجموع</a:t>
                      </a:r>
                      <a:endParaRPr lang="fr-FR" dirty="0">
                        <a:cs typeface="Advertising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15 – 20</a:t>
                      </a:r>
                      <a:endParaRPr lang="fr-FR" dirty="0">
                        <a:cs typeface="Advertising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10  - 15</a:t>
                      </a:r>
                      <a:endParaRPr lang="fr-FR" dirty="0">
                        <a:cs typeface="Advertising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5  -  10</a:t>
                      </a:r>
                      <a:endParaRPr lang="fr-FR" dirty="0">
                        <a:cs typeface="Advertising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0 - 5</a:t>
                      </a:r>
                      <a:endParaRPr lang="fr-FR" dirty="0">
                        <a:cs typeface="Advertising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b="0" dirty="0" smtClean="0">
                          <a:latin typeface="Aljazeera" pitchFamily="2" charset="-78"/>
                          <a:cs typeface="Aljazeera" pitchFamily="2" charset="-78"/>
                        </a:rPr>
                        <a:t>العلامات</a:t>
                      </a:r>
                      <a:endParaRPr lang="fr-FR" b="0" dirty="0">
                        <a:latin typeface="Aljazeera" pitchFamily="2" charset="-78"/>
                        <a:cs typeface="Aljazeera" pitchFamily="2" charset="-78"/>
                      </a:endParaRPr>
                    </a:p>
                  </a:txBody>
                  <a:tcPr/>
                </a:tc>
              </a:tr>
              <a:tr h="390837"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30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2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10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8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10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0" dirty="0" smtClean="0">
                          <a:latin typeface="Aljazeera" pitchFamily="2" charset="-78"/>
                          <a:cs typeface="Aljazeera" pitchFamily="2" charset="-78"/>
                        </a:rPr>
                        <a:t>عدد التلاميذ</a:t>
                      </a:r>
                      <a:endParaRPr lang="fr-FR" sz="2000" b="0" dirty="0">
                        <a:latin typeface="Aljazeera" pitchFamily="2" charset="-78"/>
                        <a:cs typeface="Aljazeera" pitchFamily="2" charset="-78"/>
                      </a:endParaRPr>
                    </a:p>
                  </a:txBody>
                  <a:tcPr/>
                </a:tc>
              </a:tr>
              <a:tr h="390837">
                <a:tc>
                  <a:txBody>
                    <a:bodyPr/>
                    <a:lstStyle/>
                    <a:p>
                      <a:pPr algn="ctr"/>
                      <a:endParaRPr lang="fr-F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6.8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33.3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26.6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000" b="1" dirty="0" smtClean="0"/>
                        <a:t>33.3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0" dirty="0" smtClean="0">
                          <a:latin typeface="Aljazeera" pitchFamily="2" charset="-78"/>
                          <a:cs typeface="Aljazeera" pitchFamily="2" charset="-78"/>
                        </a:rPr>
                        <a:t>النسبة </a:t>
                      </a:r>
                      <a:r>
                        <a:rPr lang="ar-DZ" sz="2000" b="0" dirty="0" smtClean="0">
                          <a:latin typeface="Aljazeera" pitchFamily="2" charset="-78"/>
                          <a:cs typeface="Aljazeera" pitchFamily="2" charset="-78"/>
                        </a:rPr>
                        <a:t>المئوية</a:t>
                      </a:r>
                      <a:r>
                        <a:rPr lang="fr-FR" sz="2000" b="0" smtClean="0">
                          <a:latin typeface="Aljazeera" pitchFamily="2" charset="-78"/>
                          <a:cs typeface="Aljazeera" pitchFamily="2" charset="-78"/>
                        </a:rPr>
                        <a:t> %  </a:t>
                      </a:r>
                      <a:endParaRPr lang="fr-FR" sz="2000" b="0" dirty="0">
                        <a:latin typeface="Aljazeera" pitchFamily="2" charset="-78"/>
                        <a:cs typeface="Aljazee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4"/>
          <p:cNvSpPr txBox="1"/>
          <p:nvPr/>
        </p:nvSpPr>
        <p:spPr>
          <a:xfrm>
            <a:off x="1857356" y="2845354"/>
            <a:ext cx="645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/>
              <a:t>عدد التلاميذ المتخلفون عن تقديم الوظيفة : 03</a:t>
            </a:r>
            <a:endParaRPr lang="fr-FR" sz="2400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xmlns="" val="3961818651"/>
              </p:ext>
            </p:extLst>
          </p:nvPr>
        </p:nvGraphicFramePr>
        <p:xfrm>
          <a:off x="827584" y="3356992"/>
          <a:ext cx="6192688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29256" y="2786058"/>
            <a:ext cx="252344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DZ" sz="4000" dirty="0" smtClean="0">
                <a:latin typeface="ae_AlBattar" pitchFamily="18" charset="-78"/>
                <a:cs typeface="ae_AlBattar" pitchFamily="18" charset="-78"/>
              </a:rPr>
              <a:t>نص الوظيفة</a:t>
            </a:r>
            <a:endParaRPr lang="fr-FR" sz="4000" dirty="0">
              <a:latin typeface="ae_AlBattar" pitchFamily="18" charset="-78"/>
              <a:cs typeface="ae_AlBattar" pitchFamily="18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8" t="3172" b="6259"/>
          <a:stretch/>
        </p:blipFill>
        <p:spPr bwMode="auto">
          <a:xfrm>
            <a:off x="71406" y="0"/>
            <a:ext cx="417076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/>
          <p:nvPr/>
        </p:nvSpPr>
        <p:spPr>
          <a:xfrm>
            <a:off x="571472" y="478632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DZ" sz="3600" dirty="0" smtClean="0">
                <a:solidFill>
                  <a:srgbClr val="FFC000"/>
                </a:solidFill>
                <a:latin typeface="ae_Dimnah" pitchFamily="18" charset="-78"/>
                <a:cs typeface="ae_Dimnah" pitchFamily="18" charset="-78"/>
              </a:rPr>
              <a:t>نشر وتحليل عبارة جبرية.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3600" dirty="0" smtClean="0">
                <a:solidFill>
                  <a:srgbClr val="FFC000"/>
                </a:solidFill>
                <a:latin typeface="ae_Dimnah" pitchFamily="18" charset="-78"/>
                <a:cs typeface="ae_Dimnah" pitchFamily="18" charset="-78"/>
              </a:rPr>
              <a:t>حل معادلة جداء معدوم.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3600" dirty="0" smtClean="0">
                <a:solidFill>
                  <a:srgbClr val="FFC000"/>
                </a:solidFill>
                <a:latin typeface="ae_Dimnah" pitchFamily="18" charset="-78"/>
                <a:cs typeface="ae_Dimnah" pitchFamily="18" charset="-78"/>
              </a:rPr>
              <a:t>حساب زوايا وأطوال بتوظيف النسب المثلثية.</a:t>
            </a:r>
            <a:endParaRPr lang="fr-FR" sz="3600" dirty="0">
              <a:solidFill>
                <a:srgbClr val="FFC000"/>
              </a:solidFill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2428860" y="285728"/>
            <a:ext cx="4878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6000" dirty="0">
                <a:solidFill>
                  <a:srgbClr val="FF0000"/>
                </a:solidFill>
                <a:latin typeface="ae_AlBattar" pitchFamily="18" charset="-78"/>
                <a:ea typeface="+mj-ea"/>
                <a:cs typeface="ae_AlBattar" pitchFamily="18" charset="-78"/>
              </a:rPr>
              <a:t>مؤشرات الكفاءة</a:t>
            </a:r>
            <a:endParaRPr lang="fr-FR" sz="3200" dirty="0">
              <a:solidFill>
                <a:srgbClr val="FF0000"/>
              </a:solidFill>
              <a:latin typeface="ae_AlBattar" pitchFamily="18" charset="-78"/>
              <a:cs typeface="ae_AlBattar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636912"/>
            <a:ext cx="8229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5400" b="1" i="0" u="none" strike="noStrike" kern="1200" cap="none" spc="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e_AlBattar" pitchFamily="18" charset="-78"/>
                <a:ea typeface="+mj-ea"/>
                <a:cs typeface="ae_AlBattar" pitchFamily="18" charset="-78"/>
              </a:rPr>
              <a:t>عرض بعض </a:t>
            </a:r>
            <a:r>
              <a:rPr kumimoji="0" lang="ar-LB" sz="5400" b="1" i="0" u="none" strike="noStrike" kern="1200" cap="none" spc="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e_AlBattar" pitchFamily="18" charset="-78"/>
                <a:ea typeface="+mj-ea"/>
                <a:cs typeface="ae_AlBattar" pitchFamily="18" charset="-78"/>
              </a:rPr>
              <a:t>الأخطاء الشائعة مع التصحيح</a:t>
            </a:r>
            <a:endParaRPr kumimoji="0" lang="fr-FR" sz="5400" b="1" i="0" u="none" strike="noStrike" kern="1200" cap="none" spc="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e_AlBattar" pitchFamily="18" charset="-78"/>
              <a:ea typeface="+mj-ea"/>
              <a:cs typeface="ae_AlBattar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81910" y="116632"/>
            <a:ext cx="2570256" cy="432047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التمريـن الأول </a:t>
            </a:r>
            <a:endParaRPr lang="fr-F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372200" y="1628800"/>
            <a:ext cx="2734982" cy="432047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الأخطاء و النقائص: 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5697328"/>
            <a:ext cx="5400600" cy="684000"/>
          </a:xfrm>
          <a:prstGeom prst="rect">
            <a:avLst/>
          </a:prstGeom>
          <a:gradFill>
            <a:gsLst>
              <a:gs pos="0">
                <a:srgbClr val="1EE614">
                  <a:alpha val="0"/>
                </a:srgbClr>
              </a:gs>
              <a:gs pos="75000">
                <a:srgbClr val="19BF11"/>
              </a:gs>
              <a:gs pos="96000">
                <a:srgbClr val="1EE614">
                  <a:alpha val="0"/>
                </a:srgbClr>
              </a:gs>
              <a:gs pos="30000">
                <a:srgbClr val="17B10F"/>
              </a:gs>
            </a:gsLst>
            <a:lin ang="0" scaled="1"/>
          </a:gradFill>
          <a:effectLst/>
        </p:spPr>
        <p:txBody>
          <a:bodyPr vert="horz" lIns="0" tIns="72000" rIns="91440" bIns="72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ملاحظاتكم و توجيهاتكم ؟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616713"/>
            <a:ext cx="3744000" cy="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2899"/>
            <a:ext cx="3744000" cy="31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 descr="20190127_193303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tretch>
            <a:fillRect/>
          </a:stretch>
        </p:blipFill>
        <p:spPr>
          <a:xfrm>
            <a:off x="2571736" y="2285992"/>
            <a:ext cx="4143404" cy="285305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72198" y="357166"/>
            <a:ext cx="2734982" cy="571504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التصحيح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786609" cy="153829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300192" y="1428736"/>
            <a:ext cx="2843807" cy="432047"/>
          </a:xfrm>
          <a:prstGeom prst="rect">
            <a:avLst/>
          </a:prstGeom>
          <a:gradFill flip="none" rotWithShape="1">
            <a:gsLst>
              <a:gs pos="3000">
                <a:srgbClr val="FF7A00">
                  <a:alpha val="0"/>
                </a:srgbClr>
              </a:gs>
              <a:gs pos="68000">
                <a:srgbClr val="F70000"/>
              </a:gs>
              <a:gs pos="99000">
                <a:srgbClr val="CD0000"/>
              </a:gs>
              <a:gs pos="16000">
                <a:srgbClr val="FF0000"/>
              </a:gs>
            </a:gsLst>
            <a:lin ang="0" scaled="1"/>
            <a:tileRect/>
          </a:gra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D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الأخطاء و </a:t>
            </a:r>
            <a:r>
              <a:rPr lang="ar-D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النقائص</a:t>
            </a:r>
            <a:r>
              <a:rPr lang="ar-D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14348" y="6174594"/>
            <a:ext cx="5400600" cy="611992"/>
          </a:xfrm>
          <a:prstGeom prst="rect">
            <a:avLst/>
          </a:prstGeom>
          <a:gradFill>
            <a:gsLst>
              <a:gs pos="0">
                <a:srgbClr val="1EE614">
                  <a:alpha val="0"/>
                </a:srgbClr>
              </a:gs>
              <a:gs pos="75000">
                <a:srgbClr val="19BF11"/>
              </a:gs>
              <a:gs pos="96000">
                <a:srgbClr val="1EE614">
                  <a:alpha val="0"/>
                </a:srgbClr>
              </a:gs>
              <a:gs pos="30000">
                <a:srgbClr val="17B10F"/>
              </a:gs>
            </a:gsLst>
            <a:lin ang="0" scaled="1"/>
          </a:gradFill>
          <a:effectLst/>
        </p:spPr>
        <p:txBody>
          <a:bodyPr vert="horz" lIns="0" tIns="72000" rIns="91440" bIns="72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ملاحظاتكم و توجيهاتكم ؟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00596" y="184666"/>
            <a:ext cx="2570256" cy="529690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0" tIns="7200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التمريـن  الأول</a:t>
            </a:r>
            <a:endParaRPr lang="fr-F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02272"/>
            <a:ext cx="3744000" cy="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223" y="1315409"/>
            <a:ext cx="26098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 descr="20190127_20372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b="29966"/>
          <a:stretch>
            <a:fillRect/>
          </a:stretch>
        </p:blipFill>
        <p:spPr>
          <a:xfrm>
            <a:off x="3857620" y="2000240"/>
            <a:ext cx="4714876" cy="185738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 descr="20190127_210159.jpg"/>
          <p:cNvPicPr>
            <a:picLocks noChangeAspect="1"/>
          </p:cNvPicPr>
          <p:nvPr/>
        </p:nvPicPr>
        <p:blipFill>
          <a:blip r:embed="rId5" cstate="print">
            <a:lum bright="30000" contrast="20000"/>
          </a:blip>
          <a:srcRect r="12993"/>
          <a:stretch>
            <a:fillRect/>
          </a:stretch>
        </p:blipFill>
        <p:spPr>
          <a:xfrm>
            <a:off x="571504" y="4000504"/>
            <a:ext cx="5715008" cy="211532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196</TotalTime>
  <Words>283</Words>
  <PresentationFormat>عرض على الشاشة (3:4)‏</PresentationFormat>
  <Paragraphs>59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حيوية</vt:lpstr>
      <vt:lpstr>الشريحة 1</vt:lpstr>
      <vt:lpstr>لماذا هذه الحصة؟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</dc:creator>
  <cp:lastModifiedBy>lenovo</cp:lastModifiedBy>
  <cp:revision>89</cp:revision>
  <dcterms:created xsi:type="dcterms:W3CDTF">2019-01-29T11:45:50Z</dcterms:created>
  <dcterms:modified xsi:type="dcterms:W3CDTF">2019-01-29T18:03:54Z</dcterms:modified>
</cp:coreProperties>
</file>