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8" r:id="rId3"/>
    <p:sldId id="257" r:id="rId4"/>
    <p:sldId id="258" r:id="rId5"/>
    <p:sldId id="29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9" r:id="rId19"/>
    <p:sldId id="280" r:id="rId20"/>
    <p:sldId id="282" r:id="rId21"/>
    <p:sldId id="283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4" r:id="rId30"/>
    <p:sldId id="285" r:id="rId31"/>
    <p:sldId id="286" r:id="rId32"/>
    <p:sldId id="287" r:id="rId33"/>
    <p:sldId id="292" r:id="rId34"/>
  </p:sldIdLst>
  <p:sldSz cx="9144000" cy="6858000" type="screen4x3"/>
  <p:notesSz cx="6858000" cy="97377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SPNHFYt1TOKlLOu1bqyDfw" hashData="LcZbXSMSRg2D2Ev6j1B0ICX5djU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000000"/>
    <a:srgbClr val="FFFF00"/>
    <a:srgbClr val="006600"/>
    <a:srgbClr val="CC0000"/>
    <a:srgbClr val="33CC33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9843" autoAdjust="0"/>
  </p:normalViewPr>
  <p:slideViewPr>
    <p:cSldViewPr snapToGrid="0" snapToObjects="1">
      <p:cViewPr varScale="1">
        <p:scale>
          <a:sx n="83" d="100"/>
          <a:sy n="83" d="100"/>
        </p:scale>
        <p:origin x="-450" y="-90"/>
      </p:cViewPr>
      <p:guideLst>
        <p:guide orient="horz" pos="2245"/>
        <p:guide pos="26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504748D-0EEA-4F90-8F5D-F9CDCF6E9A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AF4CD-C6FD-4EA3-BF6C-8DA420C787EC}" type="datetimeFigureOut">
              <a:rPr lang="fr-FR" smtClean="0"/>
              <a:pPr/>
              <a:t>19/11/2016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25975"/>
            <a:ext cx="5486400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BBB2-2534-4B0B-9715-78FB79E1EA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C8FB-EC87-4E48-A427-D86C1AF01A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5A92A-5DC9-4674-992A-DCEC443DFE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9F0B7-2718-4992-80E0-CAF3E3EAC8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1E6A-0D85-430A-806F-3F48C5F54B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F93F7-5895-4E5D-B242-CACACF73F3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D72F-1019-42BD-8BBE-D6E24A1F3A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D0AD9-6218-467E-94EF-8C5BBD1A89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389C-5401-42D9-AC18-75241F2E9F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6B9C6-7CA6-4A78-A120-9EE318E72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19AD-BA5B-4E38-B9EE-9114D1BE6F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3777C-764B-4D5C-BA22-9638CC0E6C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7C264C3-A918-4CAD-9CDB-40F789EC0F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Program%20Files\Microsoft%20Office\MEDIA\CAGCAT10\j0214098.wav" TargetMode="External"/><Relationship Id="rId6" Type="http://schemas.openxmlformats.org/officeDocument/2006/relationships/image" Target="../media/image1.jpeg"/><Relationship Id="rId5" Type="http://schemas.openxmlformats.org/officeDocument/2006/relationships/audio" Target="../media/audio3.wav"/><Relationship Id="rId4" Type="http://schemas.openxmlformats.org/officeDocument/2006/relationships/audio" Target="../media/audio6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6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58888" y="1484313"/>
            <a:ext cx="7200900" cy="26273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4293"/>
              </a:avLst>
            </a:prstTxWarp>
          </a:bodyPr>
          <a:lstStyle/>
          <a:p>
            <a:pPr algn="ctr" rtl="1"/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الحساب الحرفي</a:t>
            </a:r>
            <a:endParaRPr lang="fr-F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16040" y="6021388"/>
            <a:ext cx="255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i="1" dirty="0" smtClean="0"/>
              <a:t>إعداد الأستاذ : إبراهيم وينتن</a:t>
            </a:r>
            <a:endParaRPr lang="fr-FR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43150" y="368300"/>
            <a:ext cx="4451350" cy="5103813"/>
            <a:chOff x="1476" y="232"/>
            <a:chExt cx="2804" cy="3215"/>
          </a:xfrm>
        </p:grpSpPr>
        <p:sp>
          <p:nvSpPr>
            <p:cNvPr id="9228" name="Text Box 4"/>
            <p:cNvSpPr txBox="1">
              <a:spLocks noChangeArrowheads="1"/>
            </p:cNvSpPr>
            <p:nvPr/>
          </p:nvSpPr>
          <p:spPr bwMode="auto">
            <a:xfrm>
              <a:off x="1501" y="232"/>
              <a:ext cx="2383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1"/>
              <a:r>
                <a:rPr lang="ar-DZ" sz="3200" dirty="0">
                  <a:solidFill>
                    <a:srgbClr val="000099"/>
                  </a:solidFill>
                </a:rPr>
                <a:t>لـنـحـاول تـبـسـيـط الـعـبـارة</a:t>
              </a:r>
            </a:p>
            <a:p>
              <a:pPr algn="ctr" rtl="1"/>
              <a:r>
                <a:rPr lang="ar-DZ" sz="3200" dirty="0">
                  <a:solidFill>
                    <a:srgbClr val="000099"/>
                  </a:solidFill>
                </a:rPr>
                <a:t>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8x²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x²</a:t>
              </a:r>
              <a:r>
                <a:rPr lang="fr-FR" sz="3200" dirty="0" smtClean="0">
                  <a:solidFill>
                    <a:srgbClr val="000099"/>
                  </a:solidFill>
                </a:rPr>
                <a:t> 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9229" name="Text Box 5"/>
            <p:cNvSpPr txBox="1">
              <a:spLocks noChangeArrowheads="1"/>
            </p:cNvSpPr>
            <p:nvPr/>
          </p:nvSpPr>
          <p:spPr bwMode="auto">
            <a:xfrm>
              <a:off x="1568" y="1100"/>
              <a:ext cx="2712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2400" dirty="0"/>
                <a:t>هــل هـي مــجــمــوع ؟</a:t>
              </a:r>
              <a:endParaRPr lang="fr-FR" sz="2400" dirty="0"/>
            </a:p>
            <a:p>
              <a:pPr algn="r" rtl="1"/>
              <a:r>
                <a:rPr lang="ar-DZ" sz="2400" dirty="0"/>
                <a:t>كــم يــوجـد مـن حـدّ</a:t>
              </a:r>
              <a:r>
                <a:rPr lang="fr-FR" sz="2400" dirty="0"/>
                <a:t> </a:t>
              </a:r>
              <a:r>
                <a:rPr lang="ar-DZ" sz="2400" dirty="0"/>
                <a:t>؟</a:t>
              </a:r>
              <a:endParaRPr lang="fr-FR" sz="2400" dirty="0"/>
            </a:p>
            <a:p>
              <a:pPr algn="r" rtl="1"/>
              <a:r>
                <a:rPr lang="ar-DZ" sz="2400" dirty="0"/>
                <a:t>هـل الـحـدود مـتـشـابـهـة ؟</a:t>
              </a:r>
              <a:endParaRPr lang="fr-FR" sz="2400" dirty="0"/>
            </a:p>
            <a:p>
              <a:pPr algn="r" rtl="1"/>
              <a:r>
                <a:rPr lang="ar-BH" sz="2400" dirty="0" smtClean="0"/>
                <a:t>مـتـشابـهـة فـي ما ذا </a:t>
              </a:r>
              <a:r>
                <a:rPr lang="fr-FR" sz="2400" dirty="0" smtClean="0"/>
                <a:t> </a:t>
              </a:r>
              <a:r>
                <a:rPr lang="fr-FR" sz="2400" dirty="0"/>
                <a:t>؟</a:t>
              </a:r>
            </a:p>
            <a:p>
              <a:pPr algn="r" rtl="1"/>
              <a:r>
                <a:rPr lang="ar-DZ" sz="2400" dirty="0"/>
                <a:t> مـا هـي الأعـداد الـتـي يـمـكـن جـمـعـهـا ؟</a:t>
              </a:r>
              <a:endParaRPr lang="fr-FR" sz="2400" dirty="0"/>
            </a:p>
            <a:p>
              <a:pPr algn="r" rtl="1"/>
              <a:r>
                <a:rPr lang="ar-DZ" sz="2400" dirty="0"/>
                <a:t>مـا هـو مـجـمـوع هـذه الأعـداد ؟</a:t>
              </a:r>
              <a:endParaRPr lang="fr-FR" sz="2400" dirty="0"/>
            </a:p>
            <a:p>
              <a:pPr algn="r" rtl="1"/>
              <a:r>
                <a:rPr lang="ar-DZ" sz="2400" dirty="0"/>
                <a:t>مـا هـو الـجـواب الأخـيـر ؟</a:t>
              </a:r>
              <a:endParaRPr lang="fr-FR" sz="2400" dirty="0"/>
            </a:p>
          </p:txBody>
        </p:sp>
        <p:sp>
          <p:nvSpPr>
            <p:cNvPr id="9230" name="Text Box 6"/>
            <p:cNvSpPr txBox="1">
              <a:spLocks noChangeArrowheads="1"/>
            </p:cNvSpPr>
            <p:nvPr/>
          </p:nvSpPr>
          <p:spPr bwMode="auto">
            <a:xfrm>
              <a:off x="1476" y="3040"/>
              <a:ext cx="105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8x²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525838" y="1744663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581400" y="21256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830513" y="2479675"/>
            <a:ext cx="488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94498" y="2844800"/>
            <a:ext cx="824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FF0000"/>
                </a:solidFill>
              </a:rPr>
              <a:t>في 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</a:t>
            </a:r>
            <a:endParaRPr lang="fr-FR" sz="24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889125" y="322262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8;1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108325" y="35575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181350" y="3941763"/>
            <a:ext cx="5533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9</a:t>
            </a:r>
            <a:r>
              <a:rPr lang="fr-FR" sz="24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</a:t>
            </a:r>
            <a:endParaRPr lang="fr-FR" sz="24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981450" y="4813300"/>
            <a:ext cx="6671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9x²</a:t>
            </a:r>
            <a:endParaRPr lang="fr-FR" sz="36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93924" y="368300"/>
            <a:ext cx="5278438" cy="5992827"/>
            <a:chOff x="1256" y="232"/>
            <a:chExt cx="3325" cy="3775"/>
          </a:xfrm>
        </p:grpSpPr>
        <p:sp>
          <p:nvSpPr>
            <p:cNvPr id="10247" name="Text Box 4"/>
            <p:cNvSpPr txBox="1">
              <a:spLocks noChangeArrowheads="1"/>
            </p:cNvSpPr>
            <p:nvPr/>
          </p:nvSpPr>
          <p:spPr bwMode="auto">
            <a:xfrm>
              <a:off x="1483" y="232"/>
              <a:ext cx="2455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1"/>
              <a:r>
                <a:rPr lang="ar-DZ" sz="3200" dirty="0">
                  <a:solidFill>
                    <a:srgbClr val="000099"/>
                  </a:solidFill>
                </a:rPr>
                <a:t>لـنـحـاول تـبـسـيـط الـعـبـارة </a:t>
              </a:r>
              <a:endParaRPr lang="fr-FR" sz="3200" dirty="0">
                <a:solidFill>
                  <a:srgbClr val="000099"/>
                </a:solidFill>
              </a:endParaRPr>
            </a:p>
            <a:p>
              <a:pPr algn="ctr" rtl="1"/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x²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</a:t>
              </a:r>
              <a:r>
                <a:rPr lang="fr-FR" sz="3200" dirty="0" smtClean="0">
                  <a:solidFill>
                    <a:srgbClr val="000099"/>
                  </a:solidFill>
                </a:rPr>
                <a:t> 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10248" name="Text Box 5"/>
            <p:cNvSpPr txBox="1">
              <a:spLocks noChangeArrowheads="1"/>
            </p:cNvSpPr>
            <p:nvPr/>
          </p:nvSpPr>
          <p:spPr bwMode="auto">
            <a:xfrm>
              <a:off x="1256" y="1083"/>
              <a:ext cx="3325" cy="2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هــل هـي مــجــمــوع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كــم يــوجـد مـن حـدّ</a:t>
              </a:r>
              <a:r>
                <a:rPr lang="fr-FR" sz="2400" dirty="0"/>
                <a:t> </a:t>
              </a:r>
              <a:r>
                <a:rPr lang="ar-DZ" sz="2400" dirty="0"/>
                <a:t>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هـل الـحـدود مـتـشـابـهـة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BH" sz="2400" dirty="0" smtClean="0"/>
                <a:t>مـتـشابـهـة فـي ما ذا </a:t>
              </a:r>
              <a:r>
                <a:rPr lang="fr-FR" sz="2400" dirty="0" smtClean="0"/>
                <a:t> </a:t>
              </a:r>
              <a:r>
                <a:rPr lang="fr-FR" sz="24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 مـا هـي الأعـداد الـتـي يـمـكـن جـمـعـهـا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مـجـمـوع هـذه الأعـداد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الـجـواب الأخـيـر </a:t>
              </a:r>
              <a:r>
                <a:rPr lang="ar-DZ" sz="2400" dirty="0" smtClean="0"/>
                <a:t>؟</a:t>
              </a:r>
              <a:endParaRPr lang="fr-FR" sz="2400" dirty="0"/>
            </a:p>
          </p:txBody>
        </p:sp>
        <p:sp>
          <p:nvSpPr>
            <p:cNvPr id="10249" name="Text Box 6"/>
            <p:cNvSpPr txBox="1">
              <a:spLocks noChangeArrowheads="1"/>
            </p:cNvSpPr>
            <p:nvPr/>
          </p:nvSpPr>
          <p:spPr bwMode="auto">
            <a:xfrm>
              <a:off x="1684" y="3639"/>
              <a:ext cx="122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x²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324090" y="1860814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>
                <a:solidFill>
                  <a:srgbClr val="FF0000"/>
                </a:solidFill>
              </a:rPr>
              <a:t>نعم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552976" y="2336071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39833" y="2948447"/>
            <a:ext cx="333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>
                <a:solidFill>
                  <a:srgbClr val="FF0000"/>
                </a:solidFill>
              </a:rPr>
              <a:t>لا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Gouttelettes"/>
          <p:cNvSpPr>
            <a:spLocks noChangeArrowheads="1"/>
          </p:cNvSpPr>
          <p:nvPr/>
        </p:nvSpPr>
        <p:spPr bwMode="auto">
          <a:xfrm>
            <a:off x="0" y="-1270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flipH="1">
            <a:off x="2575560" y="1570037"/>
            <a:ext cx="396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DZ" sz="3200" dirty="0">
                <a:solidFill>
                  <a:srgbClr val="FF0000"/>
                </a:solidFill>
              </a:rPr>
              <a:t>لا</a:t>
            </a:r>
            <a:endParaRPr lang="fr-FR" sz="3200" dirty="0">
              <a:solidFill>
                <a:srgbClr val="FF0000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08238" y="217484"/>
            <a:ext cx="5037138" cy="6153166"/>
            <a:chOff x="1517" y="137"/>
            <a:chExt cx="3173" cy="3876"/>
          </a:xfrm>
        </p:grpSpPr>
        <p:grpSp>
          <p:nvGrpSpPr>
            <p:cNvPr id="11269" name="Group 3"/>
            <p:cNvGrpSpPr>
              <a:grpSpLocks/>
            </p:cNvGrpSpPr>
            <p:nvPr/>
          </p:nvGrpSpPr>
          <p:grpSpPr bwMode="auto">
            <a:xfrm>
              <a:off x="1517" y="137"/>
              <a:ext cx="3173" cy="3296"/>
              <a:chOff x="1517" y="137"/>
              <a:chExt cx="3173" cy="3296"/>
            </a:xfrm>
          </p:grpSpPr>
          <p:sp>
            <p:nvSpPr>
              <p:cNvPr id="11271" name="Text Box 4"/>
              <p:cNvSpPr txBox="1">
                <a:spLocks noChangeArrowheads="1"/>
              </p:cNvSpPr>
              <p:nvPr/>
            </p:nvSpPr>
            <p:spPr bwMode="auto">
              <a:xfrm>
                <a:off x="1517" y="137"/>
                <a:ext cx="2660" cy="756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ctr" rtl="1">
                  <a:defRPr/>
                </a:pPr>
                <a:r>
                  <a:rPr lang="ar-DZ" sz="3600" dirty="0">
                    <a:solidFill>
                      <a:srgbClr val="000099"/>
                    </a:solidFill>
                  </a:rPr>
                  <a:t>لـنـحـاول تـبـسـيـط الـعـبـارة</a:t>
                </a:r>
                <a:endParaRPr lang="fr-FR" sz="3600" dirty="0">
                  <a:solidFill>
                    <a:srgbClr val="000099"/>
                  </a:solidFill>
                </a:endParaRPr>
              </a:p>
              <a:p>
                <a:pPr algn="ctr" rtl="1">
                  <a:defRPr/>
                </a:pPr>
                <a:r>
                  <a:rPr lang="ar-DZ" sz="3600" dirty="0">
                    <a:solidFill>
                      <a:srgbClr val="000099"/>
                    </a:solidFill>
                  </a:rPr>
                  <a:t> </a:t>
                </a:r>
                <a:r>
                  <a:rPr lang="fr-FR" sz="3600" dirty="0">
                    <a:solidFill>
                      <a:srgbClr val="000099"/>
                    </a:solidFill>
                  </a:rPr>
                  <a:t>- a </a:t>
                </a:r>
                <a:r>
                  <a:rPr lang="fr-FR" sz="3200" b="0" dirty="0">
                    <a:solidFill>
                      <a:srgbClr val="000099"/>
                    </a:solidFill>
                  </a:rPr>
                  <a:t>x</a:t>
                </a:r>
                <a:r>
                  <a:rPr lang="fr-FR" sz="3600" dirty="0">
                    <a:solidFill>
                      <a:srgbClr val="000099"/>
                    </a:solidFill>
                  </a:rPr>
                  <a:t> 2a </a:t>
                </a:r>
                <a:r>
                  <a:rPr lang="fr-FR" sz="3200" b="0" dirty="0">
                    <a:solidFill>
                      <a:srgbClr val="000099"/>
                    </a:solidFill>
                  </a:rPr>
                  <a:t>x</a:t>
                </a:r>
                <a:r>
                  <a:rPr lang="fr-FR" sz="3600" dirty="0">
                    <a:solidFill>
                      <a:srgbClr val="000099"/>
                    </a:solidFill>
                  </a:rPr>
                  <a:t> 4a </a:t>
                </a:r>
              </a:p>
            </p:txBody>
          </p:sp>
          <p:sp>
            <p:nvSpPr>
              <p:cNvPr id="11272" name="Text Box 5"/>
              <p:cNvSpPr txBox="1">
                <a:spLocks noChangeArrowheads="1"/>
              </p:cNvSpPr>
              <p:nvPr/>
            </p:nvSpPr>
            <p:spPr bwMode="auto">
              <a:xfrm>
                <a:off x="1978" y="975"/>
                <a:ext cx="2712" cy="2458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r" rtl="1">
                  <a:lnSpc>
                    <a:spcPct val="150000"/>
                  </a:lnSpc>
                  <a:defRPr/>
                </a:pPr>
                <a:r>
                  <a:rPr lang="ar-DZ" sz="2400" dirty="0"/>
                  <a:t>هــل هـي مــجــمــوع 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  <a:defRPr/>
                </a:pPr>
                <a:r>
                  <a:rPr lang="ar-DZ" sz="2400" dirty="0"/>
                  <a:t>كــم يــوجـد مـن حـدّ</a:t>
                </a:r>
                <a:r>
                  <a:rPr lang="fr-FR" sz="2400" dirty="0"/>
                  <a:t> </a:t>
                </a:r>
                <a:r>
                  <a:rPr lang="ar-DZ" sz="2400" dirty="0"/>
                  <a:t> 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  <a:defRPr/>
                </a:pPr>
                <a:r>
                  <a:rPr lang="ar-DZ" sz="2400" dirty="0"/>
                  <a:t>هـل الـحـدود مـتـشـابـهـة 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  <a:defRPr/>
                </a:pPr>
                <a:r>
                  <a:rPr lang="ar-BH" sz="2400" dirty="0" smtClean="0"/>
                  <a:t>مـتـشابـهـة فـي ما ذا </a:t>
                </a:r>
                <a:r>
                  <a:rPr lang="fr-FR" sz="2400" dirty="0" smtClean="0"/>
                  <a:t> </a:t>
                </a:r>
                <a:r>
                  <a:rPr lang="fr-FR" sz="2400" dirty="0"/>
                  <a:t>؟</a:t>
                </a:r>
              </a:p>
              <a:p>
                <a:pPr algn="r" rtl="1">
                  <a:lnSpc>
                    <a:spcPct val="150000"/>
                  </a:lnSpc>
                  <a:defRPr/>
                </a:pPr>
                <a:r>
                  <a:rPr lang="ar-DZ" sz="2400" dirty="0"/>
                  <a:t> مـا هـي الأعـداد الـتـي يـمـكـن جـمـعـهـا 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  <a:defRPr/>
                </a:pPr>
                <a:r>
                  <a:rPr lang="ar-DZ" sz="2400" dirty="0"/>
                  <a:t>مـا هـو مـجـمـوع هـذه الأعـداد 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  <a:defRPr/>
                </a:pPr>
                <a:r>
                  <a:rPr lang="ar-DZ" sz="2400" dirty="0"/>
                  <a:t>مـا هـو الـجـواب الأخـيـر ؟</a:t>
                </a:r>
                <a:endParaRPr lang="fr-FR" sz="2400" dirty="0"/>
              </a:p>
            </p:txBody>
          </p:sp>
        </p:grpSp>
        <p:sp>
          <p:nvSpPr>
            <p:cNvPr id="11270" name="Text Box 10"/>
            <p:cNvSpPr txBox="1">
              <a:spLocks noChangeArrowheads="1"/>
            </p:cNvSpPr>
            <p:nvPr/>
          </p:nvSpPr>
          <p:spPr bwMode="auto">
            <a:xfrm>
              <a:off x="1782" y="3683"/>
              <a:ext cx="1672" cy="33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2800" dirty="0">
                  <a:solidFill>
                    <a:srgbClr val="000099"/>
                  </a:solidFill>
                </a:rPr>
                <a:t>- a x 2a x 4a 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Gouttelettes"/>
          <p:cNvSpPr>
            <a:spLocks noChangeArrowheads="1"/>
          </p:cNvSpPr>
          <p:nvPr/>
        </p:nvSpPr>
        <p:spPr bwMode="auto">
          <a:xfrm>
            <a:off x="0" y="-4762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41588" y="368300"/>
            <a:ext cx="5816600" cy="6234113"/>
            <a:chOff x="1601" y="232"/>
            <a:chExt cx="3664" cy="3927"/>
          </a:xfrm>
        </p:grpSpPr>
        <p:sp>
          <p:nvSpPr>
            <p:cNvPr id="12300" name="Text Box 4"/>
            <p:cNvSpPr txBox="1">
              <a:spLocks noChangeArrowheads="1"/>
            </p:cNvSpPr>
            <p:nvPr/>
          </p:nvSpPr>
          <p:spPr bwMode="auto">
            <a:xfrm>
              <a:off x="1603" y="232"/>
              <a:ext cx="2383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3200" dirty="0">
                  <a:solidFill>
                    <a:srgbClr val="000099"/>
                  </a:solidFill>
                </a:rPr>
                <a:t>لـنـحـاول تـبـسـيـط الـعـبـارة</a:t>
              </a:r>
            </a:p>
            <a:p>
              <a:pPr algn="r" rtl="1"/>
              <a:r>
                <a:rPr lang="ar-DZ" sz="3200" dirty="0">
                  <a:solidFill>
                    <a:srgbClr val="000099"/>
                  </a:solidFill>
                </a:rPr>
                <a:t>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 x y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 y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 x y</a:t>
              </a:r>
              <a:r>
                <a:rPr lang="fr-FR" sz="3600" dirty="0" smtClean="0">
                  <a:solidFill>
                    <a:srgbClr val="000099"/>
                  </a:solidFill>
                </a:rPr>
                <a:t> 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12301" name="Text Box 5"/>
            <p:cNvSpPr txBox="1">
              <a:spLocks noChangeArrowheads="1"/>
            </p:cNvSpPr>
            <p:nvPr/>
          </p:nvSpPr>
          <p:spPr bwMode="auto">
            <a:xfrm>
              <a:off x="2553" y="1100"/>
              <a:ext cx="2712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هــل هـي مــجــمــوع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كــم يــوجـد مـن حـدّ</a:t>
              </a:r>
              <a:r>
                <a:rPr lang="fr-FR" sz="2400" dirty="0"/>
                <a:t> </a:t>
              </a:r>
              <a:r>
                <a:rPr lang="ar-DZ" sz="2400" dirty="0"/>
                <a:t>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هـل الـحـدود مـتـشـابـهـة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BH" sz="2400" dirty="0" smtClean="0"/>
                <a:t>مـتـشابـهـة فـي ما ذا </a:t>
              </a:r>
              <a:r>
                <a:rPr lang="fr-FR" sz="2400" dirty="0" smtClean="0"/>
                <a:t> </a:t>
              </a:r>
              <a:r>
                <a:rPr lang="fr-FR" sz="24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 مـا هـي الأعـداد الـتـي يـمـكـن جـمـعـهـا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مـجـمـوع هـذه الأعـداد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الـجـواب الأخـيـر ؟</a:t>
              </a:r>
              <a:endParaRPr lang="fr-FR" sz="2400" dirty="0"/>
            </a:p>
          </p:txBody>
        </p:sp>
        <p:sp>
          <p:nvSpPr>
            <p:cNvPr id="12302" name="Text Box 6"/>
            <p:cNvSpPr txBox="1">
              <a:spLocks noChangeArrowheads="1"/>
            </p:cNvSpPr>
            <p:nvPr/>
          </p:nvSpPr>
          <p:spPr bwMode="auto">
            <a:xfrm>
              <a:off x="1601" y="3752"/>
              <a:ext cx="226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 y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 y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 x y</a:t>
              </a:r>
              <a:r>
                <a:rPr lang="fr-FR" sz="3600" b="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913313" y="1784350"/>
            <a:ext cx="488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03775" y="23796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803775" y="2916238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271979" y="3441700"/>
            <a:ext cx="1023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i="1" dirty="0" smtClean="0">
                <a:solidFill>
                  <a:srgbClr val="FF0000"/>
                </a:solidFill>
              </a:rPr>
              <a:t>في </a:t>
            </a:r>
            <a:r>
              <a:rPr lang="fr-FR" sz="2400" i="1" dirty="0" smtClean="0">
                <a:solidFill>
                  <a:srgbClr val="FF0000"/>
                </a:solidFill>
              </a:rPr>
              <a:t>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 y</a:t>
            </a:r>
            <a:endParaRPr lang="fr-FR" sz="24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851150" y="406400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-1;-1;-2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 rot="10800000" flipV="1">
            <a:off x="3749675" y="4521200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- 4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924300" y="5178425"/>
            <a:ext cx="10358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- </a:t>
            </a:r>
            <a:r>
              <a:rPr lang="fr-FR" sz="2400" dirty="0" smtClean="0">
                <a:solidFill>
                  <a:srgbClr val="FF0000"/>
                </a:solidFill>
              </a:rPr>
              <a:t>4</a:t>
            </a:r>
            <a:r>
              <a:rPr lang="fr-FR" sz="2400" dirty="0" smtClean="0">
                <a:solidFill>
                  <a:srgbClr val="FF0000"/>
                </a:solidFill>
                <a:latin typeface="Cursif" pitchFamily="34" charset="0"/>
              </a:rPr>
              <a:t>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 y</a:t>
            </a:r>
            <a:endParaRPr lang="fr-FR" sz="32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080125" y="5956300"/>
            <a:ext cx="1186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4 x y</a:t>
            </a:r>
            <a:endParaRPr lang="fr-FR" sz="36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97213" y="368300"/>
            <a:ext cx="4565650" cy="5905500"/>
            <a:chOff x="1951" y="232"/>
            <a:chExt cx="2876" cy="3720"/>
          </a:xfrm>
        </p:grpSpPr>
        <p:sp>
          <p:nvSpPr>
            <p:cNvPr id="13319" name="Text Box 4"/>
            <p:cNvSpPr txBox="1">
              <a:spLocks noChangeArrowheads="1"/>
            </p:cNvSpPr>
            <p:nvPr/>
          </p:nvSpPr>
          <p:spPr bwMode="auto">
            <a:xfrm>
              <a:off x="1951" y="232"/>
              <a:ext cx="2383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3200">
                  <a:solidFill>
                    <a:srgbClr val="000099"/>
                  </a:solidFill>
                </a:rPr>
                <a:t>لـنـحـاول تـبـسـيـط الـعـبـارة</a:t>
              </a:r>
            </a:p>
            <a:p>
              <a:pPr algn="r" rtl="1"/>
              <a:r>
                <a:rPr lang="ar-DZ" sz="3200">
                  <a:solidFill>
                    <a:srgbClr val="000099"/>
                  </a:solidFill>
                </a:rPr>
                <a:t> </a:t>
              </a:r>
              <a:r>
                <a:rPr lang="fr-FR" sz="3200">
                  <a:solidFill>
                    <a:srgbClr val="000099"/>
                  </a:solidFill>
                </a:rPr>
                <a:t>– b² + 2 – 3b </a:t>
              </a:r>
            </a:p>
          </p:txBody>
        </p:sp>
        <p:sp>
          <p:nvSpPr>
            <p:cNvPr id="13320" name="Text Box 5"/>
            <p:cNvSpPr txBox="1">
              <a:spLocks noChangeArrowheads="1"/>
            </p:cNvSpPr>
            <p:nvPr/>
          </p:nvSpPr>
          <p:spPr bwMode="auto">
            <a:xfrm>
              <a:off x="2115" y="1083"/>
              <a:ext cx="2712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هــل هـي مــجــمــوع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كــم يــوجـد مـن حـدّ</a:t>
              </a:r>
              <a:r>
                <a:rPr lang="fr-FR" sz="2400" dirty="0"/>
                <a:t> </a:t>
              </a:r>
              <a:r>
                <a:rPr lang="ar-DZ" sz="2400" dirty="0"/>
                <a:t>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هـل الـحـدود مـتـشـابـهـة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BH" sz="2400" dirty="0" smtClean="0"/>
                <a:t>مـتـشابـهـة فـي ما ذا </a:t>
              </a:r>
              <a:r>
                <a:rPr lang="fr-FR" sz="2400" dirty="0" smtClean="0"/>
                <a:t> </a:t>
              </a:r>
              <a:r>
                <a:rPr lang="fr-FR" sz="24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 مـا هـي الأعـداد الـتـي يـمـكـن جـمـعـهـا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مـجـمـوع هـذه الأعـداد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الـجـواب الأخـيـر ؟</a:t>
              </a:r>
              <a:endParaRPr lang="fr-FR" sz="2400" dirty="0"/>
            </a:p>
          </p:txBody>
        </p:sp>
        <p:sp>
          <p:nvSpPr>
            <p:cNvPr id="13321" name="Text Box 6"/>
            <p:cNvSpPr txBox="1">
              <a:spLocks noChangeArrowheads="1"/>
            </p:cNvSpPr>
            <p:nvPr/>
          </p:nvSpPr>
          <p:spPr bwMode="auto">
            <a:xfrm>
              <a:off x="1985" y="3664"/>
              <a:ext cx="1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dirty="0">
                  <a:solidFill>
                    <a:srgbClr val="000099"/>
                  </a:solidFill>
                </a:rPr>
                <a:t>– b² + 2 – 3b = </a:t>
              </a:r>
            </a:p>
          </p:txBody>
        </p:sp>
      </p:grp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025900" y="1781175"/>
            <a:ext cx="488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337050" y="23320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257675" y="2916238"/>
            <a:ext cx="333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لا</a:t>
            </a:r>
            <a:endParaRPr lang="fr-FR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133850" y="1824038"/>
            <a:ext cx="33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لا</a:t>
            </a:r>
            <a:endParaRPr lang="fr-FR" sz="2400">
              <a:solidFill>
                <a:srgbClr val="FF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1550" y="368300"/>
            <a:ext cx="6292850" cy="6081713"/>
            <a:chOff x="612" y="232"/>
            <a:chExt cx="3964" cy="3831"/>
          </a:xfrm>
        </p:grpSpPr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>
              <a:off x="612" y="232"/>
              <a:ext cx="3964" cy="3352"/>
              <a:chOff x="612" y="232"/>
              <a:chExt cx="3964" cy="3352"/>
            </a:xfrm>
          </p:grpSpPr>
          <p:sp>
            <p:nvSpPr>
              <p:cNvPr id="14343" name="Text Box 6"/>
              <p:cNvSpPr txBox="1">
                <a:spLocks noChangeArrowheads="1"/>
              </p:cNvSpPr>
              <p:nvPr/>
            </p:nvSpPr>
            <p:spPr bwMode="auto">
              <a:xfrm>
                <a:off x="1566" y="232"/>
                <a:ext cx="2383" cy="7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ar-DZ" sz="3200" dirty="0">
                    <a:solidFill>
                      <a:srgbClr val="000099"/>
                    </a:solidFill>
                  </a:rPr>
                  <a:t>لـنـحـاول تـبـسـيـط الـعـبـارة</a:t>
                </a:r>
              </a:p>
              <a:p>
                <a:pPr algn="r" rtl="1"/>
                <a:r>
                  <a:rPr lang="ar-DZ" sz="3200" dirty="0">
                    <a:solidFill>
                      <a:srgbClr val="000099"/>
                    </a:solidFill>
                  </a:rPr>
                  <a:t> </a:t>
                </a:r>
                <a:r>
                  <a:rPr lang="fr-FR" sz="3600" i="1" dirty="0">
                    <a:solidFill>
                      <a:srgbClr val="000099"/>
                    </a:solidFill>
                    <a:latin typeface="Aparajita" pitchFamily="34" charset="0"/>
                    <a:cs typeface="Aparajita" pitchFamily="34" charset="0"/>
                  </a:rPr>
                  <a:t>5 </a:t>
                </a:r>
                <a:r>
                  <a:rPr lang="fr-FR" sz="3600" i="1" dirty="0" smtClean="0">
                    <a:solidFill>
                      <a:srgbClr val="000099"/>
                    </a:solidFill>
                    <a:latin typeface="Aparajita" pitchFamily="34" charset="0"/>
                    <a:cs typeface="Aparajita" pitchFamily="34" charset="0"/>
                  </a:rPr>
                  <a:t>y </a:t>
                </a:r>
                <a:r>
                  <a:rPr lang="fr-FR" sz="3600" b="0" i="1" dirty="0">
                    <a:solidFill>
                      <a:srgbClr val="000099"/>
                    </a:solidFill>
                    <a:latin typeface="Aparajita" pitchFamily="34" charset="0"/>
                    <a:cs typeface="Aparajita" pitchFamily="34" charset="0"/>
                  </a:rPr>
                  <a:t>x</a:t>
                </a:r>
                <a:r>
                  <a:rPr lang="fr-FR" sz="3600" i="1" dirty="0">
                    <a:solidFill>
                      <a:srgbClr val="000099"/>
                    </a:solidFill>
                    <a:latin typeface="Aparajita" pitchFamily="34" charset="0"/>
                    <a:cs typeface="Aparajita" pitchFamily="34" charset="0"/>
                  </a:rPr>
                  <a:t> 2 </a:t>
                </a:r>
                <a:r>
                  <a:rPr lang="fr-FR" sz="3600" i="1" dirty="0" smtClean="0">
                    <a:solidFill>
                      <a:srgbClr val="000099"/>
                    </a:solidFill>
                    <a:latin typeface="Aparajita" pitchFamily="34" charset="0"/>
                    <a:cs typeface="Aparajita" pitchFamily="34" charset="0"/>
                  </a:rPr>
                  <a:t>y²</a:t>
                </a:r>
                <a:endPara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endParaRPr>
              </a:p>
            </p:txBody>
          </p:sp>
          <p:sp>
            <p:nvSpPr>
              <p:cNvPr id="14344" name="Text Box 7"/>
              <p:cNvSpPr txBox="1">
                <a:spLocks noChangeArrowheads="1"/>
              </p:cNvSpPr>
              <p:nvPr/>
            </p:nvSpPr>
            <p:spPr bwMode="auto">
              <a:xfrm>
                <a:off x="1864" y="1083"/>
                <a:ext cx="2712" cy="2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>
                  <a:lnSpc>
                    <a:spcPct val="150000"/>
                  </a:lnSpc>
                </a:pPr>
                <a:r>
                  <a:rPr lang="ar-DZ" sz="2400" dirty="0"/>
                  <a:t>هــل هـي مــجــمــوع 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</a:pPr>
                <a:r>
                  <a:rPr lang="ar-DZ" sz="2400" dirty="0"/>
                  <a:t>كــم يــوجـد مـن حـدّ</a:t>
                </a:r>
                <a:r>
                  <a:rPr lang="fr-FR" sz="2400" dirty="0"/>
                  <a:t> </a:t>
                </a:r>
                <a:r>
                  <a:rPr lang="ar-DZ" sz="2400" dirty="0"/>
                  <a:t>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</a:pPr>
                <a:r>
                  <a:rPr lang="ar-DZ" sz="2400" dirty="0"/>
                  <a:t>هـل الـحـدود مـتـشـابـهـة 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</a:pPr>
                <a:r>
                  <a:rPr lang="ar-BH" sz="2400" dirty="0" smtClean="0"/>
                  <a:t>مـتـشابـهـة فـي ما ذا </a:t>
                </a:r>
                <a:r>
                  <a:rPr lang="fr-FR" sz="2400" dirty="0" smtClean="0"/>
                  <a:t> </a:t>
                </a:r>
                <a:r>
                  <a:rPr lang="fr-FR" sz="2400" dirty="0"/>
                  <a:t>؟</a:t>
                </a:r>
              </a:p>
              <a:p>
                <a:pPr algn="r" rtl="1">
                  <a:lnSpc>
                    <a:spcPct val="150000"/>
                  </a:lnSpc>
                </a:pPr>
                <a:r>
                  <a:rPr lang="ar-DZ" sz="2400" dirty="0"/>
                  <a:t> مـا هـي الأعـداد الـتـي يـمـكـن جـمـعـهـا 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</a:pPr>
                <a:r>
                  <a:rPr lang="ar-DZ" sz="2400" dirty="0"/>
                  <a:t>مـا هـو مـجـمـوع هـذه الأعـداد ؟</a:t>
                </a:r>
                <a:endParaRPr lang="fr-FR" sz="2400" dirty="0"/>
              </a:p>
              <a:p>
                <a:pPr algn="r" rtl="1">
                  <a:lnSpc>
                    <a:spcPct val="150000"/>
                  </a:lnSpc>
                </a:pPr>
                <a:r>
                  <a:rPr lang="ar-DZ" sz="2400" dirty="0"/>
                  <a:t>مـا هـو الـجـواب الأخـيـر ؟</a:t>
                </a:r>
                <a:endParaRPr lang="fr-FR" sz="2400" dirty="0"/>
              </a:p>
            </p:txBody>
          </p:sp>
          <p:sp>
            <p:nvSpPr>
              <p:cNvPr id="14345" name="Text Box 8"/>
              <p:cNvSpPr txBox="1">
                <a:spLocks noChangeArrowheads="1"/>
              </p:cNvSpPr>
              <p:nvPr/>
            </p:nvSpPr>
            <p:spPr bwMode="auto">
              <a:xfrm>
                <a:off x="612" y="2784"/>
                <a:ext cx="18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fr-FR" sz="240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4342" name="Text Box 9"/>
            <p:cNvSpPr txBox="1">
              <a:spLocks noChangeArrowheads="1"/>
            </p:cNvSpPr>
            <p:nvPr/>
          </p:nvSpPr>
          <p:spPr bwMode="auto">
            <a:xfrm>
              <a:off x="1864" y="3656"/>
              <a:ext cx="136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5y </a:t>
              </a:r>
              <a:r>
                <a:rPr lang="fr-FR" sz="3600" b="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2y²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35124" y="368300"/>
            <a:ext cx="6660000" cy="6109910"/>
            <a:chOff x="1002" y="232"/>
            <a:chExt cx="4170" cy="3773"/>
          </a:xfrm>
        </p:grpSpPr>
        <p:sp>
          <p:nvSpPr>
            <p:cNvPr id="15372" name="Text Box 4"/>
            <p:cNvSpPr txBox="1">
              <a:spLocks noChangeArrowheads="1"/>
            </p:cNvSpPr>
            <p:nvPr/>
          </p:nvSpPr>
          <p:spPr bwMode="auto">
            <a:xfrm>
              <a:off x="1292" y="232"/>
              <a:ext cx="2369" cy="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3200" dirty="0">
                  <a:solidFill>
                    <a:srgbClr val="000099"/>
                  </a:solidFill>
                </a:rPr>
                <a:t>لـنـحـاول تـبـسـيـط الـعـبـارة</a:t>
              </a:r>
              <a:endParaRPr lang="fr-FR" sz="3200" dirty="0">
                <a:solidFill>
                  <a:srgbClr val="000099"/>
                </a:solidFill>
              </a:endParaRPr>
            </a:p>
            <a:p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2x²y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5y 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2y x²</a:t>
              </a:r>
              <a:endPara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15373" name="Text Box 5"/>
            <p:cNvSpPr txBox="1">
              <a:spLocks noChangeArrowheads="1"/>
            </p:cNvSpPr>
            <p:nvPr/>
          </p:nvSpPr>
          <p:spPr bwMode="auto">
            <a:xfrm>
              <a:off x="2460" y="1083"/>
              <a:ext cx="2712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هــل هـي مــجــمــوع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كــم يــوجـد مـن حـدّ</a:t>
              </a:r>
              <a:r>
                <a:rPr lang="fr-FR" sz="2400" dirty="0"/>
                <a:t> </a:t>
              </a:r>
              <a:r>
                <a:rPr lang="ar-DZ" sz="2400" dirty="0"/>
                <a:t>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هـل الـحـدود مـتـشـابـهـة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BH" sz="2400" dirty="0" smtClean="0"/>
                <a:t>مـتـشابـهـة فـي ما ذا </a:t>
              </a:r>
              <a:r>
                <a:rPr lang="fr-FR" sz="2400" dirty="0" smtClean="0"/>
                <a:t> </a:t>
              </a:r>
              <a:r>
                <a:rPr lang="fr-FR" sz="24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 مـا هـي الأعـداد الـتـي يـمـكـن جـمـعـهـا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مـجـمـوع هـذه الأعـداد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الـجـواب الأخـيـر ؟</a:t>
              </a:r>
              <a:endParaRPr lang="fr-FR" sz="2400" dirty="0"/>
            </a:p>
          </p:txBody>
        </p:sp>
        <p:sp>
          <p:nvSpPr>
            <p:cNvPr id="15374" name="Text Box 6"/>
            <p:cNvSpPr txBox="1">
              <a:spLocks noChangeArrowheads="1"/>
            </p:cNvSpPr>
            <p:nvPr/>
          </p:nvSpPr>
          <p:spPr bwMode="auto">
            <a:xfrm>
              <a:off x="1002" y="3606"/>
              <a:ext cx="231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2x²y– 5y 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2y x²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732338" y="1814513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732338" y="2276475"/>
            <a:ext cx="354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565650" y="2738438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323623" y="3441700"/>
            <a:ext cx="1088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FF0000"/>
                </a:solidFill>
              </a:rPr>
              <a:t>في 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x²y</a:t>
            </a:r>
            <a:endParaRPr lang="fr-FR" sz="24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414588" y="4064000"/>
            <a:ext cx="1166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2;- 5 ;2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025900" y="452120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– 1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156075" y="5164138"/>
            <a:ext cx="10246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– </a:t>
            </a:r>
            <a:r>
              <a:rPr lang="fr-FR" sz="2400" dirty="0" smtClean="0">
                <a:solidFill>
                  <a:srgbClr val="FF0000"/>
                </a:solidFill>
              </a:rPr>
              <a:t>1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x²y</a:t>
            </a:r>
            <a:endParaRPr lang="fr-FR" sz="24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252850" y="5810080"/>
            <a:ext cx="9252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x²y</a:t>
            </a:r>
            <a:endParaRPr lang="fr-FR" sz="36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3" grpId="0"/>
      <p:bldP spid="16394" grpId="0"/>
      <p:bldP spid="16395" grpId="0"/>
      <p:bldP spid="16396" grpId="0"/>
      <p:bldP spid="16397" grpId="0"/>
      <p:bldP spid="163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66850" y="368300"/>
            <a:ext cx="6572250" cy="6124575"/>
            <a:chOff x="896" y="232"/>
            <a:chExt cx="4140" cy="3858"/>
          </a:xfrm>
        </p:grpSpPr>
        <p:sp>
          <p:nvSpPr>
            <p:cNvPr id="16396" name="Text Box 4"/>
            <p:cNvSpPr txBox="1">
              <a:spLocks noChangeArrowheads="1"/>
            </p:cNvSpPr>
            <p:nvPr/>
          </p:nvSpPr>
          <p:spPr bwMode="auto">
            <a:xfrm>
              <a:off x="1655" y="232"/>
              <a:ext cx="2383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3200">
                  <a:solidFill>
                    <a:srgbClr val="000099"/>
                  </a:solidFill>
                </a:rPr>
                <a:t>لـنـحـاول تـبـسـيـط الـعـبـارة</a:t>
              </a:r>
            </a:p>
            <a:p>
              <a:pPr algn="r" rtl="1"/>
              <a:r>
                <a:rPr lang="ar-DZ" sz="3200">
                  <a:solidFill>
                    <a:srgbClr val="000099"/>
                  </a:solidFill>
                </a:rPr>
                <a:t> </a:t>
              </a:r>
              <a:r>
                <a:rPr lang="fr-FR" sz="3200">
                  <a:solidFill>
                    <a:srgbClr val="000099"/>
                  </a:solidFill>
                </a:rPr>
                <a:t>- a² - 0,5 a² + a²</a:t>
              </a:r>
            </a:p>
          </p:txBody>
        </p:sp>
        <p:sp>
          <p:nvSpPr>
            <p:cNvPr id="16397" name="Text Box 5"/>
            <p:cNvSpPr txBox="1">
              <a:spLocks noChangeArrowheads="1"/>
            </p:cNvSpPr>
            <p:nvPr/>
          </p:nvSpPr>
          <p:spPr bwMode="auto">
            <a:xfrm>
              <a:off x="2324" y="1083"/>
              <a:ext cx="2712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هــل هـي مــجــمــوع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كــم يــوجـد مـن حـدّ</a:t>
              </a:r>
              <a:r>
                <a:rPr lang="fr-FR" sz="2400" dirty="0"/>
                <a:t> 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هـل الـحـدود مـتـشـابـهـة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BH" sz="2400" dirty="0" smtClean="0"/>
                <a:t>مـتـشابـهـة فـي ما ذا </a:t>
              </a:r>
              <a:r>
                <a:rPr lang="fr-FR" sz="2400" dirty="0" smtClean="0"/>
                <a:t> </a:t>
              </a:r>
              <a:r>
                <a:rPr lang="fr-FR" sz="24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 مـا هـي الأعـداد الـتـي يـمـكـن جـمـعـهـا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مـجـمـوع هـذه الأعـداد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الـجـواب الأخـيـر ؟</a:t>
              </a:r>
              <a:endParaRPr lang="fr-FR" sz="2400" dirty="0"/>
            </a:p>
          </p:txBody>
        </p:sp>
        <p:sp>
          <p:nvSpPr>
            <p:cNvPr id="16398" name="Text Box 6"/>
            <p:cNvSpPr txBox="1">
              <a:spLocks noChangeArrowheads="1"/>
            </p:cNvSpPr>
            <p:nvPr/>
          </p:nvSpPr>
          <p:spPr bwMode="auto">
            <a:xfrm>
              <a:off x="896" y="3760"/>
              <a:ext cx="20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800">
                  <a:solidFill>
                    <a:srgbClr val="000099"/>
                  </a:solidFill>
                </a:rPr>
                <a:t>– a² – 0,5 a² + a² = </a:t>
              </a:r>
            </a:p>
          </p:txBody>
        </p:sp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954588" y="1878013"/>
            <a:ext cx="488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26025" y="24177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537075" y="2916238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183704" y="3454400"/>
            <a:ext cx="90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FF0000"/>
                </a:solidFill>
              </a:rPr>
              <a:t>في 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a²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143125" y="4056063"/>
            <a:ext cx="169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- 1;- 0,5 ; 1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743325" y="451326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- 0,5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743325" y="5164138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 - 0,5 a²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668838" y="5969000"/>
            <a:ext cx="1503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000099"/>
                </a:solidFill>
              </a:rPr>
              <a:t>– 0,5  a²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47825" y="368300"/>
            <a:ext cx="6661150" cy="6208714"/>
            <a:chOff x="1010" y="232"/>
            <a:chExt cx="4196" cy="3911"/>
          </a:xfrm>
        </p:grpSpPr>
        <p:sp>
          <p:nvSpPr>
            <p:cNvPr id="17420" name="Text Box 4"/>
            <p:cNvSpPr txBox="1">
              <a:spLocks noChangeArrowheads="1"/>
            </p:cNvSpPr>
            <p:nvPr/>
          </p:nvSpPr>
          <p:spPr bwMode="auto">
            <a:xfrm>
              <a:off x="1249" y="232"/>
              <a:ext cx="316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1"/>
              <a:r>
                <a:rPr lang="ar-DZ" sz="2400" dirty="0">
                  <a:solidFill>
                    <a:srgbClr val="000099"/>
                  </a:solidFill>
                </a:rPr>
                <a:t>لـنـحـاول تـبـسـيـط الـعـبـارة </a:t>
              </a:r>
            </a:p>
            <a:p>
              <a:pPr algn="ctr" rtl="1"/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2y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y</a:t>
              </a:r>
              <a:endPara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17421" name="Text Box 5"/>
            <p:cNvSpPr txBox="1">
              <a:spLocks noChangeArrowheads="1"/>
            </p:cNvSpPr>
            <p:nvPr/>
          </p:nvSpPr>
          <p:spPr bwMode="auto">
            <a:xfrm>
              <a:off x="2373" y="1034"/>
              <a:ext cx="2833" cy="2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/>
                <a:t>هــل هـي مــجــمــوع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كــم يــوجـد مـن حـدّ</a:t>
              </a:r>
              <a:r>
                <a:rPr lang="fr-FR" sz="2400"/>
                <a:t> </a:t>
              </a:r>
              <a:r>
                <a:rPr lang="ar-DZ" sz="2400"/>
                <a:t>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هـل الـحـدود كـلّـهـا مـتـشـابـهـة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 u="sng"/>
                <a:t>هـل بـعـض الـحـدود مـتـشـابـهـة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 مـا هـي الأعـداد الـتـي يـمـكـن جـمـعـهـا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مـا هـي الـمـجـامـيـع الـمـتـحـصّـل عـلـيـهـا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مـا هـو الـجـواب الأخـيـر ؟</a:t>
              </a:r>
              <a:endParaRPr lang="fr-FR" sz="2400"/>
            </a:p>
          </p:txBody>
        </p:sp>
        <p:sp>
          <p:nvSpPr>
            <p:cNvPr id="17422" name="Text Box 6"/>
            <p:cNvSpPr txBox="1">
              <a:spLocks noChangeArrowheads="1"/>
            </p:cNvSpPr>
            <p:nvPr/>
          </p:nvSpPr>
          <p:spPr bwMode="auto">
            <a:xfrm>
              <a:off x="1010" y="3736"/>
              <a:ext cx="190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2y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y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067300" y="1641475"/>
            <a:ext cx="488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713288" y="22399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811588" y="2828925"/>
            <a:ext cx="333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لا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446463" y="3386138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871663" y="3848100"/>
            <a:ext cx="203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3;1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– 2; – 1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162175" y="4432300"/>
            <a:ext cx="1147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4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– 3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029075" y="5086350"/>
            <a:ext cx="12426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4x </a:t>
            </a:r>
            <a:r>
              <a:rPr lang="fr-FR" sz="32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3y</a:t>
            </a:r>
            <a:endParaRPr lang="fr-FR" sz="32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678363" y="5905500"/>
            <a:ext cx="12795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4x 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3y</a:t>
            </a:r>
            <a:endParaRPr lang="fr-FR" sz="36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30" grpId="0"/>
      <p:bldP spid="30731" grpId="0"/>
      <p:bldP spid="30732" grpId="0"/>
      <p:bldP spid="30733" grpId="0"/>
      <p:bldP spid="307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85900" y="368300"/>
            <a:ext cx="6372225" cy="5834063"/>
            <a:chOff x="908" y="232"/>
            <a:chExt cx="4014" cy="3675"/>
          </a:xfrm>
        </p:grpSpPr>
        <p:sp>
          <p:nvSpPr>
            <p:cNvPr id="18444" name="Text Box 4"/>
            <p:cNvSpPr txBox="1">
              <a:spLocks noChangeArrowheads="1"/>
            </p:cNvSpPr>
            <p:nvPr/>
          </p:nvSpPr>
          <p:spPr bwMode="auto">
            <a:xfrm>
              <a:off x="1975" y="232"/>
              <a:ext cx="1869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400" dirty="0">
                  <a:solidFill>
                    <a:srgbClr val="000099"/>
                  </a:solidFill>
                </a:rPr>
                <a:t>لـنـحـاول تـبـسـيـط الـعـبـارة</a:t>
              </a:r>
              <a:endParaRPr lang="fr-FR" sz="2400" dirty="0">
                <a:solidFill>
                  <a:srgbClr val="000099"/>
                </a:solidFill>
              </a:endParaRPr>
            </a:p>
            <a:p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5x</a:t>
              </a:r>
              <a:endPara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18445" name="Text Box 5"/>
            <p:cNvSpPr txBox="1">
              <a:spLocks noChangeArrowheads="1"/>
            </p:cNvSpPr>
            <p:nvPr/>
          </p:nvSpPr>
          <p:spPr bwMode="auto">
            <a:xfrm>
              <a:off x="2089" y="879"/>
              <a:ext cx="2833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/>
                <a:t>هــل هـي مــجــمــوع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كــم يــوجـد مـن حـدّ</a:t>
              </a:r>
              <a:r>
                <a:rPr lang="fr-FR" sz="2400"/>
                <a:t> 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هـل الـحـدود كـلّـهـا مـتـشـابـهـة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 u="sng"/>
                <a:t>هـل بـعـض الـحـدود مـتـشـابـهـة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 مـا هـي الأعـداد الـتـي يـمـكـن جـمـعـهـا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مـا هـي الـمـجـامـيـع الـمـتـحـصّـل عـلـيـهـا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مـا هـو الـجـواب الأخـيـر ؟</a:t>
              </a:r>
              <a:endParaRPr lang="fr-FR" sz="2400"/>
            </a:p>
          </p:txBody>
        </p:sp>
        <p:sp>
          <p:nvSpPr>
            <p:cNvPr id="18446" name="Text Box 6"/>
            <p:cNvSpPr txBox="1">
              <a:spLocks noChangeArrowheads="1"/>
            </p:cNvSpPr>
            <p:nvPr/>
          </p:nvSpPr>
          <p:spPr bwMode="auto">
            <a:xfrm>
              <a:off x="908" y="3500"/>
              <a:ext cx="226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5x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395788" y="1557338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618038" y="20955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935413" y="2632075"/>
            <a:ext cx="333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لا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376613" y="3119438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325563" y="3663950"/>
            <a:ext cx="1952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– 1;1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– 2;5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820863" y="4241800"/>
            <a:ext cx="892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0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3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820863" y="4813300"/>
            <a:ext cx="1465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0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 </a:t>
            </a:r>
            <a:r>
              <a:rPr lang="fr-FR" sz="32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+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3x</a:t>
            </a:r>
            <a:endParaRPr lang="fr-FR" sz="32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126038" y="5511800"/>
            <a:ext cx="5148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3x</a:t>
            </a:r>
            <a:endParaRPr lang="fr-FR" sz="32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  <p:bldP spid="31754" grpId="0"/>
      <p:bldP spid="31755" grpId="0"/>
      <p:bldP spid="31756" grpId="0"/>
      <p:bldP spid="31757" grpId="0"/>
      <p:bldP spid="317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58888" y="1484313"/>
            <a:ext cx="7200900" cy="26273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4293"/>
              </a:avLst>
            </a:prstTxWarp>
          </a:bodyPr>
          <a:lstStyle/>
          <a:p>
            <a:pPr algn="ctr" rtl="1"/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تبسيط عبارة جبرية</a:t>
            </a:r>
            <a:endParaRPr lang="fr-F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Gouttelettes"/>
          <p:cNvSpPr>
            <a:spLocks noChangeArrowheads="1"/>
          </p:cNvSpPr>
          <p:nvPr/>
        </p:nvSpPr>
        <p:spPr bwMode="auto">
          <a:xfrm>
            <a:off x="-117475" y="79375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71550" y="368300"/>
            <a:ext cx="7840663" cy="6153151"/>
            <a:chOff x="612" y="232"/>
            <a:chExt cx="4939" cy="3876"/>
          </a:xfrm>
        </p:grpSpPr>
        <p:sp>
          <p:nvSpPr>
            <p:cNvPr id="19468" name="Text Box 4"/>
            <p:cNvSpPr txBox="1">
              <a:spLocks noChangeArrowheads="1"/>
            </p:cNvSpPr>
            <p:nvPr/>
          </p:nvSpPr>
          <p:spPr bwMode="auto">
            <a:xfrm>
              <a:off x="1776" y="232"/>
              <a:ext cx="230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400" dirty="0">
                  <a:solidFill>
                    <a:srgbClr val="000099"/>
                  </a:solidFill>
                </a:rPr>
                <a:t>لـنـحـاول تـبـسـيـط الـعـبـارة</a:t>
              </a:r>
              <a:endParaRPr lang="fr-FR" sz="2400" dirty="0">
                <a:solidFill>
                  <a:srgbClr val="000099"/>
                </a:solidFill>
              </a:endParaRPr>
            </a:p>
            <a:p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3x²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5x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+ 4 –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2x²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7x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5</a:t>
              </a:r>
            </a:p>
          </p:txBody>
        </p:sp>
        <p:sp>
          <p:nvSpPr>
            <p:cNvPr id="19469" name="Text Box 5"/>
            <p:cNvSpPr txBox="1">
              <a:spLocks noChangeArrowheads="1"/>
            </p:cNvSpPr>
            <p:nvPr/>
          </p:nvSpPr>
          <p:spPr bwMode="auto">
            <a:xfrm>
              <a:off x="2718" y="1083"/>
              <a:ext cx="2833" cy="2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/>
                <a:t>هــل هـي مــجــمــوع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كــم يــوجـد مـن حـدّ</a:t>
              </a:r>
              <a:r>
                <a:rPr lang="fr-FR" sz="2400"/>
                <a:t> 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هـل الـحـدود كـلّـهـا مـتـشـابـهـة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 u="sng"/>
                <a:t>هـل بـعـض الـحـدود مـتـشـابـهـة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 مـا هـي الأعـداد الـتـي يـمـكـن جـمـعـهـا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مـا هـي الـمـجـامـيـع الـمـتـحـصّـل عـلـيـهـا ؟</a:t>
              </a:r>
              <a:endParaRPr lang="fr-FR" sz="2400"/>
            </a:p>
            <a:p>
              <a:pPr algn="r" rtl="1">
                <a:lnSpc>
                  <a:spcPct val="150000"/>
                </a:lnSpc>
              </a:pPr>
              <a:r>
                <a:rPr lang="ar-DZ" sz="2400"/>
                <a:t>مـا هـو الـجـواب الأخـيـر ؟</a:t>
              </a:r>
              <a:endParaRPr lang="fr-FR" sz="2400"/>
            </a:p>
          </p:txBody>
        </p:sp>
        <p:sp>
          <p:nvSpPr>
            <p:cNvPr id="19470" name="Text Box 6"/>
            <p:cNvSpPr txBox="1">
              <a:spLocks noChangeArrowheads="1"/>
            </p:cNvSpPr>
            <p:nvPr/>
          </p:nvSpPr>
          <p:spPr bwMode="auto">
            <a:xfrm>
              <a:off x="612" y="3701"/>
              <a:ext cx="31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5x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+ 4 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7x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5</a:t>
              </a:r>
              <a:r>
                <a:rPr lang="fr-FR" sz="3600" i="1" dirty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454650" y="1846263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468938" y="23415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454525" y="2921000"/>
            <a:ext cx="333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لا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933825" y="3508375"/>
            <a:ext cx="488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149350" y="3970338"/>
            <a:ext cx="3273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3; – 2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– 5; 7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4; – 5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657475" y="4533900"/>
            <a:ext cx="168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1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2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– 1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065463" y="5164138"/>
            <a:ext cx="19623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1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 </a:t>
            </a:r>
            <a:r>
              <a:rPr lang="fr-FR" sz="32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+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2x </a:t>
            </a:r>
            <a:r>
              <a:rPr lang="fr-FR" sz="32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– 1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822950" y="5875338"/>
            <a:ext cx="17459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x² 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+ 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2x 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- 1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0" grpId="0"/>
      <p:bldP spid="33801" grpId="0"/>
      <p:bldP spid="33802" grpId="0"/>
      <p:bldP spid="33803" grpId="0"/>
      <p:bldP spid="33804" grpId="0"/>
      <p:bldP spid="33805" grpId="0"/>
      <p:bldP spid="338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  <a:p>
            <a:pPr algn="ctr"/>
            <a:endParaRPr lang="fr-FR" b="0" dirty="0"/>
          </a:p>
          <a:p>
            <a:pPr algn="ctr"/>
            <a:endParaRPr lang="fr-FR" b="0" dirty="0"/>
          </a:p>
          <a:p>
            <a:pPr algn="ctr"/>
            <a:endParaRPr lang="fr-FR" b="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06450" y="368300"/>
            <a:ext cx="7332663" cy="6203951"/>
            <a:chOff x="508" y="232"/>
            <a:chExt cx="4619" cy="3908"/>
          </a:xfrm>
        </p:grpSpPr>
        <p:sp>
          <p:nvSpPr>
            <p:cNvPr id="20492" name="Text Box 4"/>
            <p:cNvSpPr txBox="1">
              <a:spLocks noChangeArrowheads="1"/>
            </p:cNvSpPr>
            <p:nvPr/>
          </p:nvSpPr>
          <p:spPr bwMode="auto">
            <a:xfrm>
              <a:off x="1826" y="232"/>
              <a:ext cx="208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400" dirty="0">
                  <a:solidFill>
                    <a:srgbClr val="000099"/>
                  </a:solidFill>
                </a:rPr>
                <a:t>لـنـحـاول تـبـسـيـط الـعـبـارة</a:t>
              </a:r>
              <a:endParaRPr lang="fr-FR" sz="2400" dirty="0">
                <a:solidFill>
                  <a:srgbClr val="000099"/>
                </a:solidFill>
              </a:endParaRPr>
            </a:p>
            <a:p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5x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+ 4 -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2x²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7x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+ 5</a:t>
              </a:r>
            </a:p>
          </p:txBody>
        </p:sp>
        <p:sp>
          <p:nvSpPr>
            <p:cNvPr id="20493" name="Text Box 5"/>
            <p:cNvSpPr txBox="1">
              <a:spLocks noChangeArrowheads="1"/>
            </p:cNvSpPr>
            <p:nvPr/>
          </p:nvSpPr>
          <p:spPr bwMode="auto">
            <a:xfrm>
              <a:off x="2294" y="1083"/>
              <a:ext cx="2833" cy="2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هــل هـي مــجــمــوع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كــم يــوجـد مـن حـدّ</a:t>
              </a:r>
              <a:r>
                <a:rPr lang="fr-FR" sz="2400" dirty="0"/>
                <a:t> 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هـل الـحـدود كـلّـهـا مـتـشـابـهـة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u="sng" dirty="0"/>
                <a:t>هـل بـعـض الـحـدود مـتـشـابـهـة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 مـا هـي الأعـداد الـتـي يـمـكـن جـمـعـهـا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هـي الـمـجـامـيـع الـمـتـحـصّـل عـلـيـهـا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هـو الـجـواب الأخـيـر ؟</a:t>
              </a:r>
              <a:endParaRPr lang="fr-FR" sz="2400" dirty="0"/>
            </a:p>
          </p:txBody>
        </p:sp>
        <p:sp>
          <p:nvSpPr>
            <p:cNvPr id="20494" name="Text Box 6"/>
            <p:cNvSpPr txBox="1">
              <a:spLocks noChangeArrowheads="1"/>
            </p:cNvSpPr>
            <p:nvPr/>
          </p:nvSpPr>
          <p:spPr bwMode="auto">
            <a:xfrm>
              <a:off x="508" y="3733"/>
              <a:ext cx="299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5x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+ 4 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2x²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7x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+ 5</a:t>
              </a:r>
              <a:r>
                <a:rPr lang="fr-FR" sz="3600" i="1" dirty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681538" y="1831975"/>
            <a:ext cx="488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816475" y="23161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859213" y="2865438"/>
            <a:ext cx="33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لا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781425" y="3429000"/>
            <a:ext cx="488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492250" y="3965575"/>
            <a:ext cx="2397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3; – 5; – 7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4;5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359025" y="4540250"/>
            <a:ext cx="1147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– 9 </a:t>
            </a:r>
            <a:r>
              <a:rPr lang="ar-DZ" sz="2400">
                <a:solidFill>
                  <a:srgbClr val="FF0000"/>
                </a:solidFill>
              </a:rPr>
              <a:t>ثمّ</a:t>
            </a:r>
            <a:r>
              <a:rPr lang="fr-FR" sz="2400">
                <a:solidFill>
                  <a:srgbClr val="FF0000"/>
                </a:solidFill>
              </a:rPr>
              <a:t> 9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055813" y="5143500"/>
            <a:ext cx="23663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– 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2x² </a:t>
            </a:r>
            <a:r>
              <a:rPr lang="fr-FR" sz="36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9x </a:t>
            </a:r>
            <a:r>
              <a:rPr lang="fr-FR" sz="36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+ 9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451475" y="5905500"/>
            <a:ext cx="22733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2x² 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9x 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+ 9</a:t>
            </a:r>
          </a:p>
        </p:txBody>
      </p:sp>
      <p:pic>
        <p:nvPicPr>
          <p:cNvPr id="23" name="j021409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474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34823" grpId="0"/>
      <p:bldP spid="34824" grpId="0"/>
      <p:bldP spid="34825" grpId="0"/>
      <p:bldP spid="34826" grpId="0"/>
      <p:bldP spid="34827" grpId="0"/>
      <p:bldP spid="34828" grpId="0"/>
      <p:bldP spid="34829" grpId="0"/>
      <p:bldP spid="348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70844" y="1981200"/>
            <a:ext cx="5802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800" dirty="0">
                <a:solidFill>
                  <a:srgbClr val="CC0099"/>
                </a:solidFill>
              </a:rPr>
              <a:t>من بين العبارات التالية ما هي التي تمثّل جداء ؟</a:t>
            </a:r>
            <a:r>
              <a:rPr lang="fr-FR" sz="2800" dirty="0">
                <a:solidFill>
                  <a:srgbClr val="CC0099"/>
                </a:solidFill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2773" y="3088958"/>
            <a:ext cx="8129587" cy="3033712"/>
            <a:chOff x="431" y="935"/>
            <a:chExt cx="5121" cy="1911"/>
          </a:xfrm>
        </p:grpSpPr>
        <p:sp>
          <p:nvSpPr>
            <p:cNvPr id="22550" name="Text Box 5"/>
            <p:cNvSpPr txBox="1">
              <a:spLocks noChangeArrowheads="1"/>
            </p:cNvSpPr>
            <p:nvPr/>
          </p:nvSpPr>
          <p:spPr bwMode="auto">
            <a:xfrm>
              <a:off x="476" y="935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5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22551" name="Text Box 6"/>
            <p:cNvSpPr txBox="1">
              <a:spLocks noChangeArrowheads="1"/>
            </p:cNvSpPr>
            <p:nvPr/>
          </p:nvSpPr>
          <p:spPr bwMode="auto">
            <a:xfrm>
              <a:off x="2245" y="935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+  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5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22552" name="Text Box 7"/>
            <p:cNvSpPr txBox="1">
              <a:spLocks noChangeArrowheads="1"/>
            </p:cNvSpPr>
            <p:nvPr/>
          </p:nvSpPr>
          <p:spPr bwMode="auto">
            <a:xfrm>
              <a:off x="3942" y="967"/>
              <a:ext cx="161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2x </a:t>
              </a:r>
              <a:r>
                <a:rPr lang="fr-FR" sz="32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 5x </a:t>
              </a:r>
              <a:r>
                <a:rPr lang="fr-FR" sz="32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(–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x) 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22553" name="Text Box 8"/>
            <p:cNvSpPr txBox="1">
              <a:spLocks noChangeArrowheads="1"/>
            </p:cNvSpPr>
            <p:nvPr/>
          </p:nvSpPr>
          <p:spPr bwMode="auto">
            <a:xfrm>
              <a:off x="479" y="1797"/>
              <a:ext cx="81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2 +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x²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22554" name="Text Box 9"/>
            <p:cNvSpPr txBox="1">
              <a:spLocks noChangeArrowheads="1"/>
            </p:cNvSpPr>
            <p:nvPr/>
          </p:nvSpPr>
          <p:spPr bwMode="auto">
            <a:xfrm>
              <a:off x="1927" y="1661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2a + ( 3 + 5a)</a:t>
              </a:r>
            </a:p>
          </p:txBody>
        </p:sp>
        <p:sp>
          <p:nvSpPr>
            <p:cNvPr id="22555" name="Text Box 10"/>
            <p:cNvSpPr txBox="1">
              <a:spLocks noChangeArrowheads="1"/>
            </p:cNvSpPr>
            <p:nvPr/>
          </p:nvSpPr>
          <p:spPr bwMode="auto">
            <a:xfrm>
              <a:off x="3878" y="1706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2a ( a + 2a)</a:t>
              </a:r>
            </a:p>
          </p:txBody>
        </p:sp>
        <p:sp>
          <p:nvSpPr>
            <p:cNvPr id="22556" name="Text Box 11"/>
            <p:cNvSpPr txBox="1">
              <a:spLocks noChangeArrowheads="1"/>
            </p:cNvSpPr>
            <p:nvPr/>
          </p:nvSpPr>
          <p:spPr bwMode="auto">
            <a:xfrm>
              <a:off x="431" y="2478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2x </a:t>
              </a:r>
              <a:r>
                <a:rPr lang="fr-FR" sz="32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5x </a:t>
              </a:r>
              <a:r>
                <a:rPr lang="fr-FR" sz="32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4</a:t>
              </a:r>
            </a:p>
          </p:txBody>
        </p:sp>
        <p:sp>
          <p:nvSpPr>
            <p:cNvPr id="22557" name="Text Box 12"/>
            <p:cNvSpPr txBox="1">
              <a:spLocks noChangeArrowheads="1"/>
            </p:cNvSpPr>
            <p:nvPr/>
          </p:nvSpPr>
          <p:spPr bwMode="auto">
            <a:xfrm>
              <a:off x="1959" y="2478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3a (– a)( – b) </a:t>
              </a:r>
            </a:p>
          </p:txBody>
        </p:sp>
        <p:sp>
          <p:nvSpPr>
            <p:cNvPr id="22558" name="Text Box 13"/>
            <p:cNvSpPr txBox="1">
              <a:spLocks noChangeArrowheads="1"/>
            </p:cNvSpPr>
            <p:nvPr/>
          </p:nvSpPr>
          <p:spPr bwMode="auto">
            <a:xfrm>
              <a:off x="3696" y="2478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2a + 5b - 4c</a:t>
              </a:r>
            </a:p>
          </p:txBody>
        </p:sp>
      </p:grp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638493" y="2956560"/>
            <a:ext cx="1295400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sz="3200" i="1" dirty="0">
              <a:latin typeface="Aparajita" pitchFamily="34" charset="0"/>
              <a:cs typeface="Aparajita" pitchFamily="34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381058" y="2853055"/>
            <a:ext cx="1439862" cy="792163"/>
            <a:chOff x="2245" y="1298"/>
            <a:chExt cx="907" cy="499"/>
          </a:xfrm>
        </p:grpSpPr>
        <p:sp>
          <p:nvSpPr>
            <p:cNvPr id="22548" name="Line 16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22549" name="Line 17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6080125" y="3017520"/>
            <a:ext cx="2374900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sz="3200" i="1" dirty="0">
              <a:latin typeface="Aparajita" pitchFamily="34" charset="0"/>
              <a:cs typeface="Aparajita" pitchFamily="34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11188" y="4249420"/>
            <a:ext cx="1439862" cy="792163"/>
            <a:chOff x="2245" y="1298"/>
            <a:chExt cx="907" cy="499"/>
          </a:xfrm>
        </p:grpSpPr>
        <p:sp>
          <p:nvSpPr>
            <p:cNvPr id="22546" name="Line 20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2547" name="Line 21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132138" y="4020820"/>
            <a:ext cx="1439862" cy="792163"/>
            <a:chOff x="2245" y="1298"/>
            <a:chExt cx="907" cy="499"/>
          </a:xfrm>
        </p:grpSpPr>
        <p:sp>
          <p:nvSpPr>
            <p:cNvPr id="22544" name="Line 23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22545" name="Line 24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5871528" y="4241483"/>
            <a:ext cx="2159000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402590" y="5434965"/>
            <a:ext cx="2087563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2970213" y="5412105"/>
            <a:ext cx="2087562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6084888" y="5351463"/>
            <a:ext cx="1439862" cy="792162"/>
            <a:chOff x="2245" y="1298"/>
            <a:chExt cx="907" cy="499"/>
          </a:xfrm>
        </p:grpSpPr>
        <p:sp>
          <p:nvSpPr>
            <p:cNvPr id="22542" name="Line 29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22543" name="Line 30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613849" y="152460"/>
            <a:ext cx="62712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9600" u="sng" dirty="0" smtClean="0">
                <a:solidFill>
                  <a:srgbClr val="000099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2) تبسيط جداء</a:t>
            </a:r>
            <a:endParaRPr lang="fr-FR" sz="9600" u="sng" dirty="0">
              <a:solidFill>
                <a:srgbClr val="000099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66" grpId="0" animBg="1"/>
      <p:bldP spid="23570" grpId="0" animBg="1"/>
      <p:bldP spid="23577" grpId="0" animBg="1"/>
      <p:bldP spid="23578" grpId="0" animBg="1"/>
      <p:bldP spid="23579" grpId="0" animBg="1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977963" y="404813"/>
            <a:ext cx="5256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DZ" sz="3200" dirty="0" smtClean="0">
                <a:solidFill>
                  <a:srgbClr val="000099"/>
                </a:solidFill>
              </a:rPr>
              <a:t>لتبسيط </a:t>
            </a:r>
            <a:r>
              <a:rPr lang="ar-DZ" sz="3200" dirty="0" err="1" smtClean="0">
                <a:solidFill>
                  <a:srgbClr val="000099"/>
                </a:solidFill>
              </a:rPr>
              <a:t>جـداء</a:t>
            </a:r>
            <a:r>
              <a:rPr lang="ar-DZ" sz="3200" dirty="0" smtClean="0">
                <a:solidFill>
                  <a:srgbClr val="000099"/>
                </a:solidFill>
              </a:rPr>
              <a:t> نستعمل </a:t>
            </a:r>
            <a:r>
              <a:rPr lang="ar-DZ" sz="3200" dirty="0" smtClean="0">
                <a:solidFill>
                  <a:srgbClr val="FF0000"/>
                </a:solidFill>
              </a:rPr>
              <a:t>التبديل</a:t>
            </a:r>
            <a:r>
              <a:rPr lang="ar-DZ" sz="3200" dirty="0" smtClean="0">
                <a:solidFill>
                  <a:srgbClr val="000099"/>
                </a:solidFill>
              </a:rPr>
              <a:t> و</a:t>
            </a:r>
            <a:r>
              <a:rPr lang="ar-DZ" sz="3200" dirty="0" smtClean="0">
                <a:solidFill>
                  <a:srgbClr val="FF0000"/>
                </a:solidFill>
              </a:rPr>
              <a:t>التجميع</a:t>
            </a:r>
            <a:endParaRPr lang="fr-FR" sz="3200" dirty="0">
              <a:solidFill>
                <a:srgbClr val="FF0000"/>
              </a:solidFill>
            </a:endParaRPr>
          </a:p>
          <a:p>
            <a:endParaRPr lang="fr-FR" sz="3200" dirty="0">
              <a:solidFill>
                <a:srgbClr val="000099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08038" y="1647825"/>
            <a:ext cx="145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2</a:t>
            </a:r>
            <a:r>
              <a:rPr lang="fr-FR" sz="2400" dirty="0">
                <a:latin typeface="Cursif" pitchFamily="34" charset="0"/>
              </a:rPr>
              <a:t>a</a:t>
            </a:r>
            <a:r>
              <a:rPr lang="fr-FR" sz="2400" dirty="0"/>
              <a:t> </a:t>
            </a:r>
            <a:r>
              <a:rPr lang="fr-FR" sz="2000" b="0" dirty="0"/>
              <a:t>x</a:t>
            </a:r>
            <a:r>
              <a:rPr lang="fr-FR" sz="2400" dirty="0"/>
              <a:t> 5</a:t>
            </a:r>
            <a:r>
              <a:rPr lang="fr-FR" sz="2400" dirty="0">
                <a:latin typeface="Cursif" pitchFamily="34" charset="0"/>
              </a:rPr>
              <a:t>a </a:t>
            </a:r>
            <a:r>
              <a:rPr lang="fr-FR" sz="2400" dirty="0"/>
              <a:t>=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861797" y="1636713"/>
            <a:ext cx="271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نـرجـع إشـارات الـضـرب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36613" y="2259013"/>
            <a:ext cx="16930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2</a:t>
            </a:r>
            <a:r>
              <a:rPr lang="fr-FR" sz="2000" b="0" dirty="0"/>
              <a:t>x</a:t>
            </a:r>
            <a:r>
              <a:rPr lang="fr-FR" sz="2400" dirty="0">
                <a:latin typeface="Cursif" pitchFamily="34" charset="0"/>
              </a:rPr>
              <a:t>a</a:t>
            </a:r>
            <a:r>
              <a:rPr lang="fr-FR" sz="2400" dirty="0"/>
              <a:t> </a:t>
            </a:r>
            <a:r>
              <a:rPr lang="fr-FR" sz="2000" b="0" dirty="0"/>
              <a:t>x</a:t>
            </a:r>
            <a:r>
              <a:rPr lang="fr-FR" sz="2400" dirty="0"/>
              <a:t> 5</a:t>
            </a:r>
            <a:r>
              <a:rPr lang="fr-FR" sz="2000" b="0" dirty="0"/>
              <a:t>x</a:t>
            </a:r>
            <a:r>
              <a:rPr lang="fr-FR" sz="2400" dirty="0">
                <a:latin typeface="Cursif" pitchFamily="34" charset="0"/>
              </a:rPr>
              <a:t>a</a:t>
            </a:r>
            <a:r>
              <a:rPr lang="fr-FR" sz="2400" dirty="0"/>
              <a:t> =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771775" y="2286000"/>
            <a:ext cx="2835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نستعمل التبديل والتجميع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92163" y="2979738"/>
            <a:ext cx="1497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2</a:t>
            </a:r>
            <a:r>
              <a:rPr lang="fr-FR" sz="2000" b="0" dirty="0"/>
              <a:t>x</a:t>
            </a:r>
            <a:r>
              <a:rPr lang="fr-FR" sz="2400" dirty="0"/>
              <a:t>5</a:t>
            </a:r>
            <a:r>
              <a:rPr lang="fr-FR" b="0" dirty="0"/>
              <a:t>x</a:t>
            </a:r>
            <a:r>
              <a:rPr lang="fr-FR" sz="2400" dirty="0">
                <a:latin typeface="Cursif" pitchFamily="34" charset="0"/>
              </a:rPr>
              <a:t>a</a:t>
            </a:r>
            <a:r>
              <a:rPr lang="fr-FR" b="0" dirty="0"/>
              <a:t>x</a:t>
            </a:r>
            <a:r>
              <a:rPr lang="fr-FR" sz="2400" dirty="0">
                <a:latin typeface="Cursif" pitchFamily="34" charset="0"/>
              </a:rPr>
              <a:t>a </a:t>
            </a:r>
            <a:r>
              <a:rPr lang="fr-FR" sz="2400" dirty="0"/>
              <a:t>=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501900" y="3040063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نحسب جداء الأعداد ثمّ جداء الأحرف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792163" y="3698875"/>
            <a:ext cx="11977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10</a:t>
            </a:r>
            <a:r>
              <a:rPr lang="fr-FR" sz="2000" b="0" dirty="0"/>
              <a:t>x</a:t>
            </a:r>
            <a:r>
              <a:rPr lang="fr-FR" sz="2400" dirty="0">
                <a:latin typeface="Cursif" pitchFamily="34" charset="0"/>
              </a:rPr>
              <a:t>a</a:t>
            </a:r>
            <a:r>
              <a:rPr lang="fr-FR" sz="2400" dirty="0"/>
              <a:t>² =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527425" y="3743325"/>
            <a:ext cx="3089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نـبـسّـط الـكـتـابـة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097088" y="3698875"/>
            <a:ext cx="889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10</a:t>
            </a:r>
            <a:r>
              <a:rPr lang="fr-FR" sz="2400" dirty="0">
                <a:latin typeface="Cursif" pitchFamily="34" charset="0"/>
              </a:rPr>
              <a:t>a</a:t>
            </a:r>
            <a:r>
              <a:rPr lang="fr-FR" sz="2400" dirty="0"/>
              <a:t>² 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228850" y="4868863"/>
            <a:ext cx="4387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ar-DZ" sz="2400" dirty="0" smtClean="0"/>
              <a:t>نـكـتـب فـقــط       </a:t>
            </a:r>
            <a:r>
              <a:rPr lang="fr-FR" sz="2400" dirty="0" smtClean="0"/>
              <a:t> 2</a:t>
            </a:r>
            <a:r>
              <a:rPr lang="fr-FR" sz="2400" dirty="0" smtClean="0">
                <a:latin typeface="Cursif" pitchFamily="34" charset="0"/>
              </a:rPr>
              <a:t>a</a:t>
            </a:r>
            <a:r>
              <a:rPr lang="fr-FR" sz="2400" dirty="0" smtClean="0"/>
              <a:t> </a:t>
            </a:r>
            <a:r>
              <a:rPr lang="fr-FR" sz="2400" b="0" dirty="0" smtClean="0"/>
              <a:t>x </a:t>
            </a:r>
            <a:r>
              <a:rPr lang="fr-FR" sz="2400" dirty="0" smtClean="0"/>
              <a:t>5</a:t>
            </a:r>
            <a:r>
              <a:rPr lang="fr-FR" sz="2400" dirty="0" smtClean="0">
                <a:latin typeface="Cursif" pitchFamily="34" charset="0"/>
              </a:rPr>
              <a:t>a</a:t>
            </a:r>
            <a:r>
              <a:rPr lang="fr-FR" sz="2400" dirty="0" smtClean="0"/>
              <a:t> = 10</a:t>
            </a:r>
            <a:r>
              <a:rPr lang="fr-FR" sz="2400" dirty="0" smtClean="0">
                <a:latin typeface="Cursif" pitchFamily="34" charset="0"/>
              </a:rPr>
              <a:t>a</a:t>
            </a:r>
            <a:r>
              <a:rPr lang="fr-FR" sz="2400" dirty="0" smtClean="0"/>
              <a:t>²</a:t>
            </a:r>
            <a:endParaRPr lang="fr-FR" sz="2400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413124" y="5364171"/>
            <a:ext cx="2062162" cy="928689"/>
            <a:chOff x="2178" y="3322"/>
            <a:chExt cx="1299" cy="585"/>
          </a:xfrm>
        </p:grpSpPr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2178" y="3577"/>
              <a:ext cx="129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BH" sz="2800" dirty="0" err="1" smtClean="0"/>
                <a:t>الجداء</a:t>
              </a:r>
              <a:r>
                <a:rPr lang="ar-BH" sz="2800" dirty="0" smtClean="0"/>
                <a:t> قد بسّط</a:t>
              </a:r>
              <a:endParaRPr lang="fr-FR" sz="2800" dirty="0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 flipV="1">
              <a:off x="2784" y="3322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  <p:bldP spid="24583" grpId="0"/>
      <p:bldP spid="24584" grpId="0"/>
      <p:bldP spid="24585" grpId="0"/>
      <p:bldP spid="24586" grpId="0"/>
      <p:bldP spid="24587" grpId="0"/>
      <p:bldP spid="24588" grpId="0"/>
      <p:bldP spid="245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088" y="404813"/>
            <a:ext cx="1890712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Low"/>
            <a:r>
              <a:rPr lang="ar-BH" sz="2800" dirty="0" smtClean="0">
                <a:solidFill>
                  <a:srgbClr val="000099"/>
                </a:solidFill>
              </a:rPr>
              <a:t>مــثــال آخــر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endParaRPr lang="fr-FR" sz="2400" dirty="0">
              <a:solidFill>
                <a:srgbClr val="000099"/>
              </a:solidFill>
            </a:endParaRPr>
          </a:p>
          <a:p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08038" y="1647825"/>
            <a:ext cx="2036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-2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 </a:t>
            </a:r>
            <a:r>
              <a:rPr lang="fr-FR" sz="2000" b="0" dirty="0"/>
              <a:t>x</a:t>
            </a:r>
            <a:r>
              <a:rPr lang="fr-FR" sz="2400" dirty="0"/>
              <a:t> 4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 (- 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)=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708401" y="1719263"/>
            <a:ext cx="3009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نـرجـع إشـارات الـضـرب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36613" y="2259013"/>
            <a:ext cx="3217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- 2 </a:t>
            </a:r>
            <a:r>
              <a:rPr lang="fr-FR" b="0" dirty="0"/>
              <a:t>x 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 </a:t>
            </a:r>
            <a:r>
              <a:rPr lang="fr-FR" b="0" dirty="0"/>
              <a:t>x </a:t>
            </a:r>
            <a:r>
              <a:rPr lang="fr-FR" sz="2400" dirty="0"/>
              <a:t>4 </a:t>
            </a:r>
            <a:r>
              <a:rPr lang="fr-FR" b="0" dirty="0"/>
              <a:t>x</a:t>
            </a:r>
            <a:r>
              <a:rPr lang="fr-FR" sz="2400" dirty="0"/>
              <a:t> 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 </a:t>
            </a:r>
            <a:r>
              <a:rPr lang="fr-FR" b="0" dirty="0"/>
              <a:t>x</a:t>
            </a:r>
            <a:r>
              <a:rPr lang="fr-FR" sz="2400" dirty="0"/>
              <a:t> (-1) </a:t>
            </a:r>
            <a:r>
              <a:rPr lang="fr-FR" b="0" dirty="0"/>
              <a:t>x 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 =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522788" y="2303463"/>
            <a:ext cx="3148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نستعمل التبديل والتجميع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92163" y="2979738"/>
            <a:ext cx="3238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- 2 </a:t>
            </a:r>
            <a:r>
              <a:rPr lang="fr-FR" b="0" dirty="0"/>
              <a:t>x</a:t>
            </a:r>
            <a:r>
              <a:rPr lang="fr-FR" sz="2400" dirty="0"/>
              <a:t> 4 </a:t>
            </a:r>
            <a:r>
              <a:rPr lang="fr-FR" b="0" dirty="0"/>
              <a:t>x</a:t>
            </a:r>
            <a:r>
              <a:rPr lang="fr-FR" sz="2400" dirty="0"/>
              <a:t> (-1) </a:t>
            </a:r>
            <a:r>
              <a:rPr lang="fr-FR" b="0" dirty="0"/>
              <a:t>x</a:t>
            </a:r>
            <a:r>
              <a:rPr lang="fr-FR" sz="2400" dirty="0"/>
              <a:t> 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 </a:t>
            </a:r>
            <a:r>
              <a:rPr lang="fr-FR" b="0" dirty="0"/>
              <a:t>x 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 </a:t>
            </a:r>
            <a:r>
              <a:rPr lang="fr-FR" b="0" dirty="0"/>
              <a:t>x 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 =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427538" y="2976563"/>
            <a:ext cx="40814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نحسب جداء الأعداد ثمّ جداء الأحرف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92163" y="3698875"/>
            <a:ext cx="994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8</a:t>
            </a:r>
            <a:r>
              <a:rPr lang="fr-FR" sz="2000" b="0" dirty="0"/>
              <a:t>x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baseline="30000" dirty="0"/>
              <a:t>3</a:t>
            </a:r>
            <a:r>
              <a:rPr lang="fr-FR" sz="2400" dirty="0"/>
              <a:t> =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527426" y="3743325"/>
            <a:ext cx="284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نـبـسّـط الـكـتـابـة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097088" y="3698875"/>
            <a:ext cx="686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8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baseline="30000" dirty="0"/>
              <a:t>3</a:t>
            </a:r>
            <a:r>
              <a:rPr lang="fr-FR" sz="2400" dirty="0"/>
              <a:t>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075939" y="4868863"/>
            <a:ext cx="449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نـكـتـب فـقــط       </a:t>
            </a:r>
            <a:r>
              <a:rPr lang="fr-FR" sz="2400" dirty="0" smtClean="0"/>
              <a:t> </a:t>
            </a:r>
            <a:r>
              <a:rPr lang="fr-FR" sz="2400" dirty="0"/>
              <a:t>-2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 x 4</a:t>
            </a:r>
            <a:r>
              <a:rPr lang="fr-FR" sz="2400" dirty="0">
                <a:latin typeface="Cursif" pitchFamily="34" charset="0"/>
              </a:rPr>
              <a:t>b </a:t>
            </a:r>
            <a:r>
              <a:rPr lang="fr-FR" sz="2400" dirty="0"/>
              <a:t>(- 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dirty="0"/>
              <a:t>)= 8</a:t>
            </a:r>
            <a:r>
              <a:rPr lang="fr-FR" sz="2400" dirty="0">
                <a:latin typeface="Cursif" pitchFamily="34" charset="0"/>
              </a:rPr>
              <a:t>b</a:t>
            </a:r>
            <a:r>
              <a:rPr lang="fr-FR" sz="2400" baseline="30000" dirty="0"/>
              <a:t>3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560763" y="5419429"/>
            <a:ext cx="2039937" cy="948044"/>
            <a:chOff x="2653" y="3322"/>
            <a:chExt cx="2297" cy="585"/>
          </a:xfrm>
        </p:grpSpPr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2653" y="3577"/>
              <a:ext cx="22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BH" sz="2800" dirty="0" err="1" smtClean="0"/>
                <a:t>الجداء</a:t>
              </a:r>
              <a:r>
                <a:rPr lang="ar-BH" sz="2800" dirty="0" smtClean="0"/>
                <a:t> قد بسّط</a:t>
              </a:r>
              <a:endParaRPr lang="fr-FR" sz="2800" dirty="0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 flipV="1">
              <a:off x="3560" y="3322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7" grpId="0"/>
      <p:bldP spid="25608" grpId="0"/>
      <p:bldP spid="25609" grpId="0"/>
      <p:bldP spid="25610" grpId="0"/>
      <p:bldP spid="25611" grpId="0"/>
      <p:bldP spid="25612" grpId="0"/>
      <p:bldP spid="256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33639" y="368300"/>
            <a:ext cx="5835650" cy="5930900"/>
            <a:chOff x="1533" y="232"/>
            <a:chExt cx="3676" cy="3736"/>
          </a:xfrm>
        </p:grpSpPr>
        <p:sp>
          <p:nvSpPr>
            <p:cNvPr id="25611" name="Text Box 4"/>
            <p:cNvSpPr txBox="1">
              <a:spLocks noChangeArrowheads="1"/>
            </p:cNvSpPr>
            <p:nvPr/>
          </p:nvSpPr>
          <p:spPr bwMode="auto">
            <a:xfrm>
              <a:off x="1533" y="232"/>
              <a:ext cx="215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2800" dirty="0">
                  <a:solidFill>
                    <a:srgbClr val="000099"/>
                  </a:solidFill>
                </a:rPr>
                <a:t>لـنـحـاول تـبـسـيـط الـعـبـارة</a:t>
              </a:r>
              <a:endParaRPr lang="fr-FR" sz="2800" dirty="0">
                <a:solidFill>
                  <a:srgbClr val="000099"/>
                </a:solidFill>
              </a:endParaRPr>
            </a:p>
            <a:p>
              <a:pPr algn="ctr"/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(–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x)</a:t>
              </a:r>
              <a:endPara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25612" name="Text Box 5"/>
            <p:cNvSpPr txBox="1">
              <a:spLocks noChangeArrowheads="1"/>
            </p:cNvSpPr>
            <p:nvPr/>
          </p:nvSpPr>
          <p:spPr bwMode="auto">
            <a:xfrm>
              <a:off x="3126" y="1037"/>
              <a:ext cx="2083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BH" sz="2800" dirty="0" smtClean="0"/>
                <a:t>هــل هــو</a:t>
              </a:r>
              <a:r>
                <a:rPr lang="fr-FR" sz="2800" dirty="0" smtClean="0"/>
                <a:t> </a:t>
              </a:r>
              <a:r>
                <a:rPr lang="ar-DZ" sz="2800" dirty="0" err="1" smtClean="0"/>
                <a:t>جـداء</a:t>
              </a:r>
              <a:r>
                <a:rPr lang="fr-FR" sz="2800" dirty="0" smtClean="0"/>
                <a:t> </a:t>
              </a:r>
              <a:r>
                <a:rPr lang="fr-FR" sz="28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800" dirty="0" smtClean="0"/>
                <a:t>الأعـداد التي تضرب </a:t>
              </a:r>
              <a:r>
                <a:rPr lang="fr-FR" sz="2800" dirty="0" smtClean="0"/>
                <a:t>؟</a:t>
              </a:r>
              <a:endParaRPr lang="fr-FR" sz="2800" dirty="0"/>
            </a:p>
            <a:p>
              <a:pPr algn="r" rtl="1">
                <a:lnSpc>
                  <a:spcPct val="150000"/>
                </a:lnSpc>
              </a:pPr>
              <a:r>
                <a:rPr lang="ar-BH" sz="2800" dirty="0" err="1" smtClean="0"/>
                <a:t>جـداء</a:t>
              </a:r>
              <a:r>
                <a:rPr lang="ar-BH" sz="2800" dirty="0" smtClean="0"/>
                <a:t> هـذه الأعـداد</a:t>
              </a:r>
              <a:r>
                <a:rPr lang="fr-FR" sz="2800" dirty="0" smtClean="0"/>
                <a:t> </a:t>
              </a:r>
              <a:r>
                <a:rPr lang="fr-FR" sz="28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smtClean="0"/>
                <a:t>الأحـرف الـتـي تـضـرب</a:t>
              </a:r>
              <a:r>
                <a:rPr lang="fr-FR" sz="2800" dirty="0" smtClean="0"/>
                <a:t> </a:t>
              </a:r>
              <a:r>
                <a:rPr lang="fr-FR" sz="28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err="1" smtClean="0"/>
                <a:t>جـداء</a:t>
              </a:r>
              <a:r>
                <a:rPr lang="ar-BH" sz="2800" dirty="0" smtClean="0"/>
                <a:t> الأحــرف</a:t>
              </a:r>
              <a:r>
                <a:rPr lang="fr-FR" sz="2800" dirty="0" smtClean="0"/>
                <a:t> </a:t>
              </a:r>
              <a:r>
                <a:rPr lang="fr-FR" sz="28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800" dirty="0"/>
                <a:t>مـا هـو الـجـواب الأخـيـر ؟</a:t>
              </a:r>
              <a:endParaRPr lang="fr-FR" sz="2800" dirty="0"/>
            </a:p>
          </p:txBody>
        </p:sp>
        <p:sp>
          <p:nvSpPr>
            <p:cNvPr id="25613" name="Text Box 6"/>
            <p:cNvSpPr txBox="1">
              <a:spLocks noChangeArrowheads="1"/>
            </p:cNvSpPr>
            <p:nvPr/>
          </p:nvSpPr>
          <p:spPr bwMode="auto">
            <a:xfrm>
              <a:off x="1629" y="3600"/>
              <a:ext cx="94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 (– x)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536950" y="1646238"/>
            <a:ext cx="542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800" dirty="0">
                <a:solidFill>
                  <a:srgbClr val="FF0000"/>
                </a:solidFill>
              </a:rPr>
              <a:t>نعم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536950" y="2312988"/>
            <a:ext cx="925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3; -1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716338" y="2959100"/>
            <a:ext cx="6046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- 3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455869" y="3606800"/>
            <a:ext cx="853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ar-DZ" sz="3200" i="1" dirty="0" smtClean="0">
                <a:solidFill>
                  <a:srgbClr val="FF0000"/>
                </a:solidFill>
                <a:latin typeface="Aparajita" pitchFamily="34" charset="0"/>
              </a:rPr>
              <a:t>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;</a:t>
            </a:r>
            <a:r>
              <a:rPr lang="ar-DZ" sz="3200" i="1" dirty="0" smtClean="0">
                <a:solidFill>
                  <a:srgbClr val="FF0000"/>
                </a:solidFill>
                <a:latin typeface="Aparajita" pitchFamily="34" charset="0"/>
              </a:rPr>
              <a:t>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endParaRPr lang="fr-FR" sz="32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716338" y="4267200"/>
            <a:ext cx="4491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</a:t>
            </a:r>
            <a:endParaRPr lang="fr-FR" sz="32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623469" y="4914900"/>
            <a:ext cx="8082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-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3x²</a:t>
            </a:r>
            <a:endParaRPr lang="fr-FR" sz="32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359275" y="5715000"/>
            <a:ext cx="8082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- 3x²</a:t>
            </a:r>
            <a:endParaRPr lang="fr-FR" sz="32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/>
      <p:bldP spid="26633" grpId="0"/>
      <p:bldP spid="26634" grpId="0"/>
      <p:bldP spid="26635" grpId="0"/>
      <p:bldP spid="26636" grpId="0"/>
      <p:bldP spid="266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33550" y="368300"/>
            <a:ext cx="6640511" cy="5803900"/>
            <a:chOff x="1092" y="232"/>
            <a:chExt cx="4183" cy="3656"/>
          </a:xfrm>
        </p:grpSpPr>
        <p:sp>
          <p:nvSpPr>
            <p:cNvPr id="26635" name="Text Box 4"/>
            <p:cNvSpPr txBox="1">
              <a:spLocks noChangeArrowheads="1"/>
            </p:cNvSpPr>
            <p:nvPr/>
          </p:nvSpPr>
          <p:spPr bwMode="auto">
            <a:xfrm>
              <a:off x="2143" y="232"/>
              <a:ext cx="181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400" dirty="0">
                  <a:solidFill>
                    <a:srgbClr val="000099"/>
                  </a:solidFill>
                </a:rPr>
                <a:t>لـنـحـاول تـبـسـيـط الـعـبـارة</a:t>
              </a:r>
              <a:endParaRPr lang="fr-FR" sz="2400" dirty="0">
                <a:solidFill>
                  <a:srgbClr val="000099"/>
                </a:solidFill>
              </a:endParaRPr>
            </a:p>
            <a:p>
              <a:pPr algn="ctr"/>
              <a:r>
                <a:rPr lang="fr-FR" sz="2400" dirty="0">
                  <a:solidFill>
                    <a:srgbClr val="000099"/>
                  </a:solidFill>
                </a:rPr>
                <a:t>3</a:t>
              </a:r>
              <a:r>
                <a:rPr lang="fr-FR" sz="2400" dirty="0">
                  <a:solidFill>
                    <a:srgbClr val="000099"/>
                  </a:solidFill>
                  <a:latin typeface="Cursif" pitchFamily="34" charset="0"/>
                </a:rPr>
                <a:t>a</a:t>
              </a:r>
              <a:r>
                <a:rPr lang="fr-FR" sz="2400" dirty="0">
                  <a:solidFill>
                    <a:srgbClr val="000099"/>
                  </a:solidFill>
                </a:rPr>
                <a:t> (– 2)</a:t>
              </a:r>
            </a:p>
          </p:txBody>
        </p:sp>
        <p:sp>
          <p:nvSpPr>
            <p:cNvPr id="26636" name="Text Box 5"/>
            <p:cNvSpPr txBox="1">
              <a:spLocks noChangeArrowheads="1"/>
            </p:cNvSpPr>
            <p:nvPr/>
          </p:nvSpPr>
          <p:spPr bwMode="auto">
            <a:xfrm>
              <a:off x="2971" y="1083"/>
              <a:ext cx="2304" cy="1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BH" sz="3200" dirty="0" smtClean="0"/>
                <a:t>هــل هــو</a:t>
              </a:r>
              <a:r>
                <a:rPr lang="fr-FR" sz="3200" dirty="0" smtClean="0"/>
                <a:t> </a:t>
              </a:r>
              <a:r>
                <a:rPr lang="ar-DZ" sz="3200" dirty="0" err="1" smtClean="0"/>
                <a:t>جـداء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BH" sz="3200" dirty="0" smtClean="0"/>
                <a:t>الأعــداد الـتـي تضرب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BH" sz="3200" dirty="0" err="1" smtClean="0"/>
                <a:t>جـداء</a:t>
              </a:r>
              <a:r>
                <a:rPr lang="ar-BH" sz="3200" dirty="0" smtClean="0"/>
                <a:t> هـذه الأعـداد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BH" sz="3200" dirty="0" smtClean="0"/>
                <a:t>الأحـرف الـتـي تـضـرب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BH" sz="3200" dirty="0" err="1" smtClean="0"/>
                <a:t>جـداء</a:t>
              </a:r>
              <a:r>
                <a:rPr lang="ar-BH" sz="3200" dirty="0" smtClean="0"/>
                <a:t> الأحــرف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DZ" sz="3200" dirty="0"/>
                <a:t>مـا هـو الـجـواب الأخـيـر ؟</a:t>
              </a:r>
              <a:endParaRPr lang="fr-FR" sz="3200" dirty="0"/>
            </a:p>
          </p:txBody>
        </p:sp>
        <p:sp>
          <p:nvSpPr>
            <p:cNvPr id="26637" name="Text Box 6"/>
            <p:cNvSpPr txBox="1">
              <a:spLocks noChangeArrowheads="1"/>
            </p:cNvSpPr>
            <p:nvPr/>
          </p:nvSpPr>
          <p:spPr bwMode="auto">
            <a:xfrm>
              <a:off x="1092" y="3520"/>
              <a:ext cx="181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dirty="0" smtClean="0">
                  <a:solidFill>
                    <a:srgbClr val="000099"/>
                  </a:solidFill>
                </a:rPr>
                <a:t>3</a:t>
              </a:r>
              <a:r>
                <a:rPr lang="fr-FR" sz="3200" dirty="0" smtClean="0">
                  <a:solidFill>
                    <a:srgbClr val="000099"/>
                  </a:solidFill>
                  <a:latin typeface="Cursif" pitchFamily="34" charset="0"/>
                </a:rPr>
                <a:t>a</a:t>
              </a:r>
              <a:r>
                <a:rPr lang="fr-FR" sz="3200" dirty="0" smtClean="0">
                  <a:solidFill>
                    <a:srgbClr val="000099"/>
                  </a:solidFill>
                </a:rPr>
                <a:t> </a:t>
              </a:r>
              <a:r>
                <a:rPr lang="fr-FR" sz="3200" dirty="0">
                  <a:solidFill>
                    <a:srgbClr val="000099"/>
                  </a:solidFill>
                </a:rPr>
                <a:t>(- 2) = </a:t>
              </a:r>
            </a:p>
          </p:txBody>
        </p:sp>
      </p:grp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070350" y="1785938"/>
            <a:ext cx="542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800" dirty="0">
                <a:solidFill>
                  <a:srgbClr val="FF0000"/>
                </a:solidFill>
              </a:rPr>
              <a:t>نعم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04477" y="2166938"/>
            <a:ext cx="925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3; -2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025900" y="2705100"/>
            <a:ext cx="6046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- 6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070350" y="3190220"/>
            <a:ext cx="388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Cursif" pitchFamily="34" charset="0"/>
              </a:rPr>
              <a:t>a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025900" y="3685520"/>
            <a:ext cx="388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Cursif" pitchFamily="34" charset="0"/>
              </a:rPr>
              <a:t>a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807457" y="4191000"/>
            <a:ext cx="80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- </a:t>
            </a:r>
            <a:r>
              <a:rPr lang="fr-FR" sz="2800" dirty="0" smtClean="0">
                <a:solidFill>
                  <a:srgbClr val="FF0000"/>
                </a:solidFill>
              </a:rPr>
              <a:t>6</a:t>
            </a:r>
            <a:r>
              <a:rPr lang="fr-FR" sz="2800" dirty="0" smtClean="0">
                <a:solidFill>
                  <a:srgbClr val="FF0000"/>
                </a:solidFill>
                <a:latin typeface="Cursif" pitchFamily="34" charset="0"/>
              </a:rPr>
              <a:t>a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516389" y="5588000"/>
            <a:ext cx="8963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0099"/>
                </a:solidFill>
              </a:rPr>
              <a:t>- 6</a:t>
            </a:r>
            <a:r>
              <a:rPr lang="fr-FR" sz="3200" dirty="0" smtClean="0">
                <a:solidFill>
                  <a:srgbClr val="000099"/>
                </a:solidFill>
                <a:latin typeface="Cursif" pitchFamily="34" charset="0"/>
              </a:rPr>
              <a:t>a</a:t>
            </a:r>
            <a:endParaRPr lang="fr-FR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6" grpId="0"/>
      <p:bldP spid="27657" grpId="0"/>
      <p:bldP spid="27658" grpId="0"/>
      <p:bldP spid="27659" grpId="0"/>
      <p:bldP spid="27660" grpId="0"/>
      <p:bldP spid="2766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62150" y="368300"/>
            <a:ext cx="6361111" cy="5764213"/>
            <a:chOff x="1236" y="232"/>
            <a:chExt cx="4007" cy="3631"/>
          </a:xfrm>
        </p:grpSpPr>
        <p:sp>
          <p:nvSpPr>
            <p:cNvPr id="27659" name="Text Box 4"/>
            <p:cNvSpPr txBox="1">
              <a:spLocks noChangeArrowheads="1"/>
            </p:cNvSpPr>
            <p:nvPr/>
          </p:nvSpPr>
          <p:spPr bwMode="auto">
            <a:xfrm>
              <a:off x="1854" y="232"/>
              <a:ext cx="215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2800" dirty="0">
                  <a:solidFill>
                    <a:srgbClr val="000099"/>
                  </a:solidFill>
                </a:rPr>
                <a:t>لـنـحـاول تـبـسـيـط الـعـبـارة</a:t>
              </a:r>
              <a:endParaRPr lang="fr-FR" sz="2800" dirty="0">
                <a:solidFill>
                  <a:srgbClr val="000099"/>
                </a:solidFill>
              </a:endParaRPr>
            </a:p>
            <a:p>
              <a:pPr algn="ctr"/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 x (- 3x)</a:t>
              </a:r>
              <a:endPara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27660" name="Text Box 5"/>
            <p:cNvSpPr txBox="1">
              <a:spLocks noChangeArrowheads="1"/>
            </p:cNvSpPr>
            <p:nvPr/>
          </p:nvSpPr>
          <p:spPr bwMode="auto">
            <a:xfrm>
              <a:off x="2939" y="959"/>
              <a:ext cx="2304" cy="1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BH" sz="3200" dirty="0" smtClean="0"/>
                <a:t>هــل هــو</a:t>
              </a:r>
              <a:r>
                <a:rPr lang="fr-FR" sz="3200" dirty="0" smtClean="0"/>
                <a:t> </a:t>
              </a:r>
              <a:r>
                <a:rPr lang="ar-DZ" sz="3200" dirty="0" err="1" smtClean="0"/>
                <a:t>جـداء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BH" sz="3200" dirty="0" smtClean="0"/>
                <a:t>الأعــداد الـتـي تضرب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BH" sz="3200" dirty="0" err="1" smtClean="0"/>
                <a:t>جـداء</a:t>
              </a:r>
              <a:r>
                <a:rPr lang="ar-BH" sz="3200" dirty="0" smtClean="0"/>
                <a:t> هـذه الأعـداد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BH" sz="3200" dirty="0" smtClean="0"/>
                <a:t>الأحـرف الـتـي تـضـرب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BH" sz="3200" dirty="0" err="1" smtClean="0"/>
                <a:t>جـداء</a:t>
              </a:r>
              <a:r>
                <a:rPr lang="ar-BH" sz="3200" dirty="0" smtClean="0"/>
                <a:t> الأحــرف</a:t>
              </a:r>
              <a:r>
                <a:rPr lang="fr-FR" sz="3200" dirty="0" smtClean="0"/>
                <a:t> </a:t>
              </a:r>
              <a:r>
                <a:rPr lang="fr-FR" sz="3200" dirty="0"/>
                <a:t>؟</a:t>
              </a:r>
            </a:p>
            <a:p>
              <a:pPr algn="r" rtl="1"/>
              <a:r>
                <a:rPr lang="ar-DZ" sz="3200" dirty="0"/>
                <a:t>مـا هـو الـجـواب الأخـيـر ؟</a:t>
              </a:r>
              <a:endParaRPr lang="fr-FR" sz="3200" dirty="0"/>
            </a:p>
          </p:txBody>
        </p:sp>
        <p:sp>
          <p:nvSpPr>
            <p:cNvPr id="27661" name="Text Box 6"/>
            <p:cNvSpPr txBox="1">
              <a:spLocks noChangeArrowheads="1"/>
            </p:cNvSpPr>
            <p:nvPr/>
          </p:nvSpPr>
          <p:spPr bwMode="auto">
            <a:xfrm>
              <a:off x="1236" y="3456"/>
              <a:ext cx="134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 x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(-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3x)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949700" y="1506538"/>
            <a:ext cx="5918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3200" dirty="0">
                <a:solidFill>
                  <a:srgbClr val="FF0000"/>
                </a:solidFill>
              </a:rPr>
              <a:t>نعم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732100" y="2108200"/>
            <a:ext cx="9460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-1;-3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920331" y="25781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792604" y="3022600"/>
            <a:ext cx="7729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x;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endParaRPr lang="fr-FR" sz="36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869531" y="3479800"/>
            <a:ext cx="481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</a:t>
            </a:r>
            <a:endParaRPr lang="fr-FR" sz="36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784600" y="3962400"/>
            <a:ext cx="6671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3x²</a:t>
            </a:r>
            <a:endParaRPr lang="fr-FR" sz="36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097337" y="5486400"/>
            <a:ext cx="6671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3x²</a:t>
            </a:r>
            <a:endParaRPr lang="fr-FR" sz="36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681" grpId="0"/>
      <p:bldP spid="28682" grpId="0"/>
      <p:bldP spid="28683" grpId="0"/>
      <p:bldP spid="28684" grpId="0"/>
      <p:bldP spid="2868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90714" y="368300"/>
            <a:ext cx="6284913" cy="6194426"/>
            <a:chOff x="1191" y="232"/>
            <a:chExt cx="3959" cy="3902"/>
          </a:xfrm>
        </p:grpSpPr>
        <p:sp>
          <p:nvSpPr>
            <p:cNvPr id="28683" name="Text Box 4"/>
            <p:cNvSpPr txBox="1">
              <a:spLocks noChangeArrowheads="1"/>
            </p:cNvSpPr>
            <p:nvPr/>
          </p:nvSpPr>
          <p:spPr bwMode="auto">
            <a:xfrm>
              <a:off x="1292" y="232"/>
              <a:ext cx="209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800" dirty="0">
                  <a:solidFill>
                    <a:srgbClr val="000099"/>
                  </a:solidFill>
                  <a:latin typeface="Cursif" pitchFamily="34" charset="0"/>
                </a:rPr>
                <a:t>لـنـحـاول تـبـسـيـط الـعـبـارة</a:t>
              </a:r>
              <a:endParaRPr lang="fr-FR" sz="2800" dirty="0">
                <a:solidFill>
                  <a:srgbClr val="000099"/>
                </a:solidFill>
                <a:latin typeface="Cursif" pitchFamily="34" charset="0"/>
              </a:endParaRPr>
            </a:p>
            <a:p>
              <a:pPr algn="ctr"/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 y</a:t>
              </a:r>
              <a:r>
                <a:rPr lang="fr-FR" sz="3600" i="1" dirty="0" smtClean="0">
                  <a:solidFill>
                    <a:srgbClr val="000099"/>
                  </a:solidFill>
                  <a:latin typeface="Cursif" pitchFamily="34" charset="0"/>
                </a:rPr>
                <a:t> </a:t>
              </a:r>
              <a:r>
                <a:rPr lang="fr-FR" sz="2000" dirty="0" smtClean="0">
                  <a:solidFill>
                    <a:srgbClr val="000099"/>
                  </a:solidFill>
                  <a:latin typeface="Cursif" pitchFamily="34" charset="0"/>
                </a:rPr>
                <a:t>*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(-4x y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)</a:t>
              </a:r>
            </a:p>
          </p:txBody>
        </p:sp>
        <p:sp>
          <p:nvSpPr>
            <p:cNvPr id="28684" name="Text Box 5"/>
            <p:cNvSpPr txBox="1">
              <a:spLocks noChangeArrowheads="1"/>
            </p:cNvSpPr>
            <p:nvPr/>
          </p:nvSpPr>
          <p:spPr bwMode="auto">
            <a:xfrm>
              <a:off x="3124" y="1022"/>
              <a:ext cx="2026" cy="2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BH" sz="2800" dirty="0" smtClean="0">
                  <a:latin typeface="Cursif" pitchFamily="34" charset="0"/>
                </a:rPr>
                <a:t>هــل هــو</a:t>
              </a:r>
              <a:r>
                <a:rPr lang="fr-FR" sz="2800" dirty="0" smtClean="0">
                  <a:latin typeface="Cursif" pitchFamily="34" charset="0"/>
                </a:rPr>
                <a:t> </a:t>
              </a:r>
              <a:r>
                <a:rPr lang="ar-DZ" sz="2800" dirty="0" err="1" smtClean="0">
                  <a:latin typeface="Cursif" pitchFamily="34" charset="0"/>
                </a:rPr>
                <a:t>جـداء</a:t>
              </a:r>
              <a:r>
                <a:rPr lang="fr-FR" sz="2800" dirty="0" smtClean="0">
                  <a:latin typeface="Cursif" pitchFamily="34" charset="0"/>
                </a:rPr>
                <a:t> </a:t>
              </a:r>
              <a:r>
                <a:rPr lang="fr-FR" sz="2800" dirty="0">
                  <a:latin typeface="Cursif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smtClean="0">
                  <a:latin typeface="Cursif" pitchFamily="34" charset="0"/>
                </a:rPr>
                <a:t>الأعــداد الـتـي تضرب</a:t>
              </a:r>
              <a:r>
                <a:rPr lang="fr-FR" sz="2800" dirty="0" smtClean="0">
                  <a:latin typeface="Cursif" pitchFamily="34" charset="0"/>
                </a:rPr>
                <a:t> </a:t>
              </a:r>
              <a:r>
                <a:rPr lang="fr-FR" sz="2800" dirty="0">
                  <a:latin typeface="Cursif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err="1" smtClean="0">
                  <a:latin typeface="Cursif" pitchFamily="34" charset="0"/>
                </a:rPr>
                <a:t>جـداء</a:t>
              </a:r>
              <a:r>
                <a:rPr lang="ar-BH" sz="2800" dirty="0" smtClean="0">
                  <a:latin typeface="Cursif" pitchFamily="34" charset="0"/>
                </a:rPr>
                <a:t> هـذه الأعـداد</a:t>
              </a:r>
              <a:r>
                <a:rPr lang="fr-FR" sz="2800" dirty="0" smtClean="0">
                  <a:latin typeface="Cursif" pitchFamily="34" charset="0"/>
                </a:rPr>
                <a:t> </a:t>
              </a:r>
              <a:r>
                <a:rPr lang="fr-FR" sz="2800" dirty="0">
                  <a:latin typeface="Cursif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smtClean="0">
                  <a:latin typeface="Cursif" pitchFamily="34" charset="0"/>
                </a:rPr>
                <a:t>الأحـرف الـتـي تـضـرب</a:t>
              </a:r>
              <a:r>
                <a:rPr lang="fr-FR" sz="2800" dirty="0" smtClean="0">
                  <a:latin typeface="Cursif" pitchFamily="34" charset="0"/>
                </a:rPr>
                <a:t> </a:t>
              </a:r>
              <a:r>
                <a:rPr lang="fr-FR" sz="2800" dirty="0">
                  <a:latin typeface="Cursif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err="1" smtClean="0">
                  <a:latin typeface="Cursif" pitchFamily="34" charset="0"/>
                </a:rPr>
                <a:t>جـداء</a:t>
              </a:r>
              <a:r>
                <a:rPr lang="ar-BH" sz="2800" dirty="0" smtClean="0">
                  <a:latin typeface="Cursif" pitchFamily="34" charset="0"/>
                </a:rPr>
                <a:t> الأحــرف</a:t>
              </a:r>
              <a:r>
                <a:rPr lang="fr-FR" sz="2800" dirty="0" smtClean="0">
                  <a:latin typeface="Cursif" pitchFamily="34" charset="0"/>
                </a:rPr>
                <a:t> </a:t>
              </a:r>
              <a:r>
                <a:rPr lang="fr-FR" sz="2800" dirty="0">
                  <a:latin typeface="Cursif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800" dirty="0">
                  <a:latin typeface="Cursif" pitchFamily="34" charset="0"/>
                </a:rPr>
                <a:t>مـا هـو الـجـواب الأخـيـر ؟</a:t>
              </a:r>
              <a:endParaRPr lang="fr-FR" sz="2800" dirty="0">
                <a:latin typeface="Cursif" pitchFamily="34" charset="0"/>
              </a:endParaRPr>
            </a:p>
          </p:txBody>
        </p:sp>
        <p:sp>
          <p:nvSpPr>
            <p:cNvPr id="28685" name="Text Box 6"/>
            <p:cNvSpPr txBox="1">
              <a:spLocks noChangeArrowheads="1"/>
            </p:cNvSpPr>
            <p:nvPr/>
          </p:nvSpPr>
          <p:spPr bwMode="auto">
            <a:xfrm>
              <a:off x="1191" y="3727"/>
              <a:ext cx="193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 y </a:t>
              </a:r>
              <a:r>
                <a:rPr lang="fr-FR" sz="2400" dirty="0" smtClean="0">
                  <a:solidFill>
                    <a:schemeClr val="accent2">
                      <a:lumMod val="75000"/>
                    </a:schemeClr>
                  </a:solidFill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(-4x y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)</a:t>
              </a:r>
              <a:r>
                <a:rPr lang="fr-FR" sz="3600" i="1" dirty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705766" y="1785550"/>
            <a:ext cx="542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800" dirty="0">
                <a:solidFill>
                  <a:srgbClr val="FF0000"/>
                </a:solidFill>
              </a:rPr>
              <a:t>نعم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581400" y="2395640"/>
            <a:ext cx="925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2</a:t>
            </a:r>
            <a:r>
              <a:rPr lang="fr-FR" sz="2800" dirty="0" smtClean="0">
                <a:solidFill>
                  <a:srgbClr val="FF0000"/>
                </a:solidFill>
              </a:rPr>
              <a:t>;- 4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716338" y="2993300"/>
            <a:ext cx="6046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- 8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711450" y="3698962"/>
            <a:ext cx="1535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; y; x; y</a:t>
            </a:r>
            <a:endParaRPr lang="fr-FR" sz="36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300413" y="4377804"/>
            <a:ext cx="756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x²y²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027853" y="5031955"/>
            <a:ext cx="13340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-8x²y²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040933" y="5867686"/>
            <a:ext cx="13452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- 8x² y ²</a:t>
            </a:r>
            <a:endParaRPr lang="fr-FR" sz="36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/>
      <p:bldP spid="29705" grpId="0"/>
      <p:bldP spid="29706" grpId="0"/>
      <p:bldP spid="29707" grpId="0"/>
      <p:bldP spid="29708" grpId="0"/>
      <p:bldP spid="2970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 smtClean="0"/>
          </a:p>
          <a:p>
            <a:pPr algn="ctr"/>
            <a:endParaRPr lang="fr-FR" b="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92251" y="368300"/>
            <a:ext cx="7140575" cy="5873785"/>
            <a:chOff x="940" y="232"/>
            <a:chExt cx="4498" cy="3700"/>
          </a:xfrm>
        </p:grpSpPr>
        <p:sp>
          <p:nvSpPr>
            <p:cNvPr id="29707" name="Text Box 4"/>
            <p:cNvSpPr txBox="1">
              <a:spLocks noChangeArrowheads="1"/>
            </p:cNvSpPr>
            <p:nvPr/>
          </p:nvSpPr>
          <p:spPr bwMode="auto">
            <a:xfrm>
              <a:off x="1917" y="232"/>
              <a:ext cx="209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800" dirty="0">
                  <a:solidFill>
                    <a:srgbClr val="000000"/>
                  </a:solidFill>
                </a:rPr>
                <a:t>لـنـحـاول تـبـسـيـط الـعـبـارة</a:t>
              </a:r>
              <a:endParaRPr lang="fr-FR" sz="2800" dirty="0">
                <a:solidFill>
                  <a:srgbClr val="000000"/>
                </a:solidFill>
              </a:endParaRPr>
            </a:p>
            <a:p>
              <a:r>
                <a:rPr lang="fr-FR" sz="36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2x </a:t>
              </a:r>
              <a:r>
                <a:rPr lang="fr-FR" sz="24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6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(-4x) 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600" dirty="0" smtClean="0">
                  <a:latin typeface="Aparajita" pitchFamily="34" charset="0"/>
                  <a:cs typeface="Aparajita" pitchFamily="34" charset="0"/>
                  <a:sym typeface="Symbol"/>
                </a:rPr>
                <a:t> </a:t>
              </a:r>
              <a:r>
                <a:rPr lang="fr-FR" sz="36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2y</a:t>
              </a:r>
              <a:endParaRPr lang="fr-FR" sz="36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29708" name="Text Box 5"/>
            <p:cNvSpPr txBox="1">
              <a:spLocks noChangeArrowheads="1"/>
            </p:cNvSpPr>
            <p:nvPr/>
          </p:nvSpPr>
          <p:spPr bwMode="auto">
            <a:xfrm>
              <a:off x="3412" y="771"/>
              <a:ext cx="2026" cy="2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BH" sz="2800" dirty="0" smtClean="0"/>
                <a:t>هــل هــو</a:t>
              </a:r>
              <a:r>
                <a:rPr lang="fr-FR" sz="2800" dirty="0" smtClean="0"/>
                <a:t> </a:t>
              </a:r>
              <a:r>
                <a:rPr lang="ar-DZ" sz="2800" dirty="0" err="1" smtClean="0"/>
                <a:t>جـداء</a:t>
              </a:r>
              <a:r>
                <a:rPr lang="fr-FR" sz="2800" dirty="0" smtClean="0"/>
                <a:t> </a:t>
              </a:r>
              <a:r>
                <a:rPr lang="fr-FR" sz="28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smtClean="0"/>
                <a:t>الأعــداد الـتـي تضرب</a:t>
              </a:r>
              <a:r>
                <a:rPr lang="fr-FR" sz="2800" dirty="0" smtClean="0"/>
                <a:t> </a:t>
              </a:r>
              <a:r>
                <a:rPr lang="fr-FR" sz="28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err="1" smtClean="0"/>
                <a:t>جـداء</a:t>
              </a:r>
              <a:r>
                <a:rPr lang="ar-BH" sz="2800" dirty="0" smtClean="0"/>
                <a:t> هـذه الأعـداد</a:t>
              </a:r>
              <a:r>
                <a:rPr lang="fr-FR" sz="2800" dirty="0" smtClean="0"/>
                <a:t> </a:t>
              </a:r>
              <a:r>
                <a:rPr lang="fr-FR" sz="28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smtClean="0"/>
                <a:t>الأحـرف الـتـي تـضـرب</a:t>
              </a:r>
              <a:r>
                <a:rPr lang="fr-FR" sz="2800" dirty="0" smtClean="0"/>
                <a:t> </a:t>
              </a:r>
              <a:r>
                <a:rPr lang="fr-FR" sz="28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err="1" smtClean="0"/>
                <a:t>جـداء</a:t>
              </a:r>
              <a:r>
                <a:rPr lang="ar-BH" sz="2800" dirty="0" smtClean="0"/>
                <a:t> الأحــرف</a:t>
              </a:r>
              <a:r>
                <a:rPr lang="fr-FR" sz="2800" dirty="0" smtClean="0"/>
                <a:t> </a:t>
              </a:r>
              <a:r>
                <a:rPr lang="fr-FR" sz="28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800" dirty="0"/>
                <a:t>مـا هـو الـجـواب الأخـيـر ؟</a:t>
              </a:r>
              <a:endParaRPr lang="fr-FR" sz="2800" dirty="0"/>
            </a:p>
          </p:txBody>
        </p:sp>
        <p:sp>
          <p:nvSpPr>
            <p:cNvPr id="29709" name="Text Box 6"/>
            <p:cNvSpPr txBox="1">
              <a:spLocks noChangeArrowheads="1"/>
            </p:cNvSpPr>
            <p:nvPr/>
          </p:nvSpPr>
          <p:spPr bwMode="auto">
            <a:xfrm>
              <a:off x="940" y="3564"/>
              <a:ext cx="181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24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2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(-4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) </a:t>
              </a:r>
              <a:r>
                <a:rPr lang="fr-FR" sz="24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200" dirty="0" smtClean="0">
                  <a:latin typeface="Aparajita" pitchFamily="34" charset="0"/>
                  <a:cs typeface="Aparajita" pitchFamily="34" charset="0"/>
                  <a:sym typeface="Symbol"/>
                </a:rPr>
                <a:t> </a:t>
              </a:r>
              <a:r>
                <a:rPr lang="fr-FR" sz="32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y</a:t>
              </a:r>
              <a:r>
                <a:rPr lang="fr-FR" sz="3200" b="0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973058" y="1435218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>
                <a:solidFill>
                  <a:srgbClr val="FF0000"/>
                </a:solidFill>
              </a:rPr>
              <a:t>نعم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581400" y="2089860"/>
            <a:ext cx="99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2;-4;2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911620" y="2676576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- 16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807030" y="3358566"/>
            <a:ext cx="11544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x; x; y</a:t>
            </a:r>
            <a:endParaRPr lang="fr-FR" sz="36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109257" y="3995227"/>
            <a:ext cx="646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x²y</a:t>
            </a:r>
            <a:endParaRPr lang="fr-FR" sz="36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807030" y="4557933"/>
            <a:ext cx="12346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- 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16x²y</a:t>
            </a:r>
            <a:endParaRPr lang="fr-FR" sz="36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911620" y="5629446"/>
            <a:ext cx="15135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- 16 x ² y</a:t>
            </a:r>
            <a:endParaRPr lang="fr-FR" sz="36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0" grpId="0"/>
      <p:bldP spid="35851" grpId="0"/>
      <p:bldP spid="35852" grpId="0"/>
      <p:bldP spid="358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559425" y="595313"/>
            <a:ext cx="27911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3200" u="sng" dirty="0">
                <a:solidFill>
                  <a:srgbClr val="000099"/>
                </a:solidFill>
              </a:rPr>
              <a:t>1) تبسيط </a:t>
            </a:r>
            <a:r>
              <a:rPr lang="ar-DZ" sz="3200" u="sng" dirty="0" smtClean="0">
                <a:solidFill>
                  <a:srgbClr val="000099"/>
                </a:solidFill>
              </a:rPr>
              <a:t>مجموع </a:t>
            </a:r>
            <a:r>
              <a:rPr lang="ar-DZ" sz="3200" u="sng" dirty="0">
                <a:solidFill>
                  <a:srgbClr val="000099"/>
                </a:solidFill>
              </a:rPr>
              <a:t>:</a:t>
            </a:r>
            <a:endParaRPr lang="fr-FR" sz="3200" u="sng" dirty="0">
              <a:solidFill>
                <a:srgbClr val="000099"/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1202373" y="1957326"/>
            <a:ext cx="6120000" cy="909910"/>
            <a:chOff x="1202373" y="1957326"/>
            <a:chExt cx="6120000" cy="909910"/>
          </a:xfrm>
        </p:grpSpPr>
        <p:grpSp>
          <p:nvGrpSpPr>
            <p:cNvPr id="3079" name="Group 16"/>
            <p:cNvGrpSpPr>
              <a:grpSpLocks/>
            </p:cNvGrpSpPr>
            <p:nvPr/>
          </p:nvGrpSpPr>
          <p:grpSpPr bwMode="auto">
            <a:xfrm>
              <a:off x="2879776" y="2147675"/>
              <a:ext cx="1842937" cy="719561"/>
              <a:chOff x="1165" y="1162"/>
              <a:chExt cx="1169" cy="344"/>
            </a:xfrm>
          </p:grpSpPr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1165" y="1162"/>
                <a:ext cx="525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000" dirty="0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082" name="Line 11"/>
              <p:cNvSpPr>
                <a:spLocks noChangeShapeType="1"/>
              </p:cNvSpPr>
              <p:nvPr/>
            </p:nvSpPr>
            <p:spPr bwMode="auto">
              <a:xfrm>
                <a:off x="1695" y="1496"/>
                <a:ext cx="63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000" dirty="0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3085" name="Line 15"/>
              <p:cNvSpPr>
                <a:spLocks noChangeShapeType="1"/>
              </p:cNvSpPr>
              <p:nvPr/>
            </p:nvSpPr>
            <p:spPr bwMode="auto">
              <a:xfrm>
                <a:off x="1688" y="1162"/>
                <a:ext cx="0" cy="3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000" dirty="0">
                  <a:ln>
                    <a:solidFill>
                      <a:srgbClr val="FF0000"/>
                    </a:solidFill>
                  </a:ln>
                </a:endParaRPr>
              </a:p>
            </p:txBody>
          </p:sp>
        </p:grpSp>
        <p:grpSp>
          <p:nvGrpSpPr>
            <p:cNvPr id="28" name="Groupe 27"/>
            <p:cNvGrpSpPr/>
            <p:nvPr/>
          </p:nvGrpSpPr>
          <p:grpSpPr>
            <a:xfrm>
              <a:off x="1202373" y="1957326"/>
              <a:ext cx="6120000" cy="548038"/>
              <a:chOff x="1202373" y="1993902"/>
              <a:chExt cx="6120000" cy="548038"/>
            </a:xfrm>
          </p:grpSpPr>
          <p:sp>
            <p:nvSpPr>
              <p:cNvPr id="3078" name="Text Box 8"/>
              <p:cNvSpPr txBox="1">
                <a:spLocks noChangeArrowheads="1"/>
              </p:cNvSpPr>
              <p:nvPr/>
            </p:nvSpPr>
            <p:spPr bwMode="auto">
              <a:xfrm>
                <a:off x="1202373" y="2019003"/>
                <a:ext cx="1590696" cy="522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ar-DZ" sz="2800" dirty="0">
                    <a:solidFill>
                      <a:srgbClr val="000099"/>
                    </a:solidFill>
                  </a:rPr>
                  <a:t>مـــجــمـــوع</a:t>
                </a:r>
                <a:endParaRPr lang="fr-FR" sz="2800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3080" name="Text Box 17"/>
              <p:cNvSpPr txBox="1">
                <a:spLocks noChangeArrowheads="1"/>
              </p:cNvSpPr>
              <p:nvPr/>
            </p:nvSpPr>
            <p:spPr bwMode="auto">
              <a:xfrm>
                <a:off x="5312327" y="1993902"/>
                <a:ext cx="2010046" cy="522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ar-DZ" sz="2800" dirty="0">
                    <a:solidFill>
                      <a:srgbClr val="000099"/>
                    </a:solidFill>
                  </a:rPr>
                  <a:t>مـجـمـوع </a:t>
                </a:r>
                <a:r>
                  <a:rPr lang="ar-DZ" sz="2800" dirty="0" smtClean="0">
                    <a:solidFill>
                      <a:srgbClr val="000099"/>
                    </a:solidFill>
                  </a:rPr>
                  <a:t>حـدين</a:t>
                </a:r>
                <a:endParaRPr lang="fr-FR" sz="2800" dirty="0">
                  <a:solidFill>
                    <a:srgbClr val="000099"/>
                  </a:solidFill>
                </a:endParaRPr>
              </a:p>
            </p:txBody>
          </p:sp>
        </p:grpSp>
      </p:grpSp>
      <p:grpSp>
        <p:nvGrpSpPr>
          <p:cNvPr id="54" name="Groupe 53"/>
          <p:cNvGrpSpPr/>
          <p:nvPr/>
        </p:nvGrpSpPr>
        <p:grpSpPr>
          <a:xfrm>
            <a:off x="979930" y="4815840"/>
            <a:ext cx="7567546" cy="681774"/>
            <a:chOff x="836612" y="3380740"/>
            <a:chExt cx="7567546" cy="681774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836612" y="3399790"/>
              <a:ext cx="15905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800" dirty="0">
                  <a:solidFill>
                    <a:srgbClr val="000099"/>
                  </a:solidFill>
                </a:rPr>
                <a:t>مـــجــمـــوع</a:t>
              </a:r>
              <a:endParaRPr lang="fr-FR" sz="2800" dirty="0">
                <a:solidFill>
                  <a:srgbClr val="000099"/>
                </a:solidFill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5689953" y="3380740"/>
              <a:ext cx="27142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800" dirty="0">
                  <a:solidFill>
                    <a:srgbClr val="000099"/>
                  </a:solidFill>
                </a:rPr>
                <a:t>مـجـمـوع </a:t>
              </a:r>
              <a:r>
                <a:rPr lang="ar-DZ" sz="2800" dirty="0" smtClean="0">
                  <a:solidFill>
                    <a:srgbClr val="000099"/>
                  </a:solidFill>
                </a:rPr>
                <a:t>أربعة </a:t>
              </a:r>
              <a:r>
                <a:rPr lang="ar-DZ" sz="2800" dirty="0">
                  <a:solidFill>
                    <a:srgbClr val="000099"/>
                  </a:solidFill>
                </a:rPr>
                <a:t>حـدود</a:t>
              </a:r>
              <a:endParaRPr lang="fr-FR" sz="2800" dirty="0">
                <a:solidFill>
                  <a:srgbClr val="000099"/>
                </a:solidFill>
              </a:endParaRPr>
            </a:p>
          </p:txBody>
        </p:sp>
        <p:grpSp>
          <p:nvGrpSpPr>
            <p:cNvPr id="32" name="Groupe 31"/>
            <p:cNvGrpSpPr/>
            <p:nvPr/>
          </p:nvGrpSpPr>
          <p:grpSpPr>
            <a:xfrm>
              <a:off x="2320432" y="3407388"/>
              <a:ext cx="2801831" cy="655126"/>
              <a:chOff x="1238040" y="968234"/>
              <a:chExt cx="2450537" cy="655126"/>
            </a:xfrm>
          </p:grpSpPr>
          <p:cxnSp>
            <p:nvCxnSpPr>
              <p:cNvPr id="48" name="Connecteur en angle 47"/>
              <p:cNvCxnSpPr/>
              <p:nvPr/>
            </p:nvCxnSpPr>
            <p:spPr bwMode="auto">
              <a:xfrm>
                <a:off x="1238040" y="975360"/>
                <a:ext cx="874849" cy="648000"/>
              </a:xfrm>
              <a:prstGeom prst="bentConnector3">
                <a:avLst>
                  <a:gd name="adj1" fmla="val 69807"/>
                </a:avLst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Connecteur en angle 50"/>
              <p:cNvCxnSpPr/>
              <p:nvPr/>
            </p:nvCxnSpPr>
            <p:spPr bwMode="auto">
              <a:xfrm rot="10800000" flipV="1">
                <a:off x="1848376" y="968234"/>
                <a:ext cx="850130" cy="648000"/>
              </a:xfrm>
              <a:prstGeom prst="bentConnector3">
                <a:avLst>
                  <a:gd name="adj1" fmla="val 37823"/>
                </a:avLst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Connecteur en angle 58"/>
              <p:cNvCxnSpPr/>
              <p:nvPr/>
            </p:nvCxnSpPr>
            <p:spPr bwMode="auto">
              <a:xfrm>
                <a:off x="2535225" y="975359"/>
                <a:ext cx="1153352" cy="648000"/>
              </a:xfrm>
              <a:prstGeom prst="bentConnector3">
                <a:avLst>
                  <a:gd name="adj1" fmla="val 40754"/>
                </a:avLst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ZoneTexte 33"/>
          <p:cNvSpPr txBox="1"/>
          <p:nvPr/>
        </p:nvSpPr>
        <p:spPr>
          <a:xfrm>
            <a:off x="3161348" y="2229966"/>
            <a:ext cx="1829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2</a:t>
            </a:r>
            <a:r>
              <a:rPr lang="fr-FR" sz="2800" i="1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ar-DZ" sz="2800" i="1" dirty="0" smtClean="0">
                <a:latin typeface="Aparajita" pitchFamily="34" charset="0"/>
              </a:rPr>
              <a:t>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+ 4</a:t>
            </a:r>
            <a:r>
              <a:rPr lang="fr-FR" sz="2800" i="1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 y</a:t>
            </a:r>
            <a:endParaRPr lang="fr-FR" sz="280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523653" y="3356609"/>
            <a:ext cx="331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2</a:t>
            </a:r>
            <a:r>
              <a:rPr lang="fr-FR" sz="3200" i="1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  + 5</a:t>
            </a:r>
            <a:r>
              <a:rPr lang="fr-FR" sz="3200" i="1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x 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fr-FR" sz="3200" i="1" dirty="0"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4</a:t>
            </a:r>
            <a:r>
              <a:rPr lang="fr-FR" sz="3200" i="1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3200" i="1" dirty="0" smtClean="0">
                <a:latin typeface="Aparajita" pitchFamily="34" charset="0"/>
                <a:cs typeface="Aparajita" pitchFamily="34" charset="0"/>
              </a:rPr>
              <a:t> </a:t>
            </a:r>
            <a:endParaRPr lang="fr-FR" sz="3200" i="1" dirty="0">
              <a:latin typeface="Aparajita" pitchFamily="34" charset="0"/>
              <a:cs typeface="Aparajita" pitchFamily="34" charset="0"/>
            </a:endParaRPr>
          </a:p>
        </p:txBody>
      </p:sp>
      <p:grpSp>
        <p:nvGrpSpPr>
          <p:cNvPr id="60" name="Groupe 59"/>
          <p:cNvGrpSpPr/>
          <p:nvPr/>
        </p:nvGrpSpPr>
        <p:grpSpPr>
          <a:xfrm>
            <a:off x="843122" y="3322320"/>
            <a:ext cx="7621235" cy="542270"/>
            <a:chOff x="1126172" y="3380740"/>
            <a:chExt cx="7621235" cy="542270"/>
          </a:xfrm>
        </p:grpSpPr>
        <p:sp>
          <p:nvSpPr>
            <p:cNvPr id="61" name="Text Box 8"/>
            <p:cNvSpPr txBox="1">
              <a:spLocks noChangeArrowheads="1"/>
            </p:cNvSpPr>
            <p:nvPr/>
          </p:nvSpPr>
          <p:spPr bwMode="auto">
            <a:xfrm>
              <a:off x="1126172" y="3399790"/>
              <a:ext cx="15905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800" dirty="0">
                  <a:solidFill>
                    <a:srgbClr val="000099"/>
                  </a:solidFill>
                </a:rPr>
                <a:t>مـــجــمـــوع</a:t>
              </a:r>
              <a:endParaRPr lang="fr-FR" sz="2800" dirty="0">
                <a:solidFill>
                  <a:srgbClr val="000099"/>
                </a:solidFill>
              </a:endParaRPr>
            </a:p>
          </p:txBody>
        </p:sp>
        <p:sp>
          <p:nvSpPr>
            <p:cNvPr id="62" name="Text Box 17"/>
            <p:cNvSpPr txBox="1">
              <a:spLocks noChangeArrowheads="1"/>
            </p:cNvSpPr>
            <p:nvPr/>
          </p:nvSpPr>
          <p:spPr bwMode="auto">
            <a:xfrm>
              <a:off x="5964273" y="3380740"/>
              <a:ext cx="278313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2800" dirty="0">
                  <a:solidFill>
                    <a:srgbClr val="000099"/>
                  </a:solidFill>
                </a:rPr>
                <a:t>مـجـمـوع ثـلاثـة حـدود</a:t>
              </a:r>
              <a:endParaRPr lang="fr-FR" sz="2800" dirty="0">
                <a:solidFill>
                  <a:srgbClr val="000099"/>
                </a:solidFill>
              </a:endParaRPr>
            </a:p>
          </p:txBody>
        </p:sp>
        <p:grpSp>
          <p:nvGrpSpPr>
            <p:cNvPr id="63" name="Groupe 31"/>
            <p:cNvGrpSpPr/>
            <p:nvPr/>
          </p:nvGrpSpPr>
          <p:grpSpPr>
            <a:xfrm>
              <a:off x="2762464" y="3429753"/>
              <a:ext cx="2099958" cy="432000"/>
              <a:chOff x="1624649" y="990599"/>
              <a:chExt cx="1836664" cy="432000"/>
            </a:xfrm>
          </p:grpSpPr>
          <p:cxnSp>
            <p:nvCxnSpPr>
              <p:cNvPr id="65" name="Connecteur en angle 64"/>
              <p:cNvCxnSpPr/>
              <p:nvPr/>
            </p:nvCxnSpPr>
            <p:spPr bwMode="auto">
              <a:xfrm rot="10800000" flipV="1">
                <a:off x="1624649" y="991115"/>
                <a:ext cx="1133508" cy="426999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Connecteur en angle 65"/>
              <p:cNvCxnSpPr/>
              <p:nvPr/>
            </p:nvCxnSpPr>
            <p:spPr bwMode="auto">
              <a:xfrm>
                <a:off x="2485238" y="990599"/>
                <a:ext cx="976075" cy="432000"/>
              </a:xfrm>
              <a:prstGeom prst="bentConnector3">
                <a:avLst>
                  <a:gd name="adj1" fmla="val 37801"/>
                </a:avLst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2821590" y="4847042"/>
            <a:ext cx="331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x²  – y   </a:t>
            </a:r>
            <a:r>
              <a:rPr lang="fr-FR" sz="28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+ </a:t>
            </a:r>
            <a:r>
              <a:rPr lang="fr-FR" sz="2800" i="1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2x</a:t>
            </a:r>
            <a:r>
              <a:rPr lang="ar-DZ" sz="2800" i="1" dirty="0" smtClean="0">
                <a:solidFill>
                  <a:srgbClr val="000000"/>
                </a:solidFill>
                <a:latin typeface="Aparajita" pitchFamily="34" charset="0"/>
              </a:rPr>
              <a:t> </a:t>
            </a:r>
            <a:r>
              <a:rPr lang="fr-FR" sz="2800" i="1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 – 7y</a:t>
            </a:r>
            <a:endParaRPr lang="fr-FR" sz="2800" i="1" dirty="0">
              <a:solidFill>
                <a:srgbClr val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34" grpId="2"/>
      <p:bldP spid="37" grpId="0"/>
      <p:bldP spid="7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6176" y="368300"/>
            <a:ext cx="7053262" cy="5961064"/>
            <a:chOff x="722" y="232"/>
            <a:chExt cx="4443" cy="3755"/>
          </a:xfrm>
        </p:grpSpPr>
        <p:sp>
          <p:nvSpPr>
            <p:cNvPr id="30731" name="Text Box 4"/>
            <p:cNvSpPr txBox="1">
              <a:spLocks noChangeArrowheads="1"/>
            </p:cNvSpPr>
            <p:nvPr/>
          </p:nvSpPr>
          <p:spPr bwMode="auto">
            <a:xfrm>
              <a:off x="1824" y="232"/>
              <a:ext cx="266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DZ" sz="3600" dirty="0">
                  <a:solidFill>
                    <a:srgbClr val="000099"/>
                  </a:solidFill>
                  <a:latin typeface="Aparajita" pitchFamily="34" charset="0"/>
                </a:rPr>
                <a:t>لـنـحـاول تـبـسـيـط الـعـبـارة</a:t>
              </a:r>
              <a:endParaRPr lang="fr-FR" sz="3600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  <a:p>
              <a:r>
                <a:rPr lang="fr-FR" sz="36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(-</a:t>
              </a:r>
              <a:r>
                <a:rPr lang="fr-FR" sz="36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 x</a:t>
              </a:r>
              <a:r>
                <a:rPr lang="fr-FR" sz="36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) 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6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 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</a:t>
              </a:r>
              <a:r>
                <a:rPr lang="fr-FR" sz="36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 x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)</a:t>
              </a:r>
              <a:r>
                <a:rPr lang="fr-FR" sz="36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6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 </a:t>
              </a:r>
              <a:r>
                <a:rPr lang="fr-FR" sz="36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</a:t>
              </a:r>
              <a:r>
                <a:rPr lang="fr-FR" sz="36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 x</a:t>
              </a:r>
              <a:r>
                <a:rPr lang="fr-FR" sz="36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) </a:t>
              </a:r>
            </a:p>
          </p:txBody>
        </p:sp>
        <p:sp>
          <p:nvSpPr>
            <p:cNvPr id="30732" name="Text Box 5"/>
            <p:cNvSpPr txBox="1">
              <a:spLocks noChangeArrowheads="1"/>
            </p:cNvSpPr>
            <p:nvPr/>
          </p:nvSpPr>
          <p:spPr bwMode="auto">
            <a:xfrm>
              <a:off x="3139" y="851"/>
              <a:ext cx="2026" cy="2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BH" sz="2800" dirty="0" smtClean="0">
                  <a:latin typeface="Aparajita" pitchFamily="34" charset="0"/>
                </a:rPr>
                <a:t>هــل هــو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ar-DZ" sz="2800" dirty="0" err="1" smtClean="0">
                  <a:latin typeface="Aparajita" pitchFamily="34" charset="0"/>
                </a:rPr>
                <a:t>جـداء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latin typeface="Aparajita" pitchFamily="34" charset="0"/>
                  <a:cs typeface="Aparajita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smtClean="0">
                  <a:latin typeface="Aparajita" pitchFamily="34" charset="0"/>
                </a:rPr>
                <a:t>الأعــداد الـتـي تضرب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latin typeface="Aparajita" pitchFamily="34" charset="0"/>
                  <a:cs typeface="Aparajita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err="1" smtClean="0">
                  <a:latin typeface="Aparajita" pitchFamily="34" charset="0"/>
                </a:rPr>
                <a:t>جـداء</a:t>
              </a:r>
              <a:r>
                <a:rPr lang="ar-BH" sz="2800" dirty="0" smtClean="0">
                  <a:latin typeface="Aparajita" pitchFamily="34" charset="0"/>
                </a:rPr>
                <a:t> هـذه الأعـداد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latin typeface="Aparajita" pitchFamily="34" charset="0"/>
                  <a:cs typeface="Aparajita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smtClean="0">
                  <a:latin typeface="Aparajita" pitchFamily="34" charset="0"/>
                </a:rPr>
                <a:t>الأحـرف الـتـي تـضـرب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latin typeface="Aparajita" pitchFamily="34" charset="0"/>
                  <a:cs typeface="Aparajita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BH" sz="2800" dirty="0" err="1" smtClean="0">
                  <a:latin typeface="Aparajita" pitchFamily="34" charset="0"/>
                </a:rPr>
                <a:t>جـداء</a:t>
              </a:r>
              <a:r>
                <a:rPr lang="ar-BH" sz="2800" dirty="0" smtClean="0">
                  <a:latin typeface="Aparajita" pitchFamily="34" charset="0"/>
                </a:rPr>
                <a:t> الأحــرف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latin typeface="Aparajita" pitchFamily="34" charset="0"/>
                  <a:cs typeface="Aparajita" pitchFamily="34" charset="0"/>
                </a:rPr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800" dirty="0">
                  <a:latin typeface="Aparajita" pitchFamily="34" charset="0"/>
                </a:rPr>
                <a:t>مـا هـو الـجـواب الأخـيـر ؟</a:t>
              </a:r>
              <a:endParaRPr lang="fr-FR" sz="2800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30733" name="Text Box 6"/>
            <p:cNvSpPr txBox="1">
              <a:spLocks noChangeArrowheads="1"/>
            </p:cNvSpPr>
            <p:nvPr/>
          </p:nvSpPr>
          <p:spPr bwMode="auto">
            <a:xfrm>
              <a:off x="722" y="3580"/>
              <a:ext cx="216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( </a:t>
              </a:r>
              <a:r>
                <a:rPr lang="fr-FR" sz="36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-x )</a:t>
              </a:r>
              <a:r>
                <a:rPr lang="fr-FR" sz="3600" dirty="0" smtClean="0">
                  <a:latin typeface="Aparajita" pitchFamily="34" charset="0"/>
                  <a:cs typeface="Aparajita" pitchFamily="34" charset="0"/>
                  <a:sym typeface="Symbol"/>
                </a:rPr>
                <a:t> 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6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(- x )</a:t>
              </a:r>
              <a:r>
                <a:rPr lang="fr-FR" sz="3600" dirty="0" smtClean="0">
                  <a:latin typeface="Aparajita" pitchFamily="34" charset="0"/>
                  <a:cs typeface="Aparajita" pitchFamily="34" charset="0"/>
                  <a:sym typeface="Symbol"/>
                </a:rPr>
                <a:t> 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6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(- x </a:t>
              </a:r>
              <a:r>
                <a:rPr lang="fr-FR" sz="3600" i="1" dirty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) = </a:t>
              </a:r>
            </a:p>
          </p:txBody>
        </p:sp>
      </p:grp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198146" y="1477422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>
                <a:solidFill>
                  <a:srgbClr val="FF0000"/>
                </a:solidFill>
              </a:rPr>
              <a:t>نعم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581400" y="2174268"/>
            <a:ext cx="179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- 1; - 1 ; - 1 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011766" y="2743404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- 1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536950" y="3445554"/>
            <a:ext cx="13612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 </a:t>
            </a:r>
            <a:r>
              <a:rPr lang="fr-FR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;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 </a:t>
            </a:r>
            <a:r>
              <a:rPr lang="fr-FR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;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x</a:t>
            </a:r>
            <a:endParaRPr lang="fr-FR" sz="3600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256088" y="4121839"/>
            <a:ext cx="4940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3600" baseline="30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3</a:t>
            </a:r>
            <a:endParaRPr lang="fr-FR" sz="3600" baseline="30000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025900" y="4797089"/>
            <a:ext cx="803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1</a:t>
            </a:r>
            <a:r>
              <a:rPr lang="fr-FR" sz="36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3600" baseline="300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3</a:t>
            </a:r>
            <a:endParaRPr lang="fr-FR" sz="3600" baseline="30000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587515" y="5636680"/>
            <a:ext cx="803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- </a:t>
            </a:r>
            <a:r>
              <a:rPr lang="fr-FR" sz="3600" i="1" dirty="0" smtClean="0">
                <a:solidFill>
                  <a:schemeClr val="accent2"/>
                </a:solidFill>
                <a:latin typeface="Aparajita" pitchFamily="34" charset="0"/>
                <a:cs typeface="Aparajita" pitchFamily="34" charset="0"/>
              </a:rPr>
              <a:t>x </a:t>
            </a:r>
            <a:r>
              <a:rPr lang="fr-FR" sz="3600" baseline="30000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3</a:t>
            </a:r>
            <a:endParaRPr lang="fr-FR" sz="3600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6872" grpId="0"/>
      <p:bldP spid="36873" grpId="0"/>
      <p:bldP spid="36874" grpId="0"/>
      <p:bldP spid="36875" grpId="0"/>
      <p:bldP spid="36876" grpId="0"/>
      <p:bldP spid="368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937052" y="549275"/>
            <a:ext cx="55965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800" dirty="0" smtClean="0">
                <a:solidFill>
                  <a:srgbClr val="000099"/>
                </a:solidFill>
              </a:rPr>
              <a:t>اربط كلّ عبارة من اليسار بتبسيطها من</a:t>
            </a:r>
            <a:r>
              <a:rPr lang="fr-FR" sz="2800" dirty="0" smtClean="0">
                <a:solidFill>
                  <a:srgbClr val="000099"/>
                </a:solidFill>
              </a:rPr>
              <a:t> </a:t>
            </a:r>
            <a:r>
              <a:rPr lang="ar-DZ" sz="2800" dirty="0" smtClean="0">
                <a:solidFill>
                  <a:srgbClr val="000099"/>
                </a:solidFill>
              </a:rPr>
              <a:t>اليمين</a:t>
            </a:r>
            <a:endParaRPr lang="fr-FR" sz="2800" dirty="0">
              <a:solidFill>
                <a:srgbClr val="000099"/>
              </a:solidFill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65120" y="1257276"/>
            <a:ext cx="8077194" cy="5694363"/>
            <a:chOff x="230" y="792"/>
            <a:chExt cx="5088" cy="3587"/>
          </a:xfrm>
        </p:grpSpPr>
        <p:sp>
          <p:nvSpPr>
            <p:cNvPr id="31757" name="Text Box 15"/>
            <p:cNvSpPr txBox="1">
              <a:spLocks noChangeArrowheads="1"/>
            </p:cNvSpPr>
            <p:nvPr/>
          </p:nvSpPr>
          <p:spPr bwMode="auto">
            <a:xfrm>
              <a:off x="230" y="792"/>
              <a:ext cx="1406" cy="3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</a:t>
              </a:r>
              <a:endParaRPr lang="fr-FR" sz="2800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²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8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²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</a:t>
              </a:r>
            </a:p>
            <a:p>
              <a:pPr>
                <a:spcBef>
                  <a:spcPct val="50000"/>
                </a:spcBef>
              </a:pP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 -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)=</a:t>
              </a:r>
              <a:endParaRPr lang="fr-FR" sz="2800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-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+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</a:t>
              </a:r>
            </a:p>
            <a:p>
              <a:pPr>
                <a:spcBef>
                  <a:spcPct val="50000"/>
                </a:spcBef>
              </a:pP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- 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–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</a:t>
              </a:r>
            </a:p>
            <a:p>
              <a:pPr>
                <a:spcBef>
                  <a:spcPct val="50000"/>
                </a:spcBef>
              </a:pP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</a:t>
              </a:r>
              <a:r>
                <a:rPr lang="ar-DZ" sz="2800" dirty="0" smtClean="0">
                  <a:solidFill>
                    <a:srgbClr val="000099"/>
                  </a:solidFill>
                  <a:latin typeface="Aparajita" pitchFamily="34" charset="0"/>
                </a:rPr>
                <a:t>-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)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)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</a:t>
              </a:r>
            </a:p>
            <a:p>
              <a:pPr>
                <a:spcBef>
                  <a:spcPct val="50000"/>
                </a:spcBef>
              </a:pP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-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7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²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8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²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  <a:p>
              <a:pPr>
                <a:spcBef>
                  <a:spcPct val="50000"/>
                </a:spcBef>
              </a:pP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2800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2800" i="1" dirty="0" smtClean="0">
                  <a:solidFill>
                    <a:schemeClr val="accent2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2800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</a:t>
              </a:r>
              <a:endParaRPr lang="fr-FR" sz="2800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  <a:p>
              <a:pPr>
                <a:spcBef>
                  <a:spcPct val="50000"/>
                </a:spcBef>
              </a:pPr>
              <a:endParaRPr lang="fr-FR" sz="2800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31758" name="Text Box 16"/>
            <p:cNvSpPr txBox="1">
              <a:spLocks noChangeArrowheads="1"/>
            </p:cNvSpPr>
            <p:nvPr/>
          </p:nvSpPr>
          <p:spPr bwMode="auto">
            <a:xfrm>
              <a:off x="3560" y="1296"/>
              <a:ext cx="1758" cy="2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i="1" dirty="0">
                  <a:solidFill>
                    <a:schemeClr val="accent2"/>
                  </a:solidFill>
                  <a:latin typeface="Cursif" pitchFamily="34" charset="0"/>
                </a:rPr>
                <a:t> </a:t>
              </a:r>
              <a:r>
                <a:rPr lang="fr-FR" sz="2400" i="1" dirty="0" smtClean="0">
                  <a:solidFill>
                    <a:schemeClr val="accent2"/>
                  </a:solidFill>
                  <a:latin typeface="Cursif" pitchFamily="34" charset="0"/>
                </a:rPr>
                <a:t>-</a:t>
              </a:r>
              <a:r>
                <a:rPr lang="fr-FR" sz="2400" i="1" dirty="0">
                  <a:solidFill>
                    <a:schemeClr val="accent2"/>
                  </a:solidFill>
                  <a:latin typeface="Cursif" pitchFamily="34" charset="0"/>
                </a:rPr>
                <a:t> </a:t>
              </a:r>
              <a:r>
                <a:rPr lang="fr-FR" sz="2400" i="1" dirty="0" smtClean="0">
                  <a:solidFill>
                    <a:schemeClr val="accent2"/>
                  </a:solidFill>
                  <a:latin typeface="Cursif" pitchFamily="34" charset="0"/>
                </a:rPr>
                <a:t>x²</a:t>
              </a:r>
            </a:p>
            <a:p>
              <a:pPr>
                <a:spcBef>
                  <a:spcPct val="50000"/>
                </a:spcBef>
              </a:pPr>
              <a:r>
                <a:rPr lang="fr-FR" sz="2400" dirty="0"/>
                <a:t> </a:t>
              </a:r>
              <a:r>
                <a:rPr lang="fr-FR" sz="2400" i="1" dirty="0" smtClean="0">
                  <a:solidFill>
                    <a:schemeClr val="accent2"/>
                  </a:solidFill>
                  <a:latin typeface="Cursif" pitchFamily="34" charset="0"/>
                </a:rPr>
                <a:t>2x²</a:t>
              </a:r>
            </a:p>
            <a:p>
              <a:pPr>
                <a:spcBef>
                  <a:spcPct val="50000"/>
                </a:spcBef>
              </a:pPr>
              <a:r>
                <a:rPr lang="fr-FR" sz="2400" i="1" dirty="0" smtClean="0">
                  <a:solidFill>
                    <a:schemeClr val="accent2"/>
                  </a:solidFill>
                  <a:latin typeface="Cursif" pitchFamily="34" charset="0"/>
                </a:rPr>
                <a:t>5x</a:t>
              </a:r>
            </a:p>
            <a:p>
              <a:pPr>
                <a:spcBef>
                  <a:spcPct val="50000"/>
                </a:spcBef>
              </a:pPr>
              <a:r>
                <a:rPr lang="fr-FR" sz="2400" i="1" dirty="0">
                  <a:solidFill>
                    <a:schemeClr val="accent2"/>
                  </a:solidFill>
                  <a:latin typeface="Cursif" pitchFamily="34" charset="0"/>
                </a:rPr>
                <a:t> </a:t>
              </a:r>
              <a:r>
                <a:rPr lang="fr-FR" sz="2400" i="1" dirty="0" smtClean="0">
                  <a:solidFill>
                    <a:schemeClr val="accent2"/>
                  </a:solidFill>
                  <a:latin typeface="Cursif" pitchFamily="34" charset="0"/>
                </a:rPr>
                <a:t>-</a:t>
              </a:r>
              <a:r>
                <a:rPr lang="fr-FR" sz="2400" i="1" dirty="0">
                  <a:solidFill>
                    <a:schemeClr val="accent2"/>
                  </a:solidFill>
                  <a:latin typeface="Cursif" pitchFamily="34" charset="0"/>
                </a:rPr>
                <a:t> </a:t>
              </a:r>
              <a:r>
                <a:rPr lang="fr-FR" sz="2400" i="1" dirty="0" smtClean="0">
                  <a:solidFill>
                    <a:schemeClr val="accent2"/>
                  </a:solidFill>
                  <a:latin typeface="Cursif" pitchFamily="34" charset="0"/>
                </a:rPr>
                <a:t>x</a:t>
              </a:r>
            </a:p>
            <a:p>
              <a:pPr>
                <a:spcBef>
                  <a:spcPct val="50000"/>
                </a:spcBef>
              </a:pPr>
              <a:r>
                <a:rPr lang="fr-FR" sz="2400" dirty="0"/>
                <a:t> - </a:t>
              </a:r>
              <a:r>
                <a:rPr lang="fr-FR" sz="2400" i="1" dirty="0">
                  <a:solidFill>
                    <a:schemeClr val="accent2"/>
                  </a:solidFill>
                  <a:latin typeface="Cursif" pitchFamily="34" charset="0"/>
                </a:rPr>
                <a:t>6x²</a:t>
              </a:r>
            </a:p>
            <a:p>
              <a:pPr>
                <a:spcBef>
                  <a:spcPct val="50000"/>
                </a:spcBef>
              </a:pPr>
              <a:r>
                <a:rPr lang="fr-FR" sz="2400" dirty="0"/>
                <a:t> </a:t>
              </a:r>
              <a:r>
                <a:rPr lang="fr-FR" sz="2400" i="1" dirty="0">
                  <a:solidFill>
                    <a:schemeClr val="accent2"/>
                  </a:solidFill>
                  <a:latin typeface="Cursif" pitchFamily="34" charset="0"/>
                </a:rPr>
                <a:t>x²</a:t>
              </a:r>
            </a:p>
            <a:p>
              <a:pPr>
                <a:spcBef>
                  <a:spcPct val="50000"/>
                </a:spcBef>
              </a:pPr>
              <a:r>
                <a:rPr lang="fr-FR" sz="2400" i="1" dirty="0">
                  <a:solidFill>
                    <a:schemeClr val="accent2"/>
                  </a:solidFill>
                  <a:latin typeface="Cursif" pitchFamily="34" charset="0"/>
                </a:rPr>
                <a:t> - </a:t>
              </a:r>
              <a:r>
                <a:rPr lang="fr-FR" sz="2400" i="1" dirty="0" smtClean="0">
                  <a:solidFill>
                    <a:schemeClr val="accent2"/>
                  </a:solidFill>
                  <a:latin typeface="Cursif" pitchFamily="34" charset="0"/>
                </a:rPr>
                <a:t>2x</a:t>
              </a:r>
            </a:p>
            <a:p>
              <a:pPr>
                <a:spcBef>
                  <a:spcPct val="50000"/>
                </a:spcBef>
              </a:pPr>
              <a:r>
                <a:rPr lang="fr-FR" sz="2400" i="1" dirty="0" smtClean="0">
                  <a:solidFill>
                    <a:schemeClr val="accent2"/>
                  </a:solidFill>
                  <a:latin typeface="Cursif" pitchFamily="34" charset="0"/>
                </a:rPr>
                <a:t> 6</a:t>
              </a:r>
              <a:r>
                <a:rPr lang="fr-FR" sz="2400" i="1" dirty="0">
                  <a:solidFill>
                    <a:schemeClr val="accent2"/>
                  </a:solidFill>
                  <a:latin typeface="Cursif" pitchFamily="34" charset="0"/>
                </a:rPr>
                <a:t> x²</a:t>
              </a:r>
            </a:p>
          </p:txBody>
        </p:sp>
      </p:grp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1937052" y="1543050"/>
            <a:ext cx="3760486" cy="17954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1937052" y="2137410"/>
            <a:ext cx="3896516" cy="229886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1937053" y="2777491"/>
            <a:ext cx="3760486" cy="164211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1714500" y="3338513"/>
            <a:ext cx="4027488" cy="539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1714500" y="4080511"/>
            <a:ext cx="4027488" cy="141859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1714500" y="4697730"/>
            <a:ext cx="3920896" cy="26162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V="1">
            <a:off x="2251710" y="4959350"/>
            <a:ext cx="3445828" cy="32131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flipV="1">
            <a:off x="2091690" y="3401730"/>
            <a:ext cx="3559801" cy="2520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983673" y="549275"/>
            <a:ext cx="40563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3200" dirty="0" smtClean="0">
                <a:solidFill>
                  <a:srgbClr val="000099"/>
                </a:solidFill>
              </a:rPr>
              <a:t>تبسيطات باحترام الأولوية. </a:t>
            </a:r>
            <a:endParaRPr lang="fr-FR" sz="3200" dirty="0">
              <a:solidFill>
                <a:srgbClr val="000099"/>
              </a:solidFill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76200" y="1568936"/>
            <a:ext cx="486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Low">
              <a:spcBef>
                <a:spcPct val="50000"/>
              </a:spcBef>
            </a:pPr>
            <a:r>
              <a:rPr lang="fr-FR" sz="2800" i="1" dirty="0">
                <a:latin typeface="Aparajita" pitchFamily="34" charset="0"/>
                <a:cs typeface="Aparajita" pitchFamily="34" charset="0"/>
              </a:rPr>
              <a:t>( 2a + 3a )( -2a +  a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) </a:t>
            </a:r>
            <a:r>
              <a:rPr lang="ar-DZ" sz="2800" i="1" dirty="0" smtClean="0">
                <a:latin typeface="Aparajita" pitchFamily="34" charset="0"/>
              </a:rPr>
              <a:t>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=</a:t>
            </a:r>
            <a:endParaRPr lang="fr-FR" sz="280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028880" y="1610191"/>
            <a:ext cx="2664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>
                <a:latin typeface="Aparajita" pitchFamily="34" charset="0"/>
                <a:cs typeface="Aparajita" pitchFamily="34" charset="0"/>
              </a:rPr>
              <a:t>5a </a:t>
            </a:r>
            <a:r>
              <a:rPr lang="fr-FR" sz="2800" dirty="0" smtClean="0">
                <a:latin typeface="Aparajita" pitchFamily="34" charset="0"/>
                <a:cs typeface="Aparajita" pitchFamily="34" charset="0"/>
                <a:sym typeface="Symbol"/>
              </a:rPr>
              <a:t>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(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-a </a:t>
            </a:r>
            <a:r>
              <a:rPr lang="fr-FR" sz="2800" i="1" dirty="0">
                <a:latin typeface="Aparajita" pitchFamily="34" charset="0"/>
                <a:cs typeface="Aparajita" pitchFamily="34" charset="0"/>
              </a:rPr>
              <a:t>)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 = </a:t>
            </a:r>
            <a:endParaRPr lang="fr-FR" sz="280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7551736" y="1614805"/>
            <a:ext cx="1188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>
                <a:latin typeface="Aparajita" pitchFamily="34" charset="0"/>
                <a:cs typeface="Aparajita" pitchFamily="34" charset="0"/>
              </a:rPr>
              <a:t>- 5 a² 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04507" y="2560171"/>
            <a:ext cx="3479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a </a:t>
            </a:r>
            <a:r>
              <a:rPr lang="fr-FR" sz="2800" dirty="0" smtClean="0">
                <a:latin typeface="Aparajita" pitchFamily="34" charset="0"/>
                <a:cs typeface="Aparajita" pitchFamily="34" charset="0"/>
                <a:sym typeface="Symbol"/>
              </a:rPr>
              <a:t>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fr-FR" sz="2800" i="1" dirty="0">
                <a:latin typeface="Aparajita" pitchFamily="34" charset="0"/>
                <a:cs typeface="Aparajita" pitchFamily="34" charset="0"/>
              </a:rPr>
              <a:t>2b + 3a </a:t>
            </a:r>
            <a:r>
              <a:rPr lang="fr-FR" sz="2800" dirty="0" smtClean="0">
                <a:latin typeface="Aparajita" pitchFamily="34" charset="0"/>
                <a:cs typeface="Aparajita" pitchFamily="34" charset="0"/>
                <a:sym typeface="Symbol"/>
              </a:rPr>
              <a:t>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4b </a:t>
            </a:r>
            <a:r>
              <a:rPr lang="ar-DZ" sz="2800" i="1" dirty="0" smtClean="0">
                <a:latin typeface="Aparajita" pitchFamily="34" charset="0"/>
              </a:rPr>
              <a:t>=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 </a:t>
            </a:r>
            <a:endParaRPr lang="fr-FR" sz="280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096384" y="2521288"/>
            <a:ext cx="273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2ab </a:t>
            </a:r>
            <a:r>
              <a:rPr lang="fr-FR" sz="2800" i="1" dirty="0">
                <a:latin typeface="Aparajita" pitchFamily="34" charset="0"/>
                <a:cs typeface="Aparajita" pitchFamily="34" charset="0"/>
              </a:rPr>
              <a:t>+ 12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ab  </a:t>
            </a:r>
            <a:r>
              <a:rPr lang="fr-FR" sz="2800" i="1" dirty="0">
                <a:latin typeface="Aparajita" pitchFamily="34" charset="0"/>
                <a:cs typeface="Aparajita" pitchFamily="34" charset="0"/>
              </a:rPr>
              <a:t>= 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6899909" y="2490659"/>
            <a:ext cx="12934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14ab </a:t>
            </a:r>
            <a:endParaRPr lang="fr-FR" sz="280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216218" y="3977639"/>
            <a:ext cx="471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>
                <a:latin typeface="Aparajita" pitchFamily="34" charset="0"/>
                <a:cs typeface="Aparajita" pitchFamily="34" charset="0"/>
              </a:rPr>
              <a:t>( - y –y ) ( 2x – 5x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)</a:t>
            </a:r>
            <a:r>
              <a:rPr lang="ar-DZ" sz="2800" i="1" dirty="0" smtClean="0">
                <a:latin typeface="Aparajita" pitchFamily="34" charset="0"/>
              </a:rPr>
              <a:t>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 =</a:t>
            </a:r>
            <a:endParaRPr lang="fr-FR" sz="280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4724399" y="3992878"/>
            <a:ext cx="298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>
                <a:latin typeface="Aparajita" pitchFamily="34" charset="0"/>
                <a:cs typeface="Aparajita" pitchFamily="34" charset="0"/>
              </a:rPr>
              <a:t>- 2y ( - 3x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)   </a:t>
            </a:r>
            <a:r>
              <a:rPr lang="fr-FR" sz="2800" i="1" dirty="0">
                <a:latin typeface="Aparajita" pitchFamily="34" charset="0"/>
                <a:cs typeface="Aparajita" pitchFamily="34" charset="0"/>
              </a:rPr>
              <a:t>= 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7836217" y="3975405"/>
            <a:ext cx="11706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>
                <a:latin typeface="Aparajita" pitchFamily="34" charset="0"/>
                <a:cs typeface="Aparajita" pitchFamily="34" charset="0"/>
              </a:rPr>
              <a:t>6xy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566738" y="5074920"/>
            <a:ext cx="38376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>
                <a:latin typeface="Aparajita" pitchFamily="34" charset="0"/>
                <a:cs typeface="Aparajita" pitchFamily="34" charset="0"/>
              </a:rPr>
              <a:t>a </a:t>
            </a:r>
            <a:r>
              <a:rPr lang="fr-FR" sz="2800" dirty="0" smtClean="0">
                <a:latin typeface="Aparajita" pitchFamily="34" charset="0"/>
                <a:cs typeface="Aparajita" pitchFamily="34" charset="0"/>
                <a:sym typeface="Symbol"/>
              </a:rPr>
              <a:t>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2a² </a:t>
            </a:r>
            <a:r>
              <a:rPr lang="fr-FR" sz="2800" i="1" dirty="0">
                <a:latin typeface="Aparajita" pitchFamily="34" charset="0"/>
                <a:cs typeface="Aparajita" pitchFamily="34" charset="0"/>
              </a:rPr>
              <a:t>- 3a² </a:t>
            </a:r>
            <a:r>
              <a:rPr lang="fr-FR" sz="2800" dirty="0" smtClean="0">
                <a:latin typeface="Aparajita" pitchFamily="34" charset="0"/>
                <a:cs typeface="Aparajita" pitchFamily="34" charset="0"/>
                <a:sym typeface="Symbol"/>
              </a:rPr>
              <a:t>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2a  </a:t>
            </a:r>
            <a:r>
              <a:rPr lang="fr-FR" sz="2800" i="1" dirty="0">
                <a:latin typeface="Aparajita" pitchFamily="34" charset="0"/>
                <a:cs typeface="Aparajita" pitchFamily="34" charset="0"/>
              </a:rPr>
              <a:t>= 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4288473" y="5044440"/>
            <a:ext cx="2508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>
                <a:latin typeface="Aparajita" pitchFamily="34" charset="0"/>
                <a:cs typeface="Aparajita" pitchFamily="34" charset="0"/>
              </a:rPr>
              <a:t>2a</a:t>
            </a:r>
            <a:r>
              <a:rPr lang="fr-FR" sz="2800" i="1" baseline="30000" dirty="0">
                <a:latin typeface="Aparajita" pitchFamily="34" charset="0"/>
                <a:cs typeface="Aparajita" pitchFamily="34" charset="0"/>
              </a:rPr>
              <a:t>3</a:t>
            </a:r>
            <a:r>
              <a:rPr lang="fr-FR" sz="2800" i="1" dirty="0">
                <a:latin typeface="Aparajita" pitchFamily="34" charset="0"/>
                <a:cs typeface="Aparajita" pitchFamily="34" charset="0"/>
              </a:rPr>
              <a:t> – 6a</a:t>
            </a:r>
            <a:r>
              <a:rPr lang="fr-FR" sz="2800" i="1" baseline="30000" dirty="0">
                <a:latin typeface="Aparajita" pitchFamily="34" charset="0"/>
                <a:cs typeface="Aparajita" pitchFamily="34" charset="0"/>
              </a:rPr>
              <a:t>3</a:t>
            </a:r>
            <a:r>
              <a:rPr lang="fr-FR" sz="2800" i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fr-FR" sz="2800" i="1" dirty="0" smtClean="0">
                <a:latin typeface="Aparajita" pitchFamily="34" charset="0"/>
                <a:cs typeface="Aparajita" pitchFamily="34" charset="0"/>
              </a:rPr>
              <a:t> = </a:t>
            </a:r>
            <a:endParaRPr lang="fr-FR" sz="280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6771322" y="5059680"/>
            <a:ext cx="12020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>
                <a:latin typeface="Aparajita" pitchFamily="34" charset="0"/>
                <a:cs typeface="Aparajita" pitchFamily="34" charset="0"/>
              </a:rPr>
              <a:t>- 4a</a:t>
            </a:r>
            <a:r>
              <a:rPr lang="fr-FR" sz="2800" i="1" baseline="30000" dirty="0">
                <a:latin typeface="Aparajita" pitchFamily="34" charset="0"/>
                <a:cs typeface="Aparajita" pitchFamily="34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27" grpId="0"/>
      <p:bldP spid="38928" grpId="0"/>
      <p:bldP spid="38929" grpId="0"/>
      <p:bldP spid="38930" grpId="0"/>
      <p:bldP spid="38931" grpId="0"/>
      <p:bldP spid="38932" grpId="0"/>
      <p:bldP spid="38933" grpId="0"/>
      <p:bldP spid="38934" grpId="0"/>
      <p:bldP spid="38935" grpId="0"/>
      <p:bldP spid="38936" grpId="0"/>
      <p:bldP spid="38937" grpId="0"/>
      <p:bldP spid="3893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58888" y="1484313"/>
            <a:ext cx="7200900" cy="26273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4293"/>
              </a:avLst>
            </a:prstTxWarp>
          </a:bodyPr>
          <a:lstStyle/>
          <a:p>
            <a:pPr algn="ctr" rtl="1"/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بالتوفيق إن</a:t>
            </a:r>
            <a:r>
              <a:rPr lang="fr-FR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شاء الله</a:t>
            </a:r>
            <a:endParaRPr lang="fr-F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90360" y="5120640"/>
            <a:ext cx="1548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400" smtClean="0">
                <a:latin typeface="AngsanaUPC" pitchFamily="18" charset="-34"/>
              </a:rPr>
              <a:t>نوفمبر2015</a:t>
            </a:r>
            <a:endParaRPr lang="fr-FR" sz="24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Gouttelettes"/>
          <p:cNvSpPr>
            <a:spLocks noChangeArrowheads="1"/>
          </p:cNvSpPr>
          <p:nvPr/>
        </p:nvSpPr>
        <p:spPr bwMode="auto">
          <a:xfrm>
            <a:off x="-25717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90600" y="633413"/>
            <a:ext cx="678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dirty="0">
                <a:solidFill>
                  <a:srgbClr val="000099"/>
                </a:solidFill>
              </a:rPr>
              <a:t>مـن بـيـن الـعـبـارات الـتـالـيـة مـا هـي الـمـجـامـيـع</a:t>
            </a:r>
            <a:endParaRPr lang="fr-FR" sz="3200" dirty="0">
              <a:solidFill>
                <a:srgbClr val="000099"/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84213" y="2132012"/>
            <a:ext cx="7847012" cy="3106736"/>
            <a:chOff x="431" y="889"/>
            <a:chExt cx="4943" cy="1957"/>
          </a:xfrm>
        </p:grpSpPr>
        <p:sp>
          <p:nvSpPr>
            <p:cNvPr id="4118" name="Text Box 14"/>
            <p:cNvSpPr txBox="1">
              <a:spLocks noChangeArrowheads="1"/>
            </p:cNvSpPr>
            <p:nvPr/>
          </p:nvSpPr>
          <p:spPr bwMode="auto">
            <a:xfrm>
              <a:off x="476" y="935"/>
              <a:ext cx="8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5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119" name="Text Box 15"/>
            <p:cNvSpPr txBox="1">
              <a:spLocks noChangeArrowheads="1"/>
            </p:cNvSpPr>
            <p:nvPr/>
          </p:nvSpPr>
          <p:spPr bwMode="auto">
            <a:xfrm>
              <a:off x="2245" y="889"/>
              <a:ext cx="90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dirty="0" smtClean="0">
                  <a:latin typeface="Aparajita" pitchFamily="34" charset="0"/>
                  <a:cs typeface="Aparajita" pitchFamily="34" charset="0"/>
                  <a:sym typeface="Symbol"/>
                </a:rPr>
                <a:t>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 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5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120" name="Text Box 16"/>
            <p:cNvSpPr txBox="1">
              <a:spLocks noChangeArrowheads="1"/>
            </p:cNvSpPr>
            <p:nvPr/>
          </p:nvSpPr>
          <p:spPr bwMode="auto">
            <a:xfrm>
              <a:off x="4014" y="935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5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121" name="Text Box 17"/>
            <p:cNvSpPr txBox="1">
              <a:spLocks noChangeArrowheads="1"/>
            </p:cNvSpPr>
            <p:nvPr/>
          </p:nvSpPr>
          <p:spPr bwMode="auto">
            <a:xfrm>
              <a:off x="431" y="1661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²</a:t>
              </a:r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122" name="Text Box 18"/>
            <p:cNvSpPr txBox="1">
              <a:spLocks noChangeArrowheads="1"/>
            </p:cNvSpPr>
            <p:nvPr/>
          </p:nvSpPr>
          <p:spPr bwMode="auto">
            <a:xfrm>
              <a:off x="1927" y="1661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2a ( 3 + 5a)</a:t>
              </a:r>
            </a:p>
          </p:txBody>
        </p:sp>
        <p:sp>
          <p:nvSpPr>
            <p:cNvPr id="4123" name="Text Box 19"/>
            <p:cNvSpPr txBox="1">
              <a:spLocks noChangeArrowheads="1"/>
            </p:cNvSpPr>
            <p:nvPr/>
          </p:nvSpPr>
          <p:spPr bwMode="auto">
            <a:xfrm>
              <a:off x="3878" y="1706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2a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– ( a + 2a)</a:t>
              </a:r>
            </a:p>
          </p:txBody>
        </p:sp>
        <p:sp>
          <p:nvSpPr>
            <p:cNvPr id="4124" name="Text Box 20"/>
            <p:cNvSpPr txBox="1">
              <a:spLocks noChangeArrowheads="1"/>
            </p:cNvSpPr>
            <p:nvPr/>
          </p:nvSpPr>
          <p:spPr bwMode="auto">
            <a:xfrm>
              <a:off x="431" y="2478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5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125" name="Text Box 21"/>
            <p:cNvSpPr txBox="1">
              <a:spLocks noChangeArrowheads="1"/>
            </p:cNvSpPr>
            <p:nvPr/>
          </p:nvSpPr>
          <p:spPr bwMode="auto">
            <a:xfrm>
              <a:off x="2069" y="2478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3a – a – b </a:t>
              </a:r>
            </a:p>
          </p:txBody>
        </p:sp>
        <p:sp>
          <p:nvSpPr>
            <p:cNvPr id="4126" name="Text Box 22"/>
            <p:cNvSpPr txBox="1">
              <a:spLocks noChangeArrowheads="1"/>
            </p:cNvSpPr>
            <p:nvPr/>
          </p:nvSpPr>
          <p:spPr bwMode="auto">
            <a:xfrm>
              <a:off x="3696" y="2478"/>
              <a:ext cx="13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2a </a:t>
              </a:r>
              <a:r>
                <a:rPr lang="fr-FR" sz="2400" b="0" dirty="0" smtClean="0">
                  <a:latin typeface="+mn-lt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5b </a:t>
              </a:r>
              <a:r>
                <a:rPr lang="fr-FR" sz="2400" b="0" dirty="0">
                  <a:latin typeface="+mn-lt"/>
                  <a:cs typeface="Aparajita" pitchFamily="34" charset="0"/>
                </a:rPr>
                <a:t>x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 4c</a:t>
              </a:r>
            </a:p>
          </p:txBody>
        </p:sp>
      </p:grp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613873" y="2133600"/>
            <a:ext cx="1482212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563938" y="2060575"/>
            <a:ext cx="1439862" cy="792163"/>
            <a:chOff x="2245" y="1298"/>
            <a:chExt cx="907" cy="499"/>
          </a:xfrm>
        </p:grpSpPr>
        <p:sp>
          <p:nvSpPr>
            <p:cNvPr id="4116" name="Line 25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7" name="Line 26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6156325" y="2133600"/>
            <a:ext cx="2159000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704784" y="3213100"/>
            <a:ext cx="1439862" cy="792163"/>
            <a:chOff x="2245" y="1298"/>
            <a:chExt cx="907" cy="499"/>
          </a:xfrm>
        </p:grpSpPr>
        <p:sp>
          <p:nvSpPr>
            <p:cNvPr id="4114" name="Line 30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5" name="Line 31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132138" y="3213100"/>
            <a:ext cx="1439862" cy="792163"/>
            <a:chOff x="2245" y="1298"/>
            <a:chExt cx="907" cy="499"/>
          </a:xfrm>
        </p:grpSpPr>
        <p:sp>
          <p:nvSpPr>
            <p:cNvPr id="4112" name="Line 33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3" name="Line 34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5163" name="Oval 43"/>
          <p:cNvSpPr>
            <a:spLocks noChangeArrowheads="1"/>
          </p:cNvSpPr>
          <p:nvPr/>
        </p:nvSpPr>
        <p:spPr bwMode="auto">
          <a:xfrm>
            <a:off x="6156325" y="3357563"/>
            <a:ext cx="2087563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164" name="Oval 44"/>
          <p:cNvSpPr>
            <a:spLocks noChangeArrowheads="1"/>
          </p:cNvSpPr>
          <p:nvPr/>
        </p:nvSpPr>
        <p:spPr bwMode="auto">
          <a:xfrm>
            <a:off x="539750" y="4581525"/>
            <a:ext cx="2087563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165" name="Oval 45"/>
          <p:cNvSpPr>
            <a:spLocks noChangeArrowheads="1"/>
          </p:cNvSpPr>
          <p:nvPr/>
        </p:nvSpPr>
        <p:spPr bwMode="auto">
          <a:xfrm>
            <a:off x="3050858" y="4508500"/>
            <a:ext cx="2087562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6084888" y="4437063"/>
            <a:ext cx="1439862" cy="792162"/>
            <a:chOff x="2245" y="1298"/>
            <a:chExt cx="907" cy="499"/>
          </a:xfrm>
        </p:grpSpPr>
        <p:sp>
          <p:nvSpPr>
            <p:cNvPr id="4110" name="Line 47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1" name="Line 48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44" grpId="0" animBg="1"/>
      <p:bldP spid="5148" grpId="0" animBg="1"/>
      <p:bldP spid="5163" grpId="0" animBg="1"/>
      <p:bldP spid="5164" grpId="0" animBg="1"/>
      <p:bldP spid="51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 b="0" dirty="0"/>
          </a:p>
        </p:txBody>
      </p:sp>
      <p:sp>
        <p:nvSpPr>
          <p:cNvPr id="3" name="ZoneTexte 2"/>
          <p:cNvSpPr txBox="1"/>
          <p:nvPr/>
        </p:nvSpPr>
        <p:spPr>
          <a:xfrm>
            <a:off x="807720" y="822960"/>
            <a:ext cx="763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200" i="1" dirty="0" smtClean="0"/>
              <a:t>الحدّان المتشابهان هما الحدّان اللذان لهما </a:t>
            </a:r>
            <a:r>
              <a:rPr lang="ar-DZ" sz="3200" i="1" dirty="0" smtClean="0">
                <a:solidFill>
                  <a:srgbClr val="0070C0"/>
                </a:solidFill>
              </a:rPr>
              <a:t>نفس</a:t>
            </a:r>
            <a:r>
              <a:rPr lang="ar-DZ" sz="3200" i="1" dirty="0" smtClean="0"/>
              <a:t> </a:t>
            </a:r>
            <a:r>
              <a:rPr lang="ar-DZ" sz="3200" i="1" dirty="0" smtClean="0">
                <a:solidFill>
                  <a:srgbClr val="FF0000"/>
                </a:solidFill>
              </a:rPr>
              <a:t>المتغيّر</a:t>
            </a:r>
            <a:r>
              <a:rPr lang="ar-DZ" sz="3200" i="1" dirty="0" smtClean="0"/>
              <a:t> (الحرف) </a:t>
            </a:r>
            <a:r>
              <a:rPr lang="ar-DZ" sz="3200" i="1" dirty="0" err="1" smtClean="0"/>
              <a:t>و</a:t>
            </a:r>
            <a:r>
              <a:rPr lang="ar-DZ" sz="3200" i="1" dirty="0" smtClean="0"/>
              <a:t> </a:t>
            </a:r>
            <a:r>
              <a:rPr lang="ar-DZ" sz="3200" i="1" dirty="0" smtClean="0">
                <a:solidFill>
                  <a:srgbClr val="0070C0"/>
                </a:solidFill>
              </a:rPr>
              <a:t>نفس</a:t>
            </a:r>
            <a:r>
              <a:rPr lang="ar-DZ" sz="3200" i="1" dirty="0" smtClean="0"/>
              <a:t> </a:t>
            </a:r>
            <a:r>
              <a:rPr lang="ar-DZ" sz="3200" i="1" dirty="0" smtClean="0">
                <a:solidFill>
                  <a:srgbClr val="00B050"/>
                </a:solidFill>
              </a:rPr>
              <a:t>الدّرجة</a:t>
            </a:r>
            <a:r>
              <a:rPr lang="ar-DZ" sz="3200" i="1" dirty="0" smtClean="0"/>
              <a:t> (الأس) </a:t>
            </a:r>
            <a:endParaRPr lang="fr-FR" sz="3200" i="1" dirty="0" smtClean="0"/>
          </a:p>
          <a:p>
            <a:endParaRPr lang="fr-FR" sz="2000" i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707505" y="2423160"/>
            <a:ext cx="19640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3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ar-DZ" sz="3200" i="1" baseline="30000" dirty="0" smtClean="0">
                <a:solidFill>
                  <a:srgbClr val="00B050"/>
                </a:solidFill>
                <a:latin typeface="Aparajita" pitchFamily="34" charset="0"/>
              </a:rPr>
              <a:t>1</a:t>
            </a:r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+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ar-DZ" sz="3200" i="1" baseline="30000" dirty="0" smtClean="0">
                <a:solidFill>
                  <a:srgbClr val="00B050"/>
                </a:solidFill>
                <a:latin typeface="Aparajita" pitchFamily="34" charset="0"/>
              </a:rPr>
              <a:t>1</a:t>
            </a:r>
            <a:endParaRPr lang="fr-FR" sz="3200" i="1" dirty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590040" y="4468200"/>
            <a:ext cx="241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– 2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y</a:t>
            </a:r>
            <a:r>
              <a:rPr lang="fr-FR" sz="3200" i="1" baseline="300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2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+ </a:t>
            </a:r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5 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y</a:t>
            </a:r>
            <a:r>
              <a:rPr lang="fr-FR" sz="3200" i="1" baseline="300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2</a:t>
            </a:r>
            <a:endParaRPr lang="fr-FR" sz="3200" i="1" baseline="30000" dirty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661785" y="5577840"/>
            <a:ext cx="198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3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3200" i="1" baseline="300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2</a:t>
            </a:r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2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y</a:t>
            </a:r>
            <a:r>
              <a:rPr lang="fr-FR" sz="3200" i="1" baseline="300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2</a:t>
            </a:r>
            <a:endParaRPr lang="fr-FR" sz="32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635145" y="3345597"/>
            <a:ext cx="198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3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3200" i="1" baseline="300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2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– </a:t>
            </a:r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2</a:t>
            </a:r>
            <a:r>
              <a:rPr lang="fr-FR" sz="32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3200" i="1" baseline="30000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3</a:t>
            </a:r>
            <a:endParaRPr lang="fr-FR" sz="32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6745" y="2407920"/>
            <a:ext cx="61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0" dirty="0" smtClean="0"/>
              <a:t>الحدّان متشابهان لأنّ لهما نفس </a:t>
            </a:r>
            <a:r>
              <a:rPr lang="ar-DZ" sz="2800" b="0" dirty="0" smtClean="0">
                <a:solidFill>
                  <a:srgbClr val="FF0000"/>
                </a:solidFill>
              </a:rPr>
              <a:t>المتغيّر</a:t>
            </a:r>
            <a:r>
              <a:rPr lang="ar-DZ" sz="2800" b="0" dirty="0" smtClean="0"/>
              <a:t> </a:t>
            </a:r>
            <a:r>
              <a:rPr lang="ar-DZ" sz="2800" b="0" dirty="0" err="1" smtClean="0"/>
              <a:t>و</a:t>
            </a:r>
            <a:r>
              <a:rPr lang="ar-DZ" sz="2800" b="0" dirty="0" smtClean="0"/>
              <a:t> نفس </a:t>
            </a:r>
            <a:r>
              <a:rPr lang="ar-DZ" sz="2800" b="0" dirty="0" smtClean="0">
                <a:solidFill>
                  <a:srgbClr val="00B050"/>
                </a:solidFill>
              </a:rPr>
              <a:t>الدّرجة</a:t>
            </a:r>
            <a:endParaRPr lang="fr-FR" sz="2800" b="0" dirty="0" smtClean="0"/>
          </a:p>
          <a:p>
            <a:endParaRPr lang="fr-FR" b="0" dirty="0"/>
          </a:p>
        </p:txBody>
      </p:sp>
      <p:sp>
        <p:nvSpPr>
          <p:cNvPr id="10" name="ZoneTexte 9"/>
          <p:cNvSpPr txBox="1"/>
          <p:nvPr/>
        </p:nvSpPr>
        <p:spPr>
          <a:xfrm>
            <a:off x="387705" y="4419600"/>
            <a:ext cx="61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0" dirty="0" smtClean="0"/>
              <a:t>الحدّان متشابهان لأنّ لهما نفس </a:t>
            </a:r>
            <a:r>
              <a:rPr lang="ar-DZ" sz="2800" b="0" dirty="0" smtClean="0">
                <a:solidFill>
                  <a:srgbClr val="FF0000"/>
                </a:solidFill>
              </a:rPr>
              <a:t>المتغيّر</a:t>
            </a:r>
            <a:r>
              <a:rPr lang="ar-DZ" sz="2800" b="0" dirty="0" smtClean="0"/>
              <a:t> </a:t>
            </a:r>
            <a:r>
              <a:rPr lang="ar-DZ" sz="2800" b="0" dirty="0" err="1" smtClean="0"/>
              <a:t>و</a:t>
            </a:r>
            <a:r>
              <a:rPr lang="ar-DZ" sz="2800" b="0" dirty="0" smtClean="0"/>
              <a:t> نفس </a:t>
            </a:r>
            <a:r>
              <a:rPr lang="ar-DZ" sz="2800" b="0" dirty="0" smtClean="0">
                <a:solidFill>
                  <a:srgbClr val="00B050"/>
                </a:solidFill>
              </a:rPr>
              <a:t>الدّرجة</a:t>
            </a:r>
            <a:endParaRPr lang="fr-FR" sz="2800" b="0" dirty="0" smtClean="0"/>
          </a:p>
          <a:p>
            <a:endParaRPr lang="fr-FR" b="0" dirty="0"/>
          </a:p>
        </p:txBody>
      </p:sp>
      <p:sp>
        <p:nvSpPr>
          <p:cNvPr id="11" name="ZoneTexte 10"/>
          <p:cNvSpPr txBox="1"/>
          <p:nvPr/>
        </p:nvSpPr>
        <p:spPr>
          <a:xfrm>
            <a:off x="509625" y="3368040"/>
            <a:ext cx="558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0" dirty="0" smtClean="0"/>
              <a:t>الحدّان غير متشابهين لأنّ ليس هما نفس </a:t>
            </a:r>
            <a:r>
              <a:rPr lang="ar-DZ" sz="2800" b="0" dirty="0" smtClean="0">
                <a:solidFill>
                  <a:srgbClr val="00B050"/>
                </a:solidFill>
              </a:rPr>
              <a:t>الدّرجة</a:t>
            </a:r>
            <a:endParaRPr lang="fr-FR" sz="2800" b="0" dirty="0" smtClean="0"/>
          </a:p>
          <a:p>
            <a:endParaRPr lang="fr-FR" b="0" dirty="0"/>
          </a:p>
        </p:txBody>
      </p:sp>
      <p:sp>
        <p:nvSpPr>
          <p:cNvPr id="12" name="ZoneTexte 11"/>
          <p:cNvSpPr txBox="1"/>
          <p:nvPr/>
        </p:nvSpPr>
        <p:spPr>
          <a:xfrm>
            <a:off x="479145" y="5547360"/>
            <a:ext cx="57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0" dirty="0" smtClean="0"/>
              <a:t>الحدّان غير متشابهين لأنّ ليس هما نفس </a:t>
            </a:r>
            <a:r>
              <a:rPr lang="ar-DZ" sz="2800" b="0" dirty="0" smtClean="0">
                <a:solidFill>
                  <a:srgbClr val="FF0000"/>
                </a:solidFill>
              </a:rPr>
              <a:t>المتغيّر</a:t>
            </a:r>
            <a:endParaRPr lang="fr-FR" sz="2800" b="0" dirty="0" smtClean="0"/>
          </a:p>
          <a:p>
            <a:endParaRPr lang="fr-FR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859088" y="404813"/>
            <a:ext cx="42656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000099"/>
                </a:solidFill>
              </a:rPr>
              <a:t>لـتـبـسـيـط مـجـمـوع نـسـتـعـمـل </a:t>
            </a:r>
            <a:r>
              <a:rPr lang="ar-DZ" sz="2400" i="1" u="sng">
                <a:solidFill>
                  <a:srgbClr val="FF0000"/>
                </a:solidFill>
              </a:rPr>
              <a:t>الـتـوزيـع</a:t>
            </a:r>
            <a:endParaRPr lang="fr-FR" sz="2400" i="1" u="sng">
              <a:solidFill>
                <a:srgbClr val="000099"/>
              </a:solidFill>
            </a:endParaRPr>
          </a:p>
          <a:p>
            <a:pPr>
              <a:lnSpc>
                <a:spcPct val="150000"/>
              </a:lnSpc>
            </a:pPr>
            <a:r>
              <a:rPr lang="ar-DZ" sz="2400">
                <a:solidFill>
                  <a:srgbClr val="000099"/>
                </a:solidFill>
              </a:rPr>
              <a:t>بـشـرط أن تـكـون </a:t>
            </a:r>
            <a:r>
              <a:rPr lang="ar-DZ" sz="2400" i="1" u="sng">
                <a:solidFill>
                  <a:srgbClr val="FF0000"/>
                </a:solidFill>
              </a:rPr>
              <a:t>الـحـدود مـتـشـابـهـة</a:t>
            </a:r>
            <a:endParaRPr lang="fr-FR" sz="2400" i="1" u="sng">
              <a:solidFill>
                <a:srgbClr val="FF00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808038" y="1647825"/>
            <a:ext cx="147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2a + 5a =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2690813" y="1674813"/>
            <a:ext cx="2846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>
                <a:solidFill>
                  <a:srgbClr val="000099"/>
                </a:solidFill>
              </a:rPr>
              <a:t>نـرجـع إشـارات الـضـرب</a:t>
            </a:r>
            <a:endParaRPr lang="fr-FR" sz="2400">
              <a:solidFill>
                <a:srgbClr val="000099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836613" y="2259013"/>
            <a:ext cx="172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2</a:t>
            </a:r>
            <a:r>
              <a:rPr lang="fr-FR" sz="2000" b="0"/>
              <a:t>x</a:t>
            </a:r>
            <a:r>
              <a:rPr lang="fr-FR" sz="2400"/>
              <a:t>a + 5</a:t>
            </a:r>
            <a:r>
              <a:rPr lang="fr-FR" sz="2000" b="0"/>
              <a:t>x</a:t>
            </a:r>
            <a:r>
              <a:rPr lang="fr-FR" sz="2400"/>
              <a:t>a =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121025" y="2235200"/>
            <a:ext cx="2486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>
                <a:solidFill>
                  <a:srgbClr val="000099"/>
                </a:solidFill>
              </a:rPr>
              <a:t>نـسـتـعـمـل الـتـوزيـع</a:t>
            </a:r>
            <a:endParaRPr lang="fr-FR" sz="2400">
              <a:solidFill>
                <a:srgbClr val="000099"/>
              </a:solidFill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792163" y="2979738"/>
            <a:ext cx="1716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(2 + 5 )</a:t>
            </a:r>
            <a:r>
              <a:rPr lang="fr-FR" sz="2000" b="0"/>
              <a:t>x</a:t>
            </a:r>
            <a:r>
              <a:rPr lang="fr-FR" sz="2400"/>
              <a:t>a =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259138" y="2994025"/>
            <a:ext cx="333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 dirty="0">
                <a:solidFill>
                  <a:srgbClr val="000099"/>
                </a:solidFill>
              </a:rPr>
              <a:t>نـحـسـب مـا بـداخـل الأقــواس 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792163" y="3698875"/>
            <a:ext cx="91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7</a:t>
            </a:r>
            <a:r>
              <a:rPr lang="fr-FR" sz="2000" b="0"/>
              <a:t>x</a:t>
            </a:r>
            <a:r>
              <a:rPr lang="fr-FR" sz="2400"/>
              <a:t>a =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132138" y="3717925"/>
            <a:ext cx="2239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>
                <a:solidFill>
                  <a:srgbClr val="000099"/>
                </a:solidFill>
              </a:rPr>
              <a:t>نـخـتـصـر الـكـتـابـة</a:t>
            </a:r>
            <a:endParaRPr lang="fr-FR" sz="2400">
              <a:solidFill>
                <a:srgbClr val="000099"/>
              </a:solidFill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736725" y="3698875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7a 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508250" y="4868863"/>
            <a:ext cx="3730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2a + 5a = 7a</a:t>
            </a:r>
            <a:r>
              <a:rPr lang="ar-DZ" sz="2400"/>
              <a:t>نـكـتـب فـقـط       </a:t>
            </a:r>
            <a:endParaRPr lang="fr-FR" sz="240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030538" y="5330825"/>
            <a:ext cx="2341562" cy="866775"/>
            <a:chOff x="2821" y="3322"/>
            <a:chExt cx="1475" cy="546"/>
          </a:xfrm>
        </p:grpSpPr>
        <p:sp>
          <p:nvSpPr>
            <p:cNvPr id="5135" name="Text Box 41"/>
            <p:cNvSpPr txBox="1">
              <a:spLocks noChangeArrowheads="1"/>
            </p:cNvSpPr>
            <p:nvPr/>
          </p:nvSpPr>
          <p:spPr bwMode="auto">
            <a:xfrm>
              <a:off x="2821" y="3577"/>
              <a:ext cx="14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sz="2400"/>
                <a:t>الـمـجـمـوع قد بـسّـط</a:t>
              </a:r>
              <a:endParaRPr lang="fr-FR" sz="2400"/>
            </a:p>
          </p:txBody>
        </p:sp>
        <p:sp>
          <p:nvSpPr>
            <p:cNvPr id="5136" name="Line 42"/>
            <p:cNvSpPr>
              <a:spLocks noChangeShapeType="1"/>
            </p:cNvSpPr>
            <p:nvPr/>
          </p:nvSpPr>
          <p:spPr bwMode="auto">
            <a:xfrm flipV="1">
              <a:off x="3560" y="3322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75" grpId="0"/>
      <p:bldP spid="6176" grpId="0"/>
      <p:bldP spid="6177" grpId="0"/>
      <p:bldP spid="6178" grpId="0"/>
      <p:bldP spid="6179" grpId="0"/>
      <p:bldP spid="6180" grpId="0"/>
      <p:bldP spid="6181" grpId="0"/>
      <p:bldP spid="6182" grpId="0"/>
      <p:bldP spid="6183" grpId="0"/>
      <p:bldP spid="61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608388" y="404813"/>
            <a:ext cx="1839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800">
                <a:solidFill>
                  <a:srgbClr val="000099"/>
                </a:solidFill>
              </a:rPr>
              <a:t>مـــثـــال آخـــر</a:t>
            </a:r>
            <a:endParaRPr lang="fr-FR" sz="2800">
              <a:solidFill>
                <a:srgbClr val="000099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08038" y="1647825"/>
            <a:ext cx="201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2b – b – 5b =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27425" y="1628775"/>
            <a:ext cx="2798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>
                <a:solidFill>
                  <a:srgbClr val="000099"/>
                </a:solidFill>
              </a:rPr>
              <a:t>نـرجـع إشـارات الـضـرب</a:t>
            </a:r>
            <a:endParaRPr lang="fr-FR" sz="2400">
              <a:solidFill>
                <a:srgbClr val="000099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6613" y="2259013"/>
            <a:ext cx="2608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2</a:t>
            </a:r>
            <a:r>
              <a:rPr lang="fr-FR" sz="2000" b="0"/>
              <a:t>x</a:t>
            </a:r>
            <a:r>
              <a:rPr lang="fr-FR" sz="2400"/>
              <a:t>b</a:t>
            </a:r>
            <a:r>
              <a:rPr lang="fr-FR" sz="2000" b="0"/>
              <a:t> </a:t>
            </a:r>
            <a:r>
              <a:rPr lang="fr-FR" sz="2400"/>
              <a:t>– 1xb</a:t>
            </a:r>
            <a:r>
              <a:rPr lang="fr-FR" sz="2000" b="0"/>
              <a:t> </a:t>
            </a:r>
            <a:r>
              <a:rPr lang="fr-FR" sz="2400"/>
              <a:t>– 5</a:t>
            </a:r>
            <a:r>
              <a:rPr lang="fr-FR" sz="2000" b="0"/>
              <a:t>x</a:t>
            </a:r>
            <a:r>
              <a:rPr lang="fr-FR" sz="2400"/>
              <a:t>b =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768725" y="2227263"/>
            <a:ext cx="2557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>
                <a:solidFill>
                  <a:srgbClr val="000099"/>
                </a:solidFill>
              </a:rPr>
              <a:t>نـسـتـعـمـل الـتـوزيـع</a:t>
            </a:r>
            <a:endParaRPr lang="fr-FR" sz="2400">
              <a:solidFill>
                <a:srgbClr val="000099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92163" y="2979738"/>
            <a:ext cx="2252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(2 – 1 – 5 )</a:t>
            </a:r>
            <a:r>
              <a:rPr lang="fr-FR" sz="2000" b="0"/>
              <a:t>x</a:t>
            </a:r>
            <a:r>
              <a:rPr lang="fr-FR" sz="2400"/>
              <a:t>b =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27425" y="2967038"/>
            <a:ext cx="363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>
                <a:solidFill>
                  <a:srgbClr val="000099"/>
                </a:solidFill>
              </a:rPr>
              <a:t>نـحـسـب مـا بـداخـل الأقــواس </a:t>
            </a:r>
            <a:endParaRPr lang="fr-FR" sz="2400">
              <a:solidFill>
                <a:srgbClr val="000099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92163" y="3698875"/>
            <a:ext cx="1347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– 4 </a:t>
            </a:r>
            <a:r>
              <a:rPr lang="fr-FR" sz="2000" b="0"/>
              <a:t>x </a:t>
            </a:r>
            <a:r>
              <a:rPr lang="fr-FR" sz="2400"/>
              <a:t>b =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986213" y="3698875"/>
            <a:ext cx="2935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400">
                <a:solidFill>
                  <a:srgbClr val="000099"/>
                </a:solidFill>
              </a:rPr>
              <a:t>نـخـتـصـر الـكـتـابـة</a:t>
            </a:r>
            <a:endParaRPr lang="fr-FR" sz="2400">
              <a:solidFill>
                <a:srgbClr val="000099"/>
              </a:solidFill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76475" y="3698875"/>
            <a:ext cx="969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– 4 b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885950" y="4868863"/>
            <a:ext cx="430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2b – b – 5b = – 4b</a:t>
            </a:r>
            <a:r>
              <a:rPr lang="ar-DZ" sz="2400"/>
              <a:t> نـكـتـب فـقـط   </a:t>
            </a:r>
            <a:endParaRPr lang="fr-FR" sz="240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108325" y="5319713"/>
            <a:ext cx="2632075" cy="866775"/>
            <a:chOff x="2829" y="3322"/>
            <a:chExt cx="1658" cy="546"/>
          </a:xfrm>
        </p:grpSpPr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2829" y="3577"/>
              <a:ext cx="16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sz="2400"/>
                <a:t>الـمـجـمـوع قد بـسّـط</a:t>
              </a:r>
              <a:endParaRPr lang="fr-FR" sz="2400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V="1">
              <a:off x="3560" y="3322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71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Gouttelettes"/>
          <p:cNvSpPr>
            <a:spLocks noChangeArrowheads="1"/>
          </p:cNvSpPr>
          <p:nvPr/>
        </p:nvSpPr>
        <p:spPr bwMode="auto">
          <a:xfrm>
            <a:off x="0" y="3932"/>
            <a:ext cx="9144000" cy="6840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06438" y="354013"/>
            <a:ext cx="74644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dirty="0">
                <a:solidFill>
                  <a:srgbClr val="000099"/>
                </a:solidFill>
              </a:rPr>
              <a:t>من بـين الـمجامـيـع الـتـالـيـة مـا هـي الـتـي نـسـتـطـيـع </a:t>
            </a:r>
          </a:p>
          <a:p>
            <a:pPr algn="r" rtl="1"/>
            <a:r>
              <a:rPr lang="ar-DZ" sz="3200" dirty="0">
                <a:solidFill>
                  <a:srgbClr val="000099"/>
                </a:solidFill>
              </a:rPr>
              <a:t> تـبـسـيـطـها لأنّ حدودها </a:t>
            </a:r>
            <a:r>
              <a:rPr lang="ar-DZ" sz="3200" i="1" dirty="0">
                <a:solidFill>
                  <a:srgbClr val="FF0000"/>
                </a:solidFill>
              </a:rPr>
              <a:t>متشابهة ؟</a:t>
            </a:r>
            <a:endParaRPr lang="fr-FR" sz="3200" i="1" dirty="0">
              <a:solidFill>
                <a:srgbClr val="FF0000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68985" y="2643823"/>
            <a:ext cx="8058150" cy="3046407"/>
            <a:chOff x="470" y="1111"/>
            <a:chExt cx="5076" cy="1789"/>
          </a:xfrm>
        </p:grpSpPr>
        <p:sp>
          <p:nvSpPr>
            <p:cNvPr id="7199" name="Text Box 17"/>
            <p:cNvSpPr txBox="1">
              <a:spLocks noChangeArrowheads="1"/>
            </p:cNvSpPr>
            <p:nvPr/>
          </p:nvSpPr>
          <p:spPr bwMode="auto">
            <a:xfrm>
              <a:off x="470" y="1111"/>
              <a:ext cx="964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3200" i="1" dirty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3x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0" name="Text Box 18"/>
            <p:cNvSpPr txBox="1">
              <a:spLocks noChangeArrowheads="1"/>
            </p:cNvSpPr>
            <p:nvPr/>
          </p:nvSpPr>
          <p:spPr bwMode="auto">
            <a:xfrm>
              <a:off x="1487" y="1111"/>
              <a:ext cx="964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8x²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-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4x²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1" name="Text Box 19"/>
            <p:cNvSpPr txBox="1">
              <a:spLocks noChangeArrowheads="1"/>
            </p:cNvSpPr>
            <p:nvPr/>
          </p:nvSpPr>
          <p:spPr bwMode="auto">
            <a:xfrm>
              <a:off x="2682" y="1111"/>
              <a:ext cx="1020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 y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err="1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xy</a:t>
              </a:r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2" name="Text Box 20"/>
            <p:cNvSpPr txBox="1">
              <a:spLocks noChangeArrowheads="1"/>
            </p:cNvSpPr>
            <p:nvPr/>
          </p:nvSpPr>
          <p:spPr bwMode="auto">
            <a:xfrm>
              <a:off x="4027" y="1111"/>
              <a:ext cx="1161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3" name="Text Box 21"/>
            <p:cNvSpPr txBox="1">
              <a:spLocks noChangeArrowheads="1"/>
            </p:cNvSpPr>
            <p:nvPr/>
          </p:nvSpPr>
          <p:spPr bwMode="auto">
            <a:xfrm>
              <a:off x="514" y="1773"/>
              <a:ext cx="964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3200" i="1" dirty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3y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4" name="Text Box 22"/>
            <p:cNvSpPr txBox="1">
              <a:spLocks noChangeArrowheads="1"/>
            </p:cNvSpPr>
            <p:nvPr/>
          </p:nvSpPr>
          <p:spPr bwMode="auto">
            <a:xfrm>
              <a:off x="1548" y="1735"/>
              <a:ext cx="964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8x² </a:t>
              </a:r>
              <a:r>
                <a:rPr lang="fr-FR" sz="3200" i="1" dirty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-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4x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5" name="Text Box 23"/>
            <p:cNvSpPr txBox="1">
              <a:spLocks noChangeArrowheads="1"/>
            </p:cNvSpPr>
            <p:nvPr/>
          </p:nvSpPr>
          <p:spPr bwMode="auto">
            <a:xfrm>
              <a:off x="2631" y="1759"/>
              <a:ext cx="1066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2x y </a:t>
              </a:r>
              <a:r>
                <a:rPr lang="fr-FR" sz="3200" i="1" dirty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 y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6" name="Text Box 24"/>
            <p:cNvSpPr txBox="1">
              <a:spLocks noChangeArrowheads="1"/>
            </p:cNvSpPr>
            <p:nvPr/>
          </p:nvSpPr>
          <p:spPr bwMode="auto">
            <a:xfrm>
              <a:off x="4015" y="1735"/>
              <a:ext cx="1531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x² </a:t>
              </a:r>
              <a:r>
                <a:rPr lang="fr-FR" sz="3200" i="1" dirty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y </a:t>
              </a:r>
              <a:r>
                <a:rPr lang="fr-FR" sz="3200" i="1" dirty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2x</a:t>
              </a:r>
              <a:endParaRPr lang="fr-FR" sz="3200" i="1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7" name="Text Box 25"/>
            <p:cNvSpPr txBox="1">
              <a:spLocks noChangeArrowheads="1"/>
            </p:cNvSpPr>
            <p:nvPr/>
          </p:nvSpPr>
          <p:spPr bwMode="auto">
            <a:xfrm>
              <a:off x="499" y="2557"/>
              <a:ext cx="964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²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3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y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²</a:t>
              </a:r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8" name="Text Box 26"/>
            <p:cNvSpPr txBox="1">
              <a:spLocks noChangeArrowheads="1"/>
            </p:cNvSpPr>
            <p:nvPr/>
          </p:nvSpPr>
          <p:spPr bwMode="auto">
            <a:xfrm>
              <a:off x="1548" y="2557"/>
              <a:ext cx="1275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8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²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y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- 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4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 y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²</a:t>
              </a:r>
              <a:endParaRPr lang="fr-FR" sz="3200" i="1" dirty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7209" name="Text Box 27"/>
            <p:cNvSpPr txBox="1">
              <a:spLocks noChangeArrowheads="1"/>
            </p:cNvSpPr>
            <p:nvPr/>
          </p:nvSpPr>
          <p:spPr bwMode="auto">
            <a:xfrm>
              <a:off x="2880" y="2557"/>
              <a:ext cx="964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+ 1</a:t>
              </a:r>
            </a:p>
          </p:txBody>
        </p:sp>
        <p:sp>
          <p:nvSpPr>
            <p:cNvPr id="7210" name="Text Box 28"/>
            <p:cNvSpPr txBox="1">
              <a:spLocks noChangeArrowheads="1"/>
            </p:cNvSpPr>
            <p:nvPr/>
          </p:nvSpPr>
          <p:spPr bwMode="auto">
            <a:xfrm>
              <a:off x="4015" y="2557"/>
              <a:ext cx="1531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²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2</a:t>
              </a:r>
              <a:r>
                <a:rPr lang="fr-FR" sz="3200" i="1" dirty="0" smtClean="0">
                  <a:solidFill>
                    <a:srgbClr val="00000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200" i="1" dirty="0" smtClean="0"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200" i="1" dirty="0">
                  <a:latin typeface="Aparajita" pitchFamily="34" charset="0"/>
                  <a:cs typeface="Aparajita" pitchFamily="34" charset="0"/>
                </a:rPr>
                <a:t>+ 2</a:t>
              </a:r>
            </a:p>
          </p:txBody>
        </p:sp>
      </p:grp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612775" y="2582863"/>
            <a:ext cx="1295400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2276475" y="2570163"/>
            <a:ext cx="1524000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>
            <a:off x="4170363" y="2582863"/>
            <a:ext cx="1708150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6302375" y="2620963"/>
            <a:ext cx="1868488" cy="647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3987800" y="3603624"/>
            <a:ext cx="2008187" cy="69056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619125" y="3502025"/>
            <a:ext cx="1439863" cy="792163"/>
            <a:chOff x="2245" y="1298"/>
            <a:chExt cx="907" cy="499"/>
          </a:xfrm>
        </p:grpSpPr>
        <p:sp>
          <p:nvSpPr>
            <p:cNvPr id="7197" name="Line 36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8" name="Line 37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518275" y="3502025"/>
            <a:ext cx="1439863" cy="792163"/>
            <a:chOff x="2245" y="1298"/>
            <a:chExt cx="907" cy="499"/>
          </a:xfrm>
        </p:grpSpPr>
        <p:sp>
          <p:nvSpPr>
            <p:cNvPr id="7195" name="Line 42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6" name="Line 43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677863" y="4819650"/>
            <a:ext cx="1439862" cy="792163"/>
            <a:chOff x="2245" y="1298"/>
            <a:chExt cx="907" cy="499"/>
          </a:xfrm>
        </p:grpSpPr>
        <p:sp>
          <p:nvSpPr>
            <p:cNvPr id="7193" name="Line 45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4" name="Line 46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2801938" y="4838700"/>
            <a:ext cx="1439862" cy="792163"/>
            <a:chOff x="2245" y="1298"/>
            <a:chExt cx="907" cy="499"/>
          </a:xfrm>
        </p:grpSpPr>
        <p:sp>
          <p:nvSpPr>
            <p:cNvPr id="7191" name="Line 48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2" name="Line 49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438650" y="4826000"/>
            <a:ext cx="1439863" cy="792163"/>
            <a:chOff x="2245" y="1298"/>
            <a:chExt cx="907" cy="499"/>
          </a:xfrm>
        </p:grpSpPr>
        <p:sp>
          <p:nvSpPr>
            <p:cNvPr id="7189" name="Line 54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0" name="Line 55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6416675" y="4830763"/>
            <a:ext cx="1439863" cy="792162"/>
            <a:chOff x="2245" y="1298"/>
            <a:chExt cx="907" cy="499"/>
          </a:xfrm>
        </p:grpSpPr>
        <p:sp>
          <p:nvSpPr>
            <p:cNvPr id="7187" name="Line 57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8" name="Line 58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2360613" y="3563938"/>
            <a:ext cx="1439862" cy="792162"/>
            <a:chOff x="2245" y="1298"/>
            <a:chExt cx="907" cy="499"/>
          </a:xfrm>
        </p:grpSpPr>
        <p:sp>
          <p:nvSpPr>
            <p:cNvPr id="7185" name="Line 72"/>
            <p:cNvSpPr>
              <a:spLocks noChangeShapeType="1"/>
            </p:cNvSpPr>
            <p:nvPr/>
          </p:nvSpPr>
          <p:spPr bwMode="auto">
            <a:xfrm flipV="1">
              <a:off x="2245" y="1298"/>
              <a:ext cx="907" cy="45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6" name="Line 73"/>
            <p:cNvSpPr>
              <a:spLocks noChangeShapeType="1"/>
            </p:cNvSpPr>
            <p:nvPr/>
          </p:nvSpPr>
          <p:spPr bwMode="auto">
            <a:xfrm>
              <a:off x="2245" y="1344"/>
              <a:ext cx="862" cy="45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222" grpId="0" animBg="1"/>
      <p:bldP spid="8223" grpId="0" animBg="1"/>
      <p:bldP spid="8224" grpId="0" animBg="1"/>
      <p:bldP spid="8225" grpId="0" animBg="1"/>
      <p:bldP spid="82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Gouttelettes"/>
          <p:cNvSpPr>
            <a:spLocks noChangeArrowheads="1"/>
          </p:cNvSpPr>
          <p:nvPr/>
        </p:nvSpPr>
        <p:spPr bwMode="auto">
          <a:xfrm>
            <a:off x="-1270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  <a:p>
            <a:pPr algn="ctr"/>
            <a:endParaRPr lang="fr-FR" b="0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922463" y="368300"/>
            <a:ext cx="4521200" cy="5930901"/>
            <a:chOff x="707" y="232"/>
            <a:chExt cx="2848" cy="3736"/>
          </a:xfrm>
        </p:grpSpPr>
        <p:sp>
          <p:nvSpPr>
            <p:cNvPr id="8204" name="Text Box 3"/>
            <p:cNvSpPr txBox="1">
              <a:spLocks noChangeArrowheads="1"/>
            </p:cNvSpPr>
            <p:nvPr/>
          </p:nvSpPr>
          <p:spPr bwMode="auto">
            <a:xfrm>
              <a:off x="1100" y="232"/>
              <a:ext cx="2455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rtl="1"/>
              <a:r>
                <a:rPr lang="ar-DZ" sz="3200" i="1" dirty="0">
                  <a:solidFill>
                    <a:srgbClr val="000099"/>
                  </a:solidFill>
                  <a:latin typeface="Aparajita" pitchFamily="34" charset="0"/>
                </a:rPr>
                <a:t>لـنـحـاول تـبـسـيـط الـعـبـارة</a:t>
              </a:r>
              <a:endPara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  <a:p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 </a:t>
              </a:r>
              <a:endPara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8205" name="Text Box 43"/>
            <p:cNvSpPr txBox="1">
              <a:spLocks noChangeArrowheads="1"/>
            </p:cNvSpPr>
            <p:nvPr/>
          </p:nvSpPr>
          <p:spPr bwMode="auto">
            <a:xfrm>
              <a:off x="1051" y="1083"/>
              <a:ext cx="2405" cy="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هــل هـي مــجــمــوع ؟     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كـم يـوجـد فـيـها مـن حـد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هل الحـدود مـتـشـابهـة ؟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BH" sz="2400" dirty="0" smtClean="0"/>
                <a:t>مـتـشابـهـة فـي ما ذا </a:t>
              </a:r>
              <a:r>
                <a:rPr lang="fr-FR" sz="2400" dirty="0" smtClean="0"/>
                <a:t> </a:t>
              </a:r>
              <a:r>
                <a:rPr lang="fr-FR" sz="2400" dirty="0"/>
                <a:t>؟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مـا هي الأعـداد التي يـمـكن جمعها ؟ 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ما هـو مـجـمـوع هـذه الأعـداد ؟ </a:t>
              </a:r>
              <a:endParaRPr lang="fr-FR" sz="2400" dirty="0"/>
            </a:p>
            <a:p>
              <a:pPr algn="r" rtl="1">
                <a:lnSpc>
                  <a:spcPct val="150000"/>
                </a:lnSpc>
              </a:pPr>
              <a:r>
                <a:rPr lang="ar-DZ" sz="2400" dirty="0"/>
                <a:t>ما هـو الـجـواب الأخــيـــر ؟</a:t>
              </a:r>
              <a:endParaRPr lang="fr-FR" sz="2400" dirty="0"/>
            </a:p>
          </p:txBody>
        </p:sp>
        <p:sp>
          <p:nvSpPr>
            <p:cNvPr id="8206" name="Text Box 45"/>
            <p:cNvSpPr txBox="1">
              <a:spLocks noChangeArrowheads="1"/>
            </p:cNvSpPr>
            <p:nvPr/>
          </p:nvSpPr>
          <p:spPr bwMode="auto">
            <a:xfrm>
              <a:off x="707" y="3600"/>
              <a:ext cx="181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–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+ </a:t>
              </a:r>
              <a:r>
                <a:rPr lang="fr-FR" sz="32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2x </a:t>
              </a:r>
              <a:r>
                <a:rPr lang="fr-FR" sz="32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= </a:t>
              </a:r>
            </a:p>
          </p:txBody>
        </p:sp>
      </p:grp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2435225" y="1878013"/>
            <a:ext cx="488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>
                <a:solidFill>
                  <a:srgbClr val="FF0000"/>
                </a:solidFill>
              </a:rPr>
              <a:t>نعم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2657475" y="241776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2435225" y="3005138"/>
            <a:ext cx="488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>
                <a:solidFill>
                  <a:srgbClr val="FF0000"/>
                </a:solidFill>
              </a:rPr>
              <a:t>نعم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2361861" y="3521692"/>
            <a:ext cx="816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i="1" dirty="0" smtClean="0">
                <a:solidFill>
                  <a:srgbClr val="FF0000"/>
                </a:solidFill>
                <a:latin typeface="Aparajita" pitchFamily="34" charset="0"/>
              </a:rPr>
              <a:t>في </a:t>
            </a:r>
            <a:r>
              <a:rPr lang="fr-FR" sz="28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x</a:t>
            </a:r>
            <a:endParaRPr lang="fr-FR" sz="28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1347788" y="3975100"/>
            <a:ext cx="998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3;-1;2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2127250" y="454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2155825" y="5164138"/>
            <a:ext cx="564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4 </a:t>
            </a:r>
            <a:r>
              <a:rPr lang="fr-FR" sz="24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x</a:t>
            </a:r>
            <a:endParaRPr lang="fr-FR" sz="2400" i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3963988" y="5715000"/>
            <a:ext cx="5982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4 x</a:t>
            </a:r>
            <a:endParaRPr lang="fr-FR" sz="32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3" grpId="0"/>
      <p:bldP spid="9264" grpId="0"/>
      <p:bldP spid="9265" grpId="0"/>
      <p:bldP spid="9266" grpId="0"/>
      <p:bldP spid="9267" grpId="0"/>
      <p:bldP spid="9268" grpId="0"/>
      <p:bldP spid="9269" grpId="0"/>
      <p:bldP spid="9270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1942</Words>
  <Application>Microsoft Office PowerPoint</Application>
  <PresentationFormat>Affichage à l'écran (4:3)</PresentationFormat>
  <Paragraphs>517</Paragraphs>
  <Slides>33</Slides>
  <Notes>33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 الحرفي</dc:title>
  <dc:creator>Ibrahim Ouinten</dc:creator>
  <cp:lastModifiedBy>maison</cp:lastModifiedBy>
  <cp:revision>157</cp:revision>
  <dcterms:created xsi:type="dcterms:W3CDTF">2005-01-19T17:00:04Z</dcterms:created>
  <dcterms:modified xsi:type="dcterms:W3CDTF">2016-11-19T07:24:51Z</dcterms:modified>
</cp:coreProperties>
</file>