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1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97" r:id="rId21"/>
    <p:sldId id="298" r:id="rId22"/>
    <p:sldId id="305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9" r:id="rId31"/>
    <p:sldId id="300" r:id="rId32"/>
    <p:sldId id="303" r:id="rId33"/>
    <p:sldId id="277" r:id="rId34"/>
    <p:sldId id="307" r:id="rId35"/>
    <p:sldId id="280" r:id="rId36"/>
    <p:sldId id="308" r:id="rId37"/>
    <p:sldId id="282" r:id="rId38"/>
    <p:sldId id="309" r:id="rId39"/>
    <p:sldId id="284" r:id="rId40"/>
    <p:sldId id="285" r:id="rId41"/>
    <p:sldId id="286" r:id="rId42"/>
    <p:sldId id="310" r:id="rId43"/>
    <p:sldId id="289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FF"/>
    <a:srgbClr val="00CC00"/>
    <a:srgbClr val="009900"/>
    <a:srgbClr val="66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51FD-0D1E-4C5F-95B3-3EE8A49BDFBC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7E2E-BE26-46FE-B383-AE402205F1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1456-B459-4FC4-A552-6ACE32FEB354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47AF-E68A-4ABC-86DA-A4D32E9F3C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3E01-3D41-484B-9496-B891F75FA966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A8E2-FF7A-43D7-BA58-FB61E60B17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D242-1225-4F20-9351-E7C474F3B33D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9731-03B5-44CF-8B05-CAF1A8658B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B670-194B-46EF-9F8E-8EF19DC3CE4C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F54D-54AD-4CEF-B47B-98A34DDEDA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8CFD-A744-442B-BEAD-C0917861F936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3959-A151-4672-A93F-9E68EBC4F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B5D-0400-4A56-BE9B-B430B2EC8A7B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4325-A79B-47DF-9F1A-DB74C95A0D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C325-BA37-474C-9ABD-8ADBD00E3E82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2341-9D59-4B28-AA9F-32C8DD28E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6679-3BAF-40C5-B193-7C87C8AA7639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C04D-9E30-4DB2-9E05-9E0A319C29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EF9E-8546-4B3B-A274-201B134AA4DA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1F06-B3BD-4A1F-86CA-76C9B6A564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0507-4C41-4A83-9B98-F74454A1A85B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FD03-D0A7-458A-899B-04A61767B2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B696B6-A5C0-4137-9B43-EA1E7F6856BC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2E60BA-9C7A-4569-A5E5-25834CE392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4C80-90D1-4690-AFCD-36337133A2A1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978C-9752-4C96-B631-9BD0A12A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79A329-ED65-4705-888E-29363F07815C}" type="datetimeFigureOut">
              <a:rPr lang="fr-FR"/>
              <a:pPr>
                <a:defRPr/>
              </a:pPr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209F58-FCDB-4113-9A47-B3BCC440F5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5" Type="http://schemas.openxmlformats.org/officeDocument/2006/relationships/image" Target="../media/image66.gif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5" Type="http://schemas.openxmlformats.org/officeDocument/2006/relationships/image" Target="../media/image66.gif"/><Relationship Id="rId4" Type="http://schemas.openxmlformats.org/officeDocument/2006/relationships/image" Target="../media/image6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84.jpeg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89.png"/><Relationship Id="rId7" Type="http://schemas.openxmlformats.org/officeDocument/2006/relationships/image" Target="../media/image92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jpeg"/><Relationship Id="rId5" Type="http://schemas.openxmlformats.org/officeDocument/2006/relationships/image" Target="../media/image90.emf"/><Relationship Id="rId10" Type="http://schemas.openxmlformats.org/officeDocument/2006/relationships/image" Target="../media/image80.emf"/><Relationship Id="rId4" Type="http://schemas.openxmlformats.org/officeDocument/2006/relationships/image" Target="../media/image70.emf"/><Relationship Id="rId9" Type="http://schemas.openxmlformats.org/officeDocument/2006/relationships/image" Target="../media/image7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" y="63817"/>
            <a:ext cx="9047480" cy="6730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spect="1" noChangeArrowheads="1"/>
          </p:cNvSpPr>
          <p:nvPr/>
        </p:nvSpPr>
        <p:spPr bwMode="auto">
          <a:xfrm>
            <a:off x="285750" y="285750"/>
            <a:ext cx="8572500" cy="1071563"/>
          </a:xfrm>
          <a:prstGeom prst="rect">
            <a:avLst/>
          </a:prstGeom>
          <a:solidFill>
            <a:srgbClr val="EEEEEE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>
              <a:spcAft>
                <a:spcPts val="1000"/>
              </a:spcAft>
            </a:pPr>
            <a:r>
              <a:rPr lang="ar-SA" sz="2000" b="1" u="sng" dirty="0" err="1">
                <a:solidFill>
                  <a:srgbClr val="FF0000"/>
                </a:solidFill>
                <a:latin typeface="Arial" charset="0"/>
                <a:cs typeface="Arabic Transparent" pitchFamily="2" charset="-78"/>
              </a:rPr>
              <a:t>التألية</a:t>
            </a:r>
            <a:r>
              <a:rPr lang="ar-SA" sz="2000" b="1" u="sng" dirty="0">
                <a:solidFill>
                  <a:srgbClr val="FF0000"/>
                </a:solidFill>
                <a:latin typeface="Arial" charset="0"/>
                <a:cs typeface="Arabic Transparent" pitchFamily="2" charset="-78"/>
              </a:rPr>
              <a:t> و تدخل الإنسان  </a:t>
            </a:r>
          </a:p>
          <a:p>
            <a:pPr algn="just" rtl="1">
              <a:spcAft>
                <a:spcPts val="1000"/>
              </a:spcAft>
            </a:pPr>
            <a:r>
              <a:rPr lang="ar-SA" sz="2000" b="1" dirty="0">
                <a:solidFill>
                  <a:srgbClr val="FF0000"/>
                </a:solidFill>
                <a:latin typeface="Arial" charset="0"/>
                <a:cs typeface="Arabic Transparent" pitchFamily="2" charset="-78"/>
              </a:rPr>
              <a:t>          </a:t>
            </a:r>
            <a:r>
              <a:rPr lang="ar-SA" sz="2000" b="1" dirty="0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إن </a:t>
            </a:r>
            <a:r>
              <a:rPr lang="ar-SA" sz="2000" b="1" dirty="0" err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التألية</a:t>
            </a:r>
            <a:r>
              <a:rPr lang="ar-SA" sz="2000" b="1" dirty="0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 هي عبارة عن تقنية أو مجموعة تقنيات هدفها الحد من تدخل الإنسان</a:t>
            </a:r>
            <a:endParaRPr lang="ar-DZ" sz="2000" b="1" dirty="0">
              <a:solidFill>
                <a:srgbClr val="10253F"/>
              </a:solidFill>
              <a:latin typeface="Arial" charset="0"/>
              <a:cs typeface="Arabic Transparent" pitchFamily="2" charset="-78"/>
            </a:endParaRPr>
          </a:p>
          <a:p>
            <a:pPr algn="just" rtl="1">
              <a:spcAft>
                <a:spcPts val="1000"/>
              </a:spcAft>
            </a:pPr>
            <a:endParaRPr lang="ar-DZ" sz="2000" b="1" dirty="0">
              <a:solidFill>
                <a:srgbClr val="FF0000"/>
              </a:solidFill>
              <a:latin typeface="Arial" charset="0"/>
              <a:cs typeface="Arabic Transparent" pitchFamily="2" charset="-78"/>
            </a:endParaRPr>
          </a:p>
          <a:p>
            <a:pPr algn="just" rtl="1">
              <a:spcAft>
                <a:spcPts val="1000"/>
              </a:spcAft>
            </a:pPr>
            <a:endParaRPr lang="ar-SA" sz="2000" b="1" dirty="0">
              <a:solidFill>
                <a:srgbClr val="FF0000"/>
              </a:solidFill>
              <a:latin typeface="Arial" charset="0"/>
              <a:cs typeface="Arabic Transparent" pitchFamily="2" charset="-78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85750" y="1571625"/>
            <a:ext cx="8501063" cy="4594225"/>
          </a:xfrm>
          <a:prstGeom prst="rect">
            <a:avLst/>
          </a:prstGeom>
          <a:solidFill>
            <a:srgbClr val="EEEEEE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>
              <a:spcAft>
                <a:spcPts val="1000"/>
              </a:spcAft>
            </a:pPr>
            <a:r>
              <a:rPr lang="ar-DZ" sz="2000" b="1" u="sng">
                <a:solidFill>
                  <a:srgbClr val="FF0000"/>
                </a:solidFill>
                <a:latin typeface="Arial" charset="0"/>
                <a:cs typeface="Arabic Transparent" pitchFamily="2" charset="-78"/>
              </a:rPr>
              <a:t>أهداف التألية</a:t>
            </a:r>
          </a:p>
          <a:p>
            <a:pPr algn="r" rtl="1">
              <a:spcAft>
                <a:spcPts val="1000"/>
              </a:spcAft>
            </a:pPr>
            <a:r>
              <a:rPr lang="ar-DZ" sz="2000" b="1">
                <a:solidFill>
                  <a:srgbClr val="FF0000"/>
                </a:solidFill>
                <a:latin typeface="Arial" charset="0"/>
                <a:cs typeface="Arabic Transparent" pitchFamily="2" charset="-78"/>
              </a:rPr>
              <a:t>        </a:t>
            </a:r>
            <a:r>
              <a:rPr lang="ar-DZ" sz="2000" b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إن التالية تستجيب لأهداف دقيقة و تفرض على المستثمر و المصمم بأن يأخذ بعين الاعتبار الإجهادات المتعلقة بحاجيات المؤسسة. </a:t>
            </a:r>
          </a:p>
          <a:p>
            <a:pPr algn="r" rtl="1">
              <a:spcAft>
                <a:spcPts val="1000"/>
              </a:spcAft>
            </a:pPr>
            <a:r>
              <a:rPr lang="ar-DZ" sz="2000" b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        نلخص هذه الأهداف فيما يلي:</a:t>
            </a:r>
          </a:p>
          <a:p>
            <a:pPr algn="r" rtl="1">
              <a:spcAft>
                <a:spcPts val="1000"/>
              </a:spcAft>
            </a:pPr>
            <a:r>
              <a:rPr lang="ar-DZ" sz="2000" b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            - التكلفة          </a:t>
            </a:r>
          </a:p>
          <a:p>
            <a:pPr algn="r" rtl="1">
              <a:spcAft>
                <a:spcPts val="1000"/>
              </a:spcAft>
            </a:pPr>
            <a:r>
              <a:rPr lang="ar-DZ" sz="2000" b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            - الجودة</a:t>
            </a:r>
          </a:p>
          <a:p>
            <a:pPr algn="r" rtl="1">
              <a:spcAft>
                <a:spcPts val="1000"/>
              </a:spcAft>
            </a:pPr>
            <a:r>
              <a:rPr lang="ar-DZ" sz="2000" b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            - الإنتاج</a:t>
            </a:r>
          </a:p>
          <a:p>
            <a:pPr algn="r" rtl="1">
              <a:spcAft>
                <a:spcPts val="1000"/>
              </a:spcAft>
            </a:pPr>
            <a:r>
              <a:rPr lang="ar-DZ" sz="2000" b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            - المدة</a:t>
            </a:r>
          </a:p>
          <a:p>
            <a:pPr algn="r" rtl="1">
              <a:spcAft>
                <a:spcPts val="1000"/>
              </a:spcAft>
            </a:pPr>
            <a:r>
              <a:rPr lang="ar-DZ" sz="2000" b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            - درجة الأمن عند الإشتغال</a:t>
            </a:r>
          </a:p>
          <a:p>
            <a:pPr algn="r" rtl="1">
              <a:spcAft>
                <a:spcPts val="1000"/>
              </a:spcAft>
            </a:pPr>
            <a:r>
              <a:rPr lang="ar-DZ" sz="2000" b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            - السلامة</a:t>
            </a:r>
          </a:p>
          <a:p>
            <a:pPr algn="r" rtl="1">
              <a:spcAft>
                <a:spcPts val="1000"/>
              </a:spcAft>
            </a:pPr>
            <a:r>
              <a:rPr lang="ar-DZ" sz="2000" b="1">
                <a:solidFill>
                  <a:srgbClr val="10253F"/>
                </a:solidFill>
                <a:latin typeface="Arial" charset="0"/>
                <a:cs typeface="Arabic Transparent" pitchFamily="2" charset="-78"/>
              </a:rPr>
              <a:t>            - النظافة</a:t>
            </a:r>
          </a:p>
          <a:p>
            <a:pPr algn="r" rtl="1">
              <a:spcAft>
                <a:spcPts val="1000"/>
              </a:spcAft>
            </a:pPr>
            <a:r>
              <a:rPr lang="fr-FR" sz="2000" b="1">
                <a:solidFill>
                  <a:srgbClr val="FF0000"/>
                </a:solidFill>
                <a:latin typeface="Arial" charset="0"/>
                <a:cs typeface="Arabic Transparent" pitchFamily="2" charset="-78"/>
              </a:rPr>
              <a:t>            </a:t>
            </a:r>
          </a:p>
          <a:p>
            <a:endParaRPr lang="fr-FR" sz="2000">
              <a:solidFill>
                <a:srgbClr val="FF0000"/>
              </a:solidFill>
              <a:latin typeface="Arial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995738" y="1628775"/>
            <a:ext cx="300037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abic Transparent"/>
              </a:rPr>
              <a:t>الحاجز   </a:t>
            </a:r>
            <a:endParaRPr lang="fr-FR" sz="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cs typeface="Arabic Transparent"/>
            </a:endParaRPr>
          </a:p>
        </p:txBody>
      </p:sp>
      <p:sp>
        <p:nvSpPr>
          <p:cNvPr id="4" name="Pensées 3"/>
          <p:cNvSpPr>
            <a:spLocks noChangeArrowheads="1"/>
          </p:cNvSpPr>
          <p:nvPr/>
        </p:nvSpPr>
        <p:spPr bwMode="auto">
          <a:xfrm>
            <a:off x="0" y="1989138"/>
            <a:ext cx="2428875" cy="1285875"/>
          </a:xfrm>
          <a:prstGeom prst="cloudCallout">
            <a:avLst>
              <a:gd name="adj1" fmla="val 89218"/>
              <a:gd name="adj2" fmla="val 104444"/>
            </a:avLst>
          </a:prstGeom>
          <a:solidFill>
            <a:srgbClr val="D9D9D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063" y="2060575"/>
            <a:ext cx="1500187" cy="91598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ar-DZ" b="1" dirty="0">
                <a:solidFill>
                  <a:srgbClr val="0D0D0D"/>
                </a:solidFill>
                <a:cs typeface="Arabic Transparent" pitchFamily="2" charset="-78"/>
              </a:rPr>
              <a:t>لقد كثرت الحوادث في الطريق المتقاطع </a:t>
            </a:r>
            <a:endParaRPr lang="fr-FR" b="1" dirty="0">
              <a:solidFill>
                <a:srgbClr val="0D0D0D"/>
              </a:solidFill>
              <a:cs typeface="Arabic Transparent" pitchFamily="2" charset="-78"/>
            </a:endParaRPr>
          </a:p>
        </p:txBody>
      </p:sp>
      <p:sp>
        <p:nvSpPr>
          <p:cNvPr id="2056" name="ZoneTexte 7"/>
          <p:cNvSpPr txBox="1">
            <a:spLocks noChangeArrowheads="1"/>
          </p:cNvSpPr>
          <p:nvPr/>
        </p:nvSpPr>
        <p:spPr bwMode="auto">
          <a:xfrm>
            <a:off x="3214688" y="2274888"/>
            <a:ext cx="171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3"/>
          <a:srcRect l="1857" t="1898" b="2080"/>
          <a:stretch>
            <a:fillRect/>
          </a:stretch>
        </p:blipFill>
        <p:spPr bwMode="auto">
          <a:xfrm>
            <a:off x="3817938" y="2565400"/>
            <a:ext cx="5326062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14282" y="4357694"/>
            <a:ext cx="3286148" cy="1631216"/>
          </a:xfrm>
          <a:prstGeom prst="rect">
            <a:avLst/>
          </a:prstGeom>
          <a:noFill/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000" b="1" dirty="0">
                <a:solidFill>
                  <a:schemeClr val="tx1"/>
                </a:solidFill>
                <a:cs typeface="Arabic Transparent" pitchFamily="2" charset="-78"/>
              </a:rPr>
              <a:t>في بادئ </a:t>
            </a:r>
            <a:r>
              <a:rPr lang="ar-DZ" sz="2000" b="1" dirty="0" smtClean="0">
                <a:solidFill>
                  <a:schemeClr val="tx1"/>
                </a:solidFill>
                <a:cs typeface="Arabic Transparent" pitchFamily="2" charset="-78"/>
              </a:rPr>
              <a:t>الأمر استعمل الإنسان أداة  </a:t>
            </a:r>
            <a:r>
              <a:rPr lang="ar-DZ" sz="2000" b="1" dirty="0">
                <a:solidFill>
                  <a:schemeClr val="tx1"/>
                </a:solidFill>
                <a:cs typeface="Arabic Transparent" pitchFamily="2" charset="-78"/>
              </a:rPr>
              <a:t>حيث كان يعتبر فيها هو الجزء المهم .حيث كان الدماغ هو العنصر المتحكم والاعضاء الجزء المنفذ الذي يمده بالطاقة </a:t>
            </a:r>
            <a:endParaRPr lang="fr-FR" sz="20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15074" y="571480"/>
            <a:ext cx="250033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3200" b="1" dirty="0" smtClean="0">
                <a:solidFill>
                  <a:srgbClr val="FF0000"/>
                </a:solidFill>
              </a:rPr>
              <a:t>1- نظام تقليدي: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571472" y="857232"/>
          <a:ext cx="1975051" cy="714380"/>
        </p:xfrm>
        <a:graphic>
          <a:graphicData uri="http://schemas.openxmlformats.org/presentationml/2006/ole">
            <p:oleObj spid="_x0000_s69633" name="Package" r:id="rId4" imgW="1343160" imgH="485640" progId="Package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14348" y="214290"/>
            <a:ext cx="17145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Cliquer 2 fois sans diaporama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1371804" y="843850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42910" y="1242318"/>
            <a:ext cx="1785950" cy="3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056" grpId="0"/>
      <p:bldP spid="20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 l="1859" b="1643"/>
          <a:stretch>
            <a:fillRect/>
          </a:stretch>
        </p:blipFill>
        <p:spPr bwMode="auto">
          <a:xfrm>
            <a:off x="3635375" y="1844675"/>
            <a:ext cx="5132388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3240088" cy="1603375"/>
          </a:xfrm>
          <a:prstGeom prst="rect">
            <a:avLst/>
          </a:prstGeom>
          <a:noFill/>
          <a:ln>
            <a:solidFill>
              <a:srgbClr val="C0000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>
                <a:cs typeface="Arabic Transparent" pitchFamily="2" charset="-78"/>
              </a:rPr>
              <a:t>وبعد مرور مدة من الزمن .بدا بتقليل الجهد العضلي واستبداله بطافة حيوانية ومائية وكهربائية .....</a:t>
            </a:r>
          </a:p>
          <a:p>
            <a:pPr algn="r" rtl="1">
              <a:spcBef>
                <a:spcPct val="50000"/>
              </a:spcBef>
            </a:pPr>
            <a:r>
              <a:rPr lang="ar-DZ" b="1" dirty="0" smtClean="0">
                <a:cs typeface="Arabic Transparent" pitchFamily="2" charset="-78"/>
              </a:rPr>
              <a:t>أصبح الإنسان </a:t>
            </a:r>
            <a:r>
              <a:rPr lang="ar-DZ" b="1" dirty="0">
                <a:cs typeface="Arabic Transparent" pitchFamily="2" charset="-78"/>
              </a:rPr>
              <a:t>لا يتدخل </a:t>
            </a:r>
            <a:r>
              <a:rPr lang="ar-DZ" b="1" dirty="0" smtClean="0">
                <a:cs typeface="Arabic Transparent" pitchFamily="2" charset="-78"/>
              </a:rPr>
              <a:t>إلا</a:t>
            </a:r>
            <a:r>
              <a:rPr lang="fr-FR" b="1" dirty="0" smtClean="0">
                <a:cs typeface="Arabic Transparent" pitchFamily="2" charset="-78"/>
              </a:rPr>
              <a:t> </a:t>
            </a:r>
            <a:r>
              <a:rPr lang="ar-DZ" b="1" dirty="0">
                <a:cs typeface="Arabic Transparent" pitchFamily="2" charset="-78"/>
              </a:rPr>
              <a:t>في التحكم في النظام </a:t>
            </a:r>
            <a:endParaRPr lang="fr-FR" b="1" dirty="0">
              <a:cs typeface="Arabic Transparent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15074" y="571480"/>
            <a:ext cx="250033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3200" b="1" dirty="0" smtClean="0">
                <a:solidFill>
                  <a:srgbClr val="FF0000"/>
                </a:solidFill>
              </a:rPr>
              <a:t>2- نظام شبه ألي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85719" y="1142984"/>
          <a:ext cx="1820969" cy="714380"/>
        </p:xfrm>
        <a:graphic>
          <a:graphicData uri="http://schemas.openxmlformats.org/presentationml/2006/ole">
            <p:oleObj spid="_x0000_s68609" name="Package" r:id="rId4" imgW="1238400" imgH="485640" progId="Package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71472" y="513424"/>
            <a:ext cx="17145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Cliquer 2 fois sans diaporama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1228928" y="1142984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42644" y="1542584"/>
            <a:ext cx="1785950" cy="3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/>
          <a:srcRect l="1622"/>
          <a:stretch>
            <a:fillRect/>
          </a:stretch>
        </p:blipFill>
        <p:spPr bwMode="auto">
          <a:xfrm>
            <a:off x="2843213" y="1257310"/>
            <a:ext cx="57800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4348" y="5145488"/>
            <a:ext cx="3455988" cy="1569660"/>
          </a:xfrm>
          <a:prstGeom prst="rect">
            <a:avLst/>
          </a:prstGeom>
          <a:noFill/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وأخيرا ، تمت </a:t>
            </a:r>
            <a:r>
              <a:rPr lang="ar-DZ" b="1" dirty="0">
                <a:solidFill>
                  <a:schemeClr val="tx1"/>
                </a:solidFill>
                <a:cs typeface="Arabic Transparent" pitchFamily="2" charset="-78"/>
              </a:rPr>
              <a:t>تالية الانظمة وحتى التحكم 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أصبح </a:t>
            </a:r>
            <a:r>
              <a:rPr lang="ar-DZ" b="1" dirty="0">
                <a:solidFill>
                  <a:schemeClr val="tx1"/>
                </a:solidFill>
                <a:cs typeface="Arabic Transparent" pitchFamily="2" charset="-78"/>
              </a:rPr>
              <a:t>مدمج في الالات التي تسير دون تدخل الانسان بواسطة برامج معقدة .</a:t>
            </a:r>
          </a:p>
          <a:p>
            <a:pPr algn="ctr" rtl="1">
              <a:spcBef>
                <a:spcPct val="50000"/>
              </a:spcBef>
            </a:pPr>
            <a:r>
              <a:rPr lang="ar-DZ" sz="2800" b="1" dirty="0">
                <a:solidFill>
                  <a:srgbClr val="FF0000"/>
                </a:solidFill>
                <a:cs typeface="Arabic Transparent" pitchFamily="2" charset="-78"/>
              </a:rPr>
              <a:t>يدعى هذا </a:t>
            </a:r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بالأنظمة الآلية</a:t>
            </a:r>
            <a:r>
              <a:rPr lang="ar-DZ" sz="2800" b="1" dirty="0" smtClean="0">
                <a:cs typeface="Arabic Transparent" pitchFamily="2" charset="-78"/>
              </a:rPr>
              <a:t> </a:t>
            </a:r>
            <a:r>
              <a:rPr lang="ar-DZ" b="1" dirty="0">
                <a:cs typeface="Arabic Transparent" pitchFamily="2" charset="-78"/>
              </a:rPr>
              <a:t>. </a:t>
            </a:r>
            <a:endParaRPr lang="fr-FR" b="1" dirty="0">
              <a:cs typeface="Arabic Transparent" pitchFamily="2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57950" y="285728"/>
            <a:ext cx="250033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3200" b="1" dirty="0" smtClean="0">
                <a:solidFill>
                  <a:srgbClr val="FF0000"/>
                </a:solidFill>
              </a:rPr>
              <a:t>3- نظام ألي :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71438" y="857232"/>
          <a:ext cx="2214546" cy="660479"/>
        </p:xfrm>
        <a:graphic>
          <a:graphicData uri="http://schemas.openxmlformats.org/presentationml/2006/ole">
            <p:oleObj spid="_x0000_s67585" name="Package" r:id="rId4" imgW="1628640" imgH="485640" progId="Package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71472" y="214290"/>
            <a:ext cx="17145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Cliquer 2 fois sans diaporama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1228928" y="843850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14282" y="1214422"/>
            <a:ext cx="2000264" cy="3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643188" y="428625"/>
            <a:ext cx="32464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الانظمة الآلية</a:t>
            </a:r>
            <a:endParaRPr lang="fr-FR" sz="2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779713" y="3071821"/>
            <a:ext cx="1828800" cy="12573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143000" y="3071821"/>
            <a:ext cx="1058863" cy="12573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2224088" y="320040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 rot="10800000">
            <a:off x="2212975" y="3986221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3493" name="Picture 5" descr="C:\Documents and Settings\DJENIDI\Mes documents\Downloads\SySteme_ahmed\cerveau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357571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C:\Documents and Settings\DJENIDI\Mes documents\Downloads\SySteme_ahmed\main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429008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9" descr="C:\Documents and Settings\DJENIDI\Mes documents\Downloads\SySteme_ahmed\yeux0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214696"/>
            <a:ext cx="6381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672263" y="3100396"/>
            <a:ext cx="1828800" cy="12573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035550" y="3100396"/>
            <a:ext cx="1058863" cy="12573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WordArt 26"/>
          <p:cNvSpPr>
            <a:spLocks noChangeAspect="1" noChangeArrowheads="1" noChangeShapeType="1" noTextEdit="1"/>
          </p:cNvSpPr>
          <p:nvPr/>
        </p:nvSpPr>
        <p:spPr bwMode="auto">
          <a:xfrm>
            <a:off x="5137177" y="3440123"/>
            <a:ext cx="892175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defRPr/>
            </a:pPr>
            <a:r>
              <a:rPr lang="ar-SA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abic Transparent"/>
              </a:rPr>
              <a:t>جزء التحكم</a:t>
            </a:r>
          </a:p>
          <a:p>
            <a:pPr algn="ctr" rtl="1">
              <a:defRPr/>
            </a:pPr>
            <a:r>
              <a:rPr lang="fr-FR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abic Transparent"/>
              </a:rPr>
              <a:t>PC</a:t>
            </a:r>
          </a:p>
        </p:txBody>
      </p:sp>
      <p:sp>
        <p:nvSpPr>
          <p:cNvPr id="33" name="WordArt 21"/>
          <p:cNvSpPr>
            <a:spLocks noChangeAspect="1" noChangeArrowheads="1" noChangeShapeType="1" noTextEdit="1"/>
          </p:cNvSpPr>
          <p:nvPr/>
        </p:nvSpPr>
        <p:spPr bwMode="auto">
          <a:xfrm>
            <a:off x="6746902" y="3222636"/>
            <a:ext cx="1019175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defRPr/>
            </a:pPr>
            <a:r>
              <a:rPr lang="ar-SA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جزء المنفذ</a:t>
            </a:r>
          </a:p>
          <a:p>
            <a:pPr algn="ctr" rtl="1">
              <a:defRPr/>
            </a:pPr>
            <a:r>
              <a:rPr lang="fr-FR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PO</a:t>
            </a:r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6116638" y="321469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 rot="10800000">
            <a:off x="6105525" y="401479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Arc 39"/>
          <p:cNvSpPr/>
          <p:nvPr/>
        </p:nvSpPr>
        <p:spPr>
          <a:xfrm>
            <a:off x="1547813" y="2705108"/>
            <a:ext cx="4143375" cy="785813"/>
          </a:xfrm>
          <a:prstGeom prst="arc">
            <a:avLst>
              <a:gd name="adj1" fmla="val 10858407"/>
              <a:gd name="adj2" fmla="val 2155548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Arc 40"/>
          <p:cNvSpPr/>
          <p:nvPr/>
        </p:nvSpPr>
        <p:spPr>
          <a:xfrm rot="10800000">
            <a:off x="3429000" y="4000508"/>
            <a:ext cx="4143375" cy="785813"/>
          </a:xfrm>
          <a:prstGeom prst="arc">
            <a:avLst>
              <a:gd name="adj1" fmla="val 10858407"/>
              <a:gd name="adj2" fmla="val 2158653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3640146"/>
            <a:ext cx="9429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30" grpId="0" animBg="1"/>
      <p:bldP spid="31" grpId="0" animBg="1"/>
      <p:bldP spid="34" grpId="0" animBg="1"/>
      <p:bldP spid="35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0" y="2000240"/>
            <a:ext cx="3043452" cy="2270221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66854" y="2000240"/>
            <a:ext cx="2047890" cy="2270221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302" name="WordArt 6"/>
          <p:cNvSpPr>
            <a:spLocks noChangeAspect="1" noChangeArrowheads="1" noChangeShapeType="1" noTextEdit="1"/>
          </p:cNvSpPr>
          <p:nvPr/>
        </p:nvSpPr>
        <p:spPr bwMode="auto">
          <a:xfrm>
            <a:off x="1799300" y="2354480"/>
            <a:ext cx="1783977" cy="9659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b="1" kern="10" dirty="0">
                <a:ln w="31550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abic Transparent"/>
              </a:rPr>
              <a:t>جزء التحكم</a:t>
            </a:r>
          </a:p>
          <a:p>
            <a:pPr algn="ctr" rtl="1"/>
            <a:r>
              <a:rPr lang="fr-FR" b="1" kern="10" dirty="0">
                <a:ln w="31550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abic Transparent"/>
              </a:rPr>
              <a:t>PC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511925" y="1125538"/>
            <a:ext cx="2574925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dirty="0"/>
              <a:t> </a:t>
            </a:r>
            <a:r>
              <a:rPr lang="ar-DZ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Simplified Arabic" pitchFamily="2" charset="-78"/>
              </a:rPr>
              <a:t>1 </a:t>
            </a:r>
            <a:r>
              <a:rPr lang="ar-DZ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Simplified Arabic" pitchFamily="2" charset="-78"/>
              </a:rPr>
              <a:t>ـ</a:t>
            </a:r>
            <a:r>
              <a:rPr lang="ar-DZ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Simplified Arabic" pitchFamily="2" charset="-78"/>
              </a:rPr>
              <a:t> البنية المادية لنظام آلي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Simplified Arabic" pitchFamily="2" charset="-78"/>
              </a:rPr>
              <a:t> :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149350" y="1125538"/>
            <a:ext cx="5581650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كل نظام ألي مكون من جزئيين أساسيين يتبادلان المعلومات فيما بينهما</a:t>
            </a:r>
            <a:r>
              <a:rPr lang="fr-F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5305" name="WordArt 9"/>
          <p:cNvSpPr>
            <a:spLocks noChangeAspect="1" noChangeArrowheads="1" noChangeShapeType="1" noTextEdit="1"/>
          </p:cNvSpPr>
          <p:nvPr/>
        </p:nvSpPr>
        <p:spPr bwMode="auto">
          <a:xfrm>
            <a:off x="4803447" y="2108464"/>
            <a:ext cx="1840255" cy="1034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b="1" kern="1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abic Transparent"/>
              </a:rPr>
              <a:t>جزء المنفذ</a:t>
            </a:r>
          </a:p>
          <a:p>
            <a:pPr algn="ctr" rtl="1"/>
            <a:r>
              <a:rPr lang="fr-FR" b="1" kern="1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abic Transparent"/>
              </a:rPr>
              <a:t>PO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3712223" y="2230415"/>
            <a:ext cx="828000" cy="41276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 rot="10800000">
            <a:off x="3729259" y="3659174"/>
            <a:ext cx="828000" cy="41276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254625" y="4535506"/>
            <a:ext cx="3789363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ـ</a:t>
            </a:r>
            <a:r>
              <a:rPr lang="ar-DZ" sz="24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Simplified Arabic" pitchFamily="2" charset="-78"/>
              </a:rPr>
              <a:t> جزء التنفيذ</a:t>
            </a:r>
            <a:r>
              <a:rPr lang="fr-FR" sz="2000" b="1" dirty="0">
                <a:solidFill>
                  <a:srgbClr val="0000FF"/>
                </a:solidFill>
                <a:ea typeface="Times New Roman" pitchFamily="18" charset="0"/>
                <a:cs typeface="Simplified Arabic" pitchFamily="2" charset="-78"/>
              </a:rPr>
              <a:t>(</a:t>
            </a:r>
            <a:r>
              <a:rPr lang="fr-FR" b="1" dirty="0">
                <a:solidFill>
                  <a:srgbClr val="0000FF"/>
                </a:solidFill>
                <a:cs typeface="Times New Roman" pitchFamily="18" charset="0"/>
              </a:rPr>
              <a:t>Partie opérative</a:t>
            </a:r>
            <a:r>
              <a:rPr lang="fr-FR" sz="2000" b="1" dirty="0">
                <a:solidFill>
                  <a:srgbClr val="0000FF"/>
                </a:solidFill>
                <a:cs typeface="Simplified Arabic" pitchFamily="2" charset="-78"/>
              </a:rPr>
              <a:t>)</a:t>
            </a:r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Simplified Arabic" pitchFamily="2" charset="-78"/>
              </a:rPr>
              <a:t>: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4614418"/>
            <a:ext cx="5506758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هو الجزء </a:t>
            </a:r>
            <a:r>
              <a:rPr lang="ar-DZ" b="1" dirty="0" err="1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المسؤول</a:t>
            </a:r>
            <a:r>
              <a:rPr lang="ar-DZ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على تحويل المادة الأولية للحصول </a:t>
            </a:r>
            <a:r>
              <a:rPr lang="ar-DZ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على  </a:t>
            </a:r>
            <a:r>
              <a:rPr lang="ar-DZ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القيمة </a:t>
            </a:r>
            <a:r>
              <a:rPr lang="ar-DZ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المضافة بعد استقبال الأوامر من جزء التحكم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4864100" y="5448319"/>
            <a:ext cx="4086225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2 ـ</a:t>
            </a:r>
            <a:r>
              <a:rPr lang="fr-FR" sz="24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Simplified Arabic" pitchFamily="2" charset="-78"/>
              </a:rPr>
              <a:t>  </a:t>
            </a:r>
            <a:r>
              <a:rPr lang="ar-DZ" sz="24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Simplified Arabic" pitchFamily="2" charset="-78"/>
              </a:rPr>
              <a:t>جزء التحكم</a:t>
            </a:r>
            <a:r>
              <a:rPr lang="fr-FR" sz="2000" b="1">
                <a:solidFill>
                  <a:srgbClr val="0000FF"/>
                </a:solidFill>
                <a:ea typeface="Times New Roman" pitchFamily="18" charset="0"/>
                <a:cs typeface="Simplified Arabic" pitchFamily="2" charset="-78"/>
              </a:rPr>
              <a:t>(</a:t>
            </a:r>
            <a:r>
              <a:rPr lang="fr-FR" b="1">
                <a:solidFill>
                  <a:srgbClr val="0000FF"/>
                </a:solidFill>
                <a:cs typeface="Times New Roman" pitchFamily="18" charset="0"/>
              </a:rPr>
              <a:t>Partie commande</a:t>
            </a:r>
            <a:r>
              <a:rPr lang="fr-FR" sz="2000" b="1">
                <a:solidFill>
                  <a:srgbClr val="0000FF"/>
                </a:solidFill>
                <a:cs typeface="Simplified Arabic" pitchFamily="2" charset="-78"/>
              </a:rPr>
              <a:t>)</a:t>
            </a:r>
            <a:r>
              <a:rPr lang="fr-FR" sz="2400" b="1">
                <a:solidFill>
                  <a:srgbClr val="0000FF"/>
                </a:solidFill>
                <a:latin typeface="Times New Roman" pitchFamily="18" charset="0"/>
                <a:cs typeface="Simplified Arabic" pitchFamily="2" charset="-78"/>
              </a:rPr>
              <a:t>:</a:t>
            </a:r>
            <a:r>
              <a:rPr lang="fr-FR"/>
              <a:t> 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42844" y="5502294"/>
            <a:ext cx="5000660" cy="641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هو الجزء </a:t>
            </a:r>
            <a:r>
              <a:rPr lang="ar-DZ" b="1" dirty="0" err="1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المسؤول</a:t>
            </a:r>
            <a:r>
              <a:rPr lang="ar-DZ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على تصدير الأوامر إلى جزء </a:t>
            </a:r>
            <a:r>
              <a:rPr lang="ar-DZ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التنفيذ  </a:t>
            </a:r>
            <a:r>
              <a:rPr lang="ar-DZ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حسب المعلومات المتحصل عليها حول حالة النظام.</a:t>
            </a:r>
          </a:p>
        </p:txBody>
      </p:sp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6022" y="3165477"/>
            <a:ext cx="1527812" cy="11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9" name="WordArt 23"/>
          <p:cNvSpPr>
            <a:spLocks noChangeArrowheads="1" noChangeShapeType="1" noTextEdit="1"/>
          </p:cNvSpPr>
          <p:nvPr/>
        </p:nvSpPr>
        <p:spPr bwMode="auto">
          <a:xfrm>
            <a:off x="3132138" y="190500"/>
            <a:ext cx="28892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السلسلة الوظيفية للنظام الآلي</a:t>
            </a:r>
            <a:endParaRPr lang="fr-FR" sz="2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sp>
        <p:nvSpPr>
          <p:cNvPr id="55320" name="WordArt 24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4959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La chaîne fonctionnelle d’un système automatisé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/>
      <p:bldP spid="55303" grpId="0"/>
      <p:bldP spid="55304" grpId="0"/>
      <p:bldP spid="55305" grpId="0"/>
      <p:bldP spid="55306" grpId="0" animBg="1"/>
      <p:bldP spid="55307" grpId="0" animBg="1"/>
      <p:bldP spid="55314" grpId="0"/>
      <p:bldP spid="55315" grpId="0"/>
      <p:bldP spid="55316" grpId="0"/>
      <p:bldP spid="55317" grpId="0"/>
      <p:bldP spid="55319" grpId="0" animBg="1"/>
      <p:bldP spid="553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Box 15"/>
          <p:cNvSpPr txBox="1">
            <a:spLocks noChangeArrowheads="1"/>
          </p:cNvSpPr>
          <p:nvPr/>
        </p:nvSpPr>
        <p:spPr bwMode="auto">
          <a:xfrm>
            <a:off x="1857356" y="68242"/>
            <a:ext cx="2000264" cy="431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ar-DZ" sz="2800" b="1" dirty="0" smtClean="0">
                <a:solidFill>
                  <a:srgbClr val="FF0000"/>
                </a:solidFill>
                <a:latin typeface="Times New Roman" pitchFamily="18" charset="0"/>
                <a:cs typeface="Arabic Transparent" pitchFamily="2" charset="-78"/>
              </a:rPr>
              <a:t>نظام ألي للثقب</a:t>
            </a:r>
            <a:endParaRPr lang="en-US" sz="2800" b="1" dirty="0">
              <a:cs typeface="Arabic Transparent" pitchFamily="2" charset="-78"/>
            </a:endParaRPr>
          </a:p>
        </p:txBody>
      </p:sp>
      <p:grpSp>
        <p:nvGrpSpPr>
          <p:cNvPr id="164" name="Groupe 163"/>
          <p:cNvGrpSpPr/>
          <p:nvPr/>
        </p:nvGrpSpPr>
        <p:grpSpPr>
          <a:xfrm>
            <a:off x="2007261" y="2428868"/>
            <a:ext cx="3465513" cy="3303595"/>
            <a:chOff x="723881" y="3143248"/>
            <a:chExt cx="3465513" cy="3303595"/>
          </a:xfrm>
        </p:grpSpPr>
        <p:sp>
          <p:nvSpPr>
            <p:cNvPr id="165" name="AutoShape 21" descr="20 %"/>
            <p:cNvSpPr>
              <a:spLocks noChangeArrowheads="1"/>
            </p:cNvSpPr>
            <p:nvPr/>
          </p:nvSpPr>
          <p:spPr bwMode="auto">
            <a:xfrm>
              <a:off x="2813946" y="3143248"/>
              <a:ext cx="1357322" cy="33035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Text Box 4"/>
            <p:cNvSpPr txBox="1">
              <a:spLocks noChangeArrowheads="1"/>
            </p:cNvSpPr>
            <p:nvPr/>
          </p:nvSpPr>
          <p:spPr bwMode="auto">
            <a:xfrm>
              <a:off x="2360594" y="4194174"/>
              <a:ext cx="1828800" cy="125730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Text Box 5"/>
            <p:cNvSpPr txBox="1">
              <a:spLocks noChangeArrowheads="1"/>
            </p:cNvSpPr>
            <p:nvPr/>
          </p:nvSpPr>
          <p:spPr bwMode="auto">
            <a:xfrm>
              <a:off x="723881" y="4194174"/>
              <a:ext cx="1058863" cy="125730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25481" y="4533899"/>
              <a:ext cx="892175" cy="53498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abic Transparent"/>
                </a:rPr>
                <a:t>جزء التحكم</a:t>
              </a:r>
            </a:p>
            <a:p>
              <a:pPr algn="ctr" rtl="1"/>
              <a:r>
                <a:rPr lang="fr-FR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abic Transparent"/>
                </a:rPr>
                <a:t>PC</a:t>
              </a:r>
            </a:p>
          </p:txBody>
        </p:sp>
        <p:sp>
          <p:nvSpPr>
            <p:cNvPr id="169" name="WordArt 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455840" y="4495799"/>
              <a:ext cx="1019175" cy="57308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Arabic Transparent"/>
                </a:rPr>
                <a:t>جزء المنفذ</a:t>
              </a:r>
            </a:p>
            <a:p>
              <a:pPr algn="ctr" rtl="1"/>
              <a:r>
                <a:rPr lang="fr-FR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Arabic Transparent"/>
                </a:rPr>
                <a:t>PO</a:t>
              </a:r>
            </a:p>
          </p:txBody>
        </p: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1804969" y="4308474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AutoShape 9"/>
            <p:cNvSpPr>
              <a:spLocks noChangeArrowheads="1"/>
            </p:cNvSpPr>
            <p:nvPr/>
          </p:nvSpPr>
          <p:spPr bwMode="auto">
            <a:xfrm rot="10800000">
              <a:off x="1793856" y="5108574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Text Box 128"/>
            <p:cNvSpPr txBox="1">
              <a:spLocks noChangeArrowheads="1"/>
            </p:cNvSpPr>
            <p:nvPr/>
          </p:nvSpPr>
          <p:spPr bwMode="auto">
            <a:xfrm>
              <a:off x="3041620" y="5166368"/>
              <a:ext cx="802005" cy="44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3" name="Text Box 15"/>
          <p:cNvSpPr txBox="1">
            <a:spLocks noChangeArrowheads="1"/>
          </p:cNvSpPr>
          <p:nvPr/>
        </p:nvSpPr>
        <p:spPr bwMode="auto">
          <a:xfrm>
            <a:off x="6858016" y="1714488"/>
            <a:ext cx="1871662" cy="431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  <a:latin typeface="Times New Roman" pitchFamily="18" charset="0"/>
                <a:cs typeface="Arabic Transparent" pitchFamily="2" charset="-78"/>
              </a:rPr>
              <a:t>قطعة غير مثقوبة</a:t>
            </a:r>
            <a:endParaRPr lang="en-US" sz="2000" b="1" dirty="0">
              <a:cs typeface="Arabic Transparent" pitchFamily="2" charset="-78"/>
            </a:endParaRPr>
          </a:p>
        </p:txBody>
      </p:sp>
      <p:sp>
        <p:nvSpPr>
          <p:cNvPr id="174" name="AutoShape 17"/>
          <p:cNvSpPr>
            <a:spLocks noChangeArrowheads="1"/>
          </p:cNvSpPr>
          <p:nvPr/>
        </p:nvSpPr>
        <p:spPr bwMode="auto">
          <a:xfrm>
            <a:off x="4764749" y="3054788"/>
            <a:ext cx="152400" cy="349250"/>
          </a:xfrm>
          <a:prstGeom prst="downArrow">
            <a:avLst>
              <a:gd name="adj1" fmla="val 50000"/>
              <a:gd name="adj2" fmla="val 57292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" name="AutoShape 18"/>
          <p:cNvSpPr>
            <a:spLocks noChangeArrowheads="1"/>
          </p:cNvSpPr>
          <p:nvPr/>
        </p:nvSpPr>
        <p:spPr bwMode="auto">
          <a:xfrm>
            <a:off x="4775861" y="4740272"/>
            <a:ext cx="152400" cy="349250"/>
          </a:xfrm>
          <a:prstGeom prst="downArrow">
            <a:avLst>
              <a:gd name="adj1" fmla="val 50000"/>
              <a:gd name="adj2" fmla="val 57292"/>
            </a:avLst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" name="Text Box 19"/>
          <p:cNvSpPr txBox="1">
            <a:spLocks noChangeAspect="1" noChangeArrowheads="1"/>
          </p:cNvSpPr>
          <p:nvPr/>
        </p:nvSpPr>
        <p:spPr bwMode="auto">
          <a:xfrm>
            <a:off x="4025888" y="2469011"/>
            <a:ext cx="1546244" cy="485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DZ" b="1" dirty="0">
                <a:solidFill>
                  <a:srgbClr val="6600CC"/>
                </a:solidFill>
                <a:latin typeface="Times New Roman" pitchFamily="18" charset="0"/>
                <a:cs typeface="Arabic Transparent" pitchFamily="2" charset="-78"/>
              </a:rPr>
              <a:t>المادة الأولية</a:t>
            </a:r>
            <a:endParaRPr lang="en-US" b="1" dirty="0">
              <a:solidFill>
                <a:srgbClr val="6600CC"/>
              </a:solidFill>
              <a:latin typeface="Times New Roman" pitchFamily="18" charset="0"/>
              <a:cs typeface="Arabic Transparent" pitchFamily="2" charset="-78"/>
            </a:endParaRPr>
          </a:p>
          <a:p>
            <a:pPr algn="ctr" rtl="1"/>
            <a:r>
              <a:rPr lang="en-US" b="1" dirty="0">
                <a:solidFill>
                  <a:srgbClr val="6600CC"/>
                </a:solidFill>
              </a:rPr>
              <a:t>M.O</a:t>
            </a:r>
          </a:p>
          <a:p>
            <a:endParaRPr lang="en-US" sz="2400" b="1" dirty="0"/>
          </a:p>
        </p:txBody>
      </p:sp>
      <p:sp>
        <p:nvSpPr>
          <p:cNvPr id="177" name="Text Box 20"/>
          <p:cNvSpPr txBox="1">
            <a:spLocks noChangeArrowheads="1"/>
          </p:cNvSpPr>
          <p:nvPr/>
        </p:nvSpPr>
        <p:spPr bwMode="auto">
          <a:xfrm>
            <a:off x="3997992" y="5072074"/>
            <a:ext cx="1453507" cy="5715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ar-DZ" b="1" dirty="0">
                <a:solidFill>
                  <a:srgbClr val="6600CC"/>
                </a:solidFill>
                <a:latin typeface="Times New Roman" pitchFamily="18" charset="0"/>
                <a:cs typeface="Arabic Transparent" pitchFamily="2" charset="-78"/>
              </a:rPr>
              <a:t>المادة الأولية </a:t>
            </a:r>
            <a:r>
              <a:rPr lang="ar-DZ" b="1" dirty="0">
                <a:solidFill>
                  <a:srgbClr val="6600CC"/>
                </a:solidFill>
              </a:rPr>
              <a:t>+</a:t>
            </a:r>
            <a:endParaRPr lang="ar-DZ" b="1" dirty="0">
              <a:solidFill>
                <a:srgbClr val="6600CC"/>
              </a:solidFill>
              <a:latin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b="1" dirty="0">
                <a:solidFill>
                  <a:srgbClr val="6600CC"/>
                </a:solidFill>
                <a:latin typeface="Times New Roman" pitchFamily="18" charset="0"/>
                <a:cs typeface="Arabic Transparent" pitchFamily="2" charset="-78"/>
              </a:rPr>
              <a:t>القيمة المضافة</a:t>
            </a:r>
            <a:endParaRPr lang="en-US" b="1" dirty="0">
              <a:solidFill>
                <a:srgbClr val="6600CC"/>
              </a:solidFill>
              <a:latin typeface="Times New Roman" pitchFamily="18" charset="0"/>
              <a:cs typeface="Arabic Transparent" pitchFamily="2" charset="-78"/>
            </a:endParaRPr>
          </a:p>
          <a:p>
            <a:pPr algn="r" rtl="1"/>
            <a:endParaRPr lang="en-US" b="1" dirty="0">
              <a:solidFill>
                <a:srgbClr val="6600CC"/>
              </a:solidFill>
              <a:latin typeface="Times New Roman" pitchFamily="18" charset="0"/>
            </a:endParaRPr>
          </a:p>
          <a:p>
            <a:endParaRPr lang="en-US" sz="2400" b="1" dirty="0"/>
          </a:p>
        </p:txBody>
      </p:sp>
      <p:sp>
        <p:nvSpPr>
          <p:cNvPr id="178" name="Text Box 129"/>
          <p:cNvSpPr txBox="1">
            <a:spLocks noChangeArrowheads="1"/>
          </p:cNvSpPr>
          <p:nvPr/>
        </p:nvSpPr>
        <p:spPr bwMode="auto">
          <a:xfrm>
            <a:off x="5231777" y="5408620"/>
            <a:ext cx="281940" cy="2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PubL" descr="60 %"/>
          <p:cNvSpPr>
            <a:spLocks noChangeAspect="1" noEditPoints="1" noChangeArrowheads="1"/>
          </p:cNvSpPr>
          <p:nvPr/>
        </p:nvSpPr>
        <p:spPr bwMode="auto">
          <a:xfrm flipH="1">
            <a:off x="6000759" y="2243810"/>
            <a:ext cx="1213246" cy="828000"/>
          </a:xfrm>
          <a:custGeom>
            <a:avLst/>
            <a:gdLst>
              <a:gd name="G0" fmla="+- 0 0 0"/>
              <a:gd name="G1" fmla="*/ 14519 1 2"/>
              <a:gd name="G2" fmla="+- 14519 0 0"/>
              <a:gd name="G3" fmla="+- 7518 0 0"/>
              <a:gd name="G4" fmla="*/ 7518 1 2"/>
              <a:gd name="G5" fmla="+- 10800 G4 0"/>
              <a:gd name="T0" fmla="*/ 726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455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7518"/>
                </a:lnTo>
                <a:lnTo>
                  <a:pt x="14519" y="7518"/>
                </a:lnTo>
                <a:lnTo>
                  <a:pt x="14519" y="0"/>
                </a:lnTo>
                <a:close/>
              </a:path>
            </a:pathLst>
          </a:custGeom>
          <a:pattFill prst="pct60">
            <a:fgClr>
              <a:srgbClr val="996633"/>
            </a:fgClr>
            <a:bgClr>
              <a:srgbClr val="B2B2B2"/>
            </a:bgClr>
          </a:patt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pic>
        <p:nvPicPr>
          <p:cNvPr id="180" name="Image 1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5810"/>
            <a:ext cx="2681795" cy="291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1" name="Text Box 15"/>
          <p:cNvSpPr txBox="1">
            <a:spLocks noChangeArrowheads="1"/>
          </p:cNvSpPr>
          <p:nvPr/>
        </p:nvSpPr>
        <p:spPr bwMode="auto">
          <a:xfrm>
            <a:off x="7143768" y="4568836"/>
            <a:ext cx="1585910" cy="431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  <a:latin typeface="Times New Roman" pitchFamily="18" charset="0"/>
                <a:cs typeface="Arabic Transparent" pitchFamily="2" charset="-78"/>
              </a:rPr>
              <a:t>قطعة مثقوبة</a:t>
            </a:r>
            <a:endParaRPr lang="en-US" sz="2000" b="1" dirty="0">
              <a:cs typeface="Arabic Transparent" pitchFamily="2" charset="-78"/>
            </a:endParaRPr>
          </a:p>
        </p:txBody>
      </p:sp>
      <p:grpSp>
        <p:nvGrpSpPr>
          <p:cNvPr id="182" name="Groupe 181"/>
          <p:cNvGrpSpPr/>
          <p:nvPr/>
        </p:nvGrpSpPr>
        <p:grpSpPr>
          <a:xfrm>
            <a:off x="6072198" y="4990792"/>
            <a:ext cx="1213246" cy="909282"/>
            <a:chOff x="6072198" y="4990792"/>
            <a:chExt cx="1213246" cy="909282"/>
          </a:xfrm>
        </p:grpSpPr>
        <p:sp>
          <p:nvSpPr>
            <p:cNvPr id="183" name="PubL" descr="60 %"/>
            <p:cNvSpPr>
              <a:spLocks noChangeAspect="1" noEditPoints="1" noChangeArrowheads="1"/>
            </p:cNvSpPr>
            <p:nvPr/>
          </p:nvSpPr>
          <p:spPr bwMode="auto">
            <a:xfrm flipH="1">
              <a:off x="6072198" y="5072074"/>
              <a:ext cx="1213246" cy="828000"/>
            </a:xfrm>
            <a:custGeom>
              <a:avLst/>
              <a:gdLst>
                <a:gd name="G0" fmla="+- 0 0 0"/>
                <a:gd name="G1" fmla="*/ 14519 1 2"/>
                <a:gd name="G2" fmla="+- 14519 0 0"/>
                <a:gd name="G3" fmla="+- 7518 0 0"/>
                <a:gd name="G4" fmla="*/ 7518 1 2"/>
                <a:gd name="G5" fmla="+- 10800 G4 0"/>
                <a:gd name="T0" fmla="*/ 726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455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518"/>
                  </a:lnTo>
                  <a:lnTo>
                    <a:pt x="14519" y="7518"/>
                  </a:lnTo>
                  <a:lnTo>
                    <a:pt x="14519" y="0"/>
                  </a:lnTo>
                  <a:close/>
                </a:path>
              </a:pathLst>
            </a:custGeom>
            <a:pattFill prst="pct60">
              <a:fgClr>
                <a:srgbClr val="996633"/>
              </a:fgClr>
              <a:bgClr>
                <a:srgbClr val="B2B2B2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184" name="Rectangle à coins arrondis 183"/>
            <p:cNvSpPr/>
            <p:nvPr/>
          </p:nvSpPr>
          <p:spPr>
            <a:xfrm>
              <a:off x="6787446" y="5023214"/>
              <a:ext cx="216000" cy="648000"/>
            </a:xfrm>
            <a:prstGeom prst="roundRect">
              <a:avLst>
                <a:gd name="adj" fmla="val 1813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6784690" y="4990792"/>
              <a:ext cx="216000" cy="14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642910" y="5786454"/>
          <a:ext cx="1143008" cy="940216"/>
        </p:xfrm>
        <a:graphic>
          <a:graphicData uri="http://schemas.openxmlformats.org/presentationml/2006/ole">
            <p:oleObj spid="_x0000_s122881" name="Package" r:id="rId4" imgW="590400" imgH="485640" progId="Package">
              <p:embed/>
            </p:oleObj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500034" y="5314284"/>
            <a:ext cx="17145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Cliquer 2 fois sans diaporama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1157490" y="5943844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42910" y="6357958"/>
            <a:ext cx="1188000" cy="3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73" grpId="0"/>
      <p:bldP spid="174" grpId="0" animBg="1"/>
      <p:bldP spid="175" grpId="0" animBg="1"/>
      <p:bldP spid="176" grpId="0"/>
      <p:bldP spid="177" grpId="0"/>
      <p:bldP spid="179" grpId="0" animBg="1"/>
      <p:bldP spid="1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ar-DZ" b="1" smtClean="0">
                <a:solidFill>
                  <a:srgbClr val="FF0000"/>
                </a:solidFill>
                <a:cs typeface="Arabic Transparent" pitchFamily="2" charset="-78"/>
              </a:rPr>
              <a:t>تعريف النظام الالي </a:t>
            </a:r>
            <a:endParaRPr lang="fr-FR" b="1" smtClean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هو مجموعة من </a:t>
            </a:r>
            <a:r>
              <a:rPr lang="ar-DZ" b="1" dirty="0" err="1" smtClean="0">
                <a:solidFill>
                  <a:schemeClr val="tx1"/>
                </a:solidFill>
                <a:cs typeface="Arabic Transparent" pitchFamily="2" charset="-78"/>
              </a:rPr>
              <a:t>الاجهزة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تسمح بالحصول على قيمة مضافة بحيث </a:t>
            </a:r>
            <a:r>
              <a:rPr lang="ar-DZ" b="1" dirty="0" err="1" smtClean="0">
                <a:solidFill>
                  <a:schemeClr val="tx1"/>
                </a:solidFill>
                <a:cs typeface="Arabic Transparent" pitchFamily="2" charset="-78"/>
              </a:rPr>
              <a:t>ان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:</a:t>
            </a:r>
            <a:endParaRPr lang="fr-FR" b="1" dirty="0" smtClean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857224" y="3284538"/>
            <a:ext cx="7786742" cy="715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المادة </a:t>
            </a:r>
            <a:r>
              <a:rPr lang="ar-DZ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االمصنعة</a:t>
            </a:r>
            <a:r>
              <a:rPr lang="ar-DZ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 = المادة </a:t>
            </a:r>
            <a:r>
              <a:rPr lang="ar-DZ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أولية </a:t>
            </a:r>
            <a:r>
              <a:rPr lang="ar-DZ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+ القيمة المضافة </a:t>
            </a:r>
            <a:endParaRPr lang="fr-FR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573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5435600" y="274638"/>
            <a:ext cx="3251200" cy="706437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ar-DZ" sz="3200" b="1" dirty="0" smtClean="0">
                <a:solidFill>
                  <a:srgbClr val="FF0000"/>
                </a:solidFill>
                <a:cs typeface="Arabic Transparent" pitchFamily="2" charset="-78"/>
              </a:rPr>
              <a:t>أنظمة أخرى</a:t>
            </a:r>
            <a:endParaRPr lang="fr-FR" sz="3200" b="1" dirty="0" smtClean="0">
              <a:solidFill>
                <a:srgbClr val="FF0000"/>
              </a:solidFill>
              <a:cs typeface="Arabic Transparent" pitchFamily="2" charset="-78"/>
            </a:endParaRPr>
          </a:p>
        </p:txBody>
      </p:sp>
      <p:pic>
        <p:nvPicPr>
          <p:cNvPr id="60420" name="Picture 4" descr="http://pagesperso-orange.fr/gabysite/moniteu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16811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http://pagesperso-orange.fr/gabysite/photocopieus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557338"/>
            <a:ext cx="25368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0" descr="http://www.galerie-gifs-animes.fr/images-forum/electromenager/electromenage%20(2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221163"/>
            <a:ext cx="20986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2" descr="http://www.galerie-gifs-animes.fr/images-forum/electromenager/electromenage%20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581525"/>
            <a:ext cx="1957388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4" descr="http://www.galerie-gifs-animes.fr/images-forum/electromenager/electromenage%20(4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628775"/>
            <a:ext cx="2403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6" descr="http://pagesperso-orange.fr/gabysite/imprimant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1773238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:\g e m m + minidosa\grand_minidosa.jpg"/>
          <p:cNvPicPr>
            <a:picLocks noChangeAspect="1" noChangeArrowheads="1"/>
          </p:cNvPicPr>
          <p:nvPr/>
        </p:nvPicPr>
        <p:blipFill>
          <a:blip r:embed="rId2"/>
          <a:srcRect t="2205"/>
          <a:stretch>
            <a:fillRect/>
          </a:stretch>
        </p:blipFill>
        <p:spPr bwMode="auto">
          <a:xfrm>
            <a:off x="642900" y="500042"/>
            <a:ext cx="6766124" cy="630395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857356" y="0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نظام ألي لملا قارورات بالعطر </a:t>
            </a:r>
            <a:r>
              <a:rPr lang="fr-FR" sz="2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Minidosa</a:t>
            </a:r>
            <a:endParaRPr lang="fr-FR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00892" y="3643314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Télécharger vidéo « </a:t>
            </a:r>
            <a:r>
              <a:rPr lang="fr-FR" sz="2000" dirty="0" err="1" smtClean="0"/>
              <a:t>Minidosa</a:t>
            </a:r>
            <a:r>
              <a:rPr lang="fr-FR" sz="2000" dirty="0" smtClean="0"/>
              <a:t> »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143125" y="357188"/>
            <a:ext cx="3246438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هيكلة الانظمة الآلية</a:t>
            </a:r>
            <a:endParaRPr lang="fr-FR" sz="2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642938" y="1285875"/>
            <a:ext cx="807243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cs typeface="Arabic Transparent"/>
              </a:rPr>
              <a:t>مستوى السنة الثانية تقني رياضي فرع هندسة كهربائية </a:t>
            </a:r>
            <a:endParaRPr lang="fr-FR" sz="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cs typeface="Arabic Transparent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000375" y="2500326"/>
            <a:ext cx="2714625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المقدمة </a:t>
            </a:r>
            <a:endParaRPr lang="fr-FR" sz="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71500" y="3714763"/>
            <a:ext cx="828675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4"/>
              </a:avLst>
            </a:prstTxWarp>
          </a:bodyPr>
          <a:lstStyle/>
          <a:p>
            <a:pPr algn="ctr" rtl="1"/>
            <a:r>
              <a:rPr lang="ar-DZ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cs typeface="Arabic Transparent"/>
              </a:rPr>
              <a:t>لقد حاول الإنسان منذ القدم أن يحتفظ على طاقته الجسدية ويستعمل</a:t>
            </a:r>
          </a:p>
          <a:p>
            <a:pPr algn="ctr" rtl="1"/>
            <a:r>
              <a:rPr lang="ar-DZ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cs typeface="Arabic Transparent"/>
              </a:rPr>
              <a:t> طاقات أخرى بديلة  مثل الطاقة الحيوانية  أو المائية آو الهوائية </a:t>
            </a:r>
          </a:p>
          <a:p>
            <a:pPr algn="ctr" rtl="1"/>
            <a:r>
              <a:rPr lang="ar-DZ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cs typeface="Arabic Transparent"/>
              </a:rPr>
              <a:t>عندما اكتشف المحرك الكهربائي فتقلص تدخل الانسان</a:t>
            </a:r>
          </a:p>
          <a:p>
            <a:pPr algn="ctr" rtl="1"/>
            <a:r>
              <a:rPr lang="ar-DZ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cs typeface="Arabic Transparent"/>
              </a:rPr>
              <a:t> اكثر  حتى كاد ان ينعدم حضوره في عالم التالية و المعلوماتية</a:t>
            </a:r>
            <a:endParaRPr lang="fr-FR" sz="1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cs typeface="Arabic Transpare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:\g e m m + minidosa\3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4586"/>
            <a:ext cx="8987746" cy="67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643866" cy="665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minidosa\reflex-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357298"/>
            <a:ext cx="2520000" cy="1890000"/>
          </a:xfrm>
          <a:prstGeom prst="rect">
            <a:avLst/>
          </a:prstGeom>
          <a:noFill/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625485" y="671436"/>
            <a:ext cx="623279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 dirty="0"/>
              <a:t> </a:t>
            </a:r>
            <a:r>
              <a:rPr lang="ar-SA" sz="2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طرح </a:t>
            </a:r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الإشكال</a:t>
            </a:r>
            <a:r>
              <a:rPr lang="ar-DZ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1600" b="1" dirty="0" smtClean="0">
                <a:cs typeface="Times New Roman" pitchFamily="18" charset="0"/>
              </a:rPr>
              <a:t>: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كيف تم الكشف عن قدوم </a:t>
            </a:r>
            <a:r>
              <a:rPr lang="ar-DZ" sz="2000" b="1" dirty="0" smtClean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القارورات 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دون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وجود العامل 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6595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143512"/>
            <a:ext cx="1231892" cy="15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6643702" y="29028"/>
            <a:ext cx="22882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u="sng" dirty="0" smtClean="0">
                <a:solidFill>
                  <a:srgbClr val="FF0000"/>
                </a:solidFill>
              </a:rPr>
              <a:t>دراسة المثال الأول: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28" y="1500174"/>
            <a:ext cx="4725492" cy="41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577" name="AutoShape 17" descr="20 %"/>
          <p:cNvSpPr>
            <a:spLocks noChangeArrowheads="1"/>
          </p:cNvSpPr>
          <p:nvPr/>
        </p:nvSpPr>
        <p:spPr bwMode="auto">
          <a:xfrm>
            <a:off x="1647812" y="3643314"/>
            <a:ext cx="1138238" cy="52894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357157" y="4643446"/>
            <a:ext cx="1872000" cy="939800"/>
            <a:chOff x="357158" y="4500570"/>
            <a:chExt cx="1781175" cy="939800"/>
          </a:xfrm>
        </p:grpSpPr>
        <p:sp>
          <p:nvSpPr>
            <p:cNvPr id="66594" name="AutoShape 34"/>
            <p:cNvSpPr>
              <a:spLocks noChangeArrowheads="1"/>
            </p:cNvSpPr>
            <p:nvPr/>
          </p:nvSpPr>
          <p:spPr bwMode="auto">
            <a:xfrm>
              <a:off x="357158" y="4500570"/>
              <a:ext cx="1781175" cy="939800"/>
            </a:xfrm>
            <a:prstGeom prst="wedgeRoundRectCallout">
              <a:avLst>
                <a:gd name="adj1" fmla="val 50561"/>
                <a:gd name="adj2" fmla="val -10740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357158" y="4500570"/>
              <a:ext cx="1781175" cy="939800"/>
            </a:xfrm>
            <a:prstGeom prst="wedgeRoundRectCallout">
              <a:avLst>
                <a:gd name="adj1" fmla="val 51301"/>
                <a:gd name="adj2" fmla="val -110348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>
                  <a:latin typeface="Times New Roman" pitchFamily="18" charset="0"/>
                  <a:cs typeface="Arabic Transparent" pitchFamily="2" charset="-78"/>
                </a:rPr>
                <a:t>تم الكشف عن قدوم </a:t>
              </a:r>
              <a:r>
                <a:rPr lang="ar-DZ" b="1" dirty="0" smtClean="0">
                  <a:latin typeface="Times New Roman" pitchFamily="18" charset="0"/>
                  <a:cs typeface="Arabic Transparent" pitchFamily="2" charset="-78"/>
                </a:rPr>
                <a:t>القارورات </a:t>
              </a:r>
              <a:r>
                <a:rPr lang="ar-DZ" b="1" dirty="0">
                  <a:latin typeface="Times New Roman" pitchFamily="18" charset="0"/>
                  <a:cs typeface="Arabic Transparent" pitchFamily="2" charset="-78"/>
                </a:rPr>
                <a:t>بواسطة </a:t>
              </a:r>
              <a:r>
                <a:rPr lang="ar-DZ" b="1" dirty="0" err="1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الكواشف</a:t>
              </a:r>
              <a:r>
                <a:rPr lang="ar-DZ" dirty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 </a:t>
              </a:r>
              <a:r>
                <a:rPr lang="ar-DZ" b="1" dirty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(الملتقطات)</a:t>
              </a:r>
              <a:endParaRPr lang="en-US" dirty="0">
                <a:cs typeface="Arabic Transparent" pitchFamily="2" charset="-78"/>
              </a:endParaRPr>
            </a:p>
          </p:txBody>
        </p:sp>
      </p:grpSp>
      <p:sp>
        <p:nvSpPr>
          <p:cNvPr id="34" name="Forme libre 33"/>
          <p:cNvSpPr/>
          <p:nvPr/>
        </p:nvSpPr>
        <p:spPr>
          <a:xfrm>
            <a:off x="2216730" y="2292353"/>
            <a:ext cx="4738254" cy="1332000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871870" y="29028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نظام ألي لملا قارورات بالعطر </a:t>
            </a:r>
            <a:r>
              <a:rPr lang="fr-FR" sz="2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Minidosa</a:t>
            </a:r>
            <a:endParaRPr lang="fr-FR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41" grpId="0"/>
      <p:bldP spid="66577" grpId="0" animBg="1"/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2500298" y="214290"/>
            <a:ext cx="5143790" cy="1500505"/>
            <a:chOff x="2500298" y="214290"/>
            <a:chExt cx="5143790" cy="1500505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500298" y="214290"/>
              <a:ext cx="5143790" cy="1500505"/>
              <a:chOff x="1158" y="9939"/>
              <a:chExt cx="8101" cy="2363"/>
            </a:xfrm>
          </p:grpSpPr>
          <p:sp>
            <p:nvSpPr>
              <p:cNvPr id="67587" name="Text Box 3"/>
              <p:cNvSpPr txBox="1">
                <a:spLocks noChangeArrowheads="1"/>
              </p:cNvSpPr>
              <p:nvPr/>
            </p:nvSpPr>
            <p:spPr bwMode="auto">
              <a:xfrm>
                <a:off x="1158" y="10771"/>
                <a:ext cx="2380" cy="153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r" rtl="1"/>
                <a:r>
                  <a:rPr lang="ar-DZ" sz="2000" b="1" dirty="0">
                    <a:solidFill>
                      <a:schemeClr val="tx1"/>
                    </a:solidFill>
                    <a:latin typeface="Times New Roman" pitchFamily="18" charset="0"/>
                    <a:cs typeface="Arabic Transparent" pitchFamily="2" charset="-78"/>
                  </a:rPr>
                  <a:t>ـ حضور</a:t>
                </a:r>
              </a:p>
              <a:p>
                <a:pPr algn="r" rtl="1"/>
                <a:r>
                  <a:rPr lang="ar-DZ" sz="2000" b="1" dirty="0">
                    <a:solidFill>
                      <a:schemeClr val="tx1"/>
                    </a:solidFill>
                    <a:latin typeface="Times New Roman" pitchFamily="18" charset="0"/>
                    <a:cs typeface="Arabic Transparent" pitchFamily="2" charset="-78"/>
                  </a:rPr>
                  <a:t>ـ حرارة</a:t>
                </a:r>
              </a:p>
              <a:p>
                <a:pPr algn="r" rtl="1"/>
                <a:r>
                  <a:rPr lang="ar-DZ" sz="2000" b="1" dirty="0">
                    <a:solidFill>
                      <a:schemeClr val="tx1"/>
                    </a:solidFill>
                    <a:latin typeface="Times New Roman" pitchFamily="18" charset="0"/>
                    <a:cs typeface="Arabic Transparent" pitchFamily="2" charset="-78"/>
                  </a:rPr>
                  <a:t>ـ ضغط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1496" y="9939"/>
                <a:ext cx="7763" cy="1074"/>
                <a:chOff x="1496" y="9939"/>
                <a:chExt cx="7763" cy="1074"/>
              </a:xfrm>
            </p:grpSpPr>
            <p:sp>
              <p:nvSpPr>
                <p:cNvPr id="67589" name="Rectangle 5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9939"/>
                  <a:ext cx="1956" cy="107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2400"/>
                </a:p>
              </p:txBody>
            </p:sp>
            <p:sp>
              <p:nvSpPr>
                <p:cNvPr id="675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808" y="10114"/>
                  <a:ext cx="291" cy="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endParaRPr lang="en-US" sz="2400"/>
                </a:p>
              </p:txBody>
            </p:sp>
            <p:sp>
              <p:nvSpPr>
                <p:cNvPr id="675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496" y="10213"/>
                  <a:ext cx="2276" cy="590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r" rtl="1"/>
                  <a:r>
                    <a:rPr lang="ar-DZ" sz="2000" b="1" dirty="0">
                      <a:solidFill>
                        <a:srgbClr val="0000FF"/>
                      </a:solidFill>
                      <a:latin typeface="Times New Roman" pitchFamily="18" charset="0"/>
                      <a:cs typeface="Arabic Transparent" pitchFamily="2" charset="-78"/>
                    </a:rPr>
                    <a:t>مقدار فيزيائي</a:t>
                  </a:r>
                  <a:endParaRPr lang="en-US" sz="2800" dirty="0"/>
                </a:p>
              </p:txBody>
            </p:sp>
            <p:sp>
              <p:nvSpPr>
                <p:cNvPr id="675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821" y="10190"/>
                  <a:ext cx="2438" cy="762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r" rtl="1"/>
                  <a:r>
                    <a:rPr lang="ar-DZ" sz="2000" b="1" dirty="0">
                      <a:solidFill>
                        <a:srgbClr val="0000FF"/>
                      </a:solidFill>
                      <a:latin typeface="Times New Roman" pitchFamily="18" charset="0"/>
                      <a:cs typeface="Arabic Transparent" pitchFamily="2" charset="-78"/>
                    </a:rPr>
                    <a:t>إشارة كهربائية</a:t>
                  </a:r>
                  <a:endParaRPr lang="en-US" sz="2800" dirty="0"/>
                </a:p>
              </p:txBody>
            </p:sp>
            <p:sp>
              <p:nvSpPr>
                <p:cNvPr id="67593" name="Line 9"/>
                <p:cNvSpPr>
                  <a:spLocks noChangeShapeType="1"/>
                </p:cNvSpPr>
                <p:nvPr/>
              </p:nvSpPr>
              <p:spPr bwMode="auto">
                <a:xfrm>
                  <a:off x="3738" y="10467"/>
                  <a:ext cx="6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 sz="2400"/>
                </a:p>
              </p:txBody>
            </p:sp>
            <p:sp>
              <p:nvSpPr>
                <p:cNvPr id="67594" name="Line 10"/>
                <p:cNvSpPr>
                  <a:spLocks noChangeShapeType="1"/>
                </p:cNvSpPr>
                <p:nvPr/>
              </p:nvSpPr>
              <p:spPr bwMode="auto">
                <a:xfrm>
                  <a:off x="6352" y="10473"/>
                  <a:ext cx="6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 sz="2400"/>
                </a:p>
              </p:txBody>
            </p:sp>
          </p:grpSp>
        </p:grpSp>
        <p:sp>
          <p:nvSpPr>
            <p:cNvPr id="6759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5348" y="390502"/>
              <a:ext cx="733425" cy="2444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Arabic Transparent"/>
                </a:rPr>
                <a:t>ملتقط</a:t>
              </a:r>
              <a:endParaRPr lang="fr-FR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endParaRPr>
            </a:p>
          </p:txBody>
        </p:sp>
      </p:grpSp>
      <p:pic>
        <p:nvPicPr>
          <p:cNvPr id="67596" name="Picture 12" descr="interrupteur-de-position-34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9438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2293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6797892" y="1345156"/>
            <a:ext cx="191751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  <a:cs typeface="Arabic Transparent" pitchFamily="2" charset="-78"/>
              </a:rPr>
              <a:t>أنواع </a:t>
            </a:r>
            <a:r>
              <a:rPr lang="ar-SA" sz="2000" b="1" dirty="0">
                <a:solidFill>
                  <a:srgbClr val="FF0000"/>
                </a:solidFill>
                <a:cs typeface="Arabic Transparent" pitchFamily="2" charset="-78"/>
              </a:rPr>
              <a:t>الملتقطات</a:t>
            </a:r>
            <a:r>
              <a:rPr lang="fr-FR" sz="2000" b="1" dirty="0">
                <a:solidFill>
                  <a:srgbClr val="FF0000"/>
                </a:solidFill>
                <a:cs typeface="Arabic Transparent" pitchFamily="2" charset="-78"/>
              </a:rPr>
              <a:t> :</a:t>
            </a:r>
            <a:r>
              <a:rPr lang="fr-FR" sz="2000" b="1" dirty="0">
                <a:solidFill>
                  <a:srgbClr val="FF0000"/>
                </a:solidFill>
              </a:rPr>
              <a:t>     </a:t>
            </a:r>
            <a:endParaRPr lang="en-US" sz="2800" dirty="0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463079" y="2000240"/>
            <a:ext cx="303801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1 </a:t>
            </a:r>
            <a:r>
              <a:rPr lang="ar-SA" sz="2000" b="1" dirty="0" err="1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sz="2000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 ملتقط نهاية الشوط كهربائي:</a:t>
            </a: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2924565" y="2786058"/>
            <a:ext cx="5576527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2 </a:t>
            </a:r>
            <a:r>
              <a:rPr lang="ar-SA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ملتقط خلية كهر وضوئية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( </a:t>
            </a:r>
            <a:r>
              <a:rPr lang="fr-FR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cellule photo électrique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) :</a:t>
            </a:r>
            <a:r>
              <a:rPr lang="en-US" sz="2400" dirty="0"/>
              <a:t> </a:t>
            </a:r>
            <a:endParaRPr lang="en-US" sz="2000" dirty="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5289957" y="3571876"/>
            <a:ext cx="3211135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3 </a:t>
            </a:r>
            <a:r>
              <a:rPr lang="ar-SA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كاشف جوار حثي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inductif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)</a:t>
            </a:r>
            <a:r>
              <a:rPr lang="fr-FR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2000" dirty="0"/>
              <a:t> </a:t>
            </a:r>
            <a:endParaRPr lang="en-US" sz="2000" dirty="0"/>
          </a:p>
        </p:txBody>
      </p:sp>
      <p:grpSp>
        <p:nvGrpSpPr>
          <p:cNvPr id="4" name="Group 19"/>
          <p:cNvGrpSpPr>
            <a:grpSpLocks noChangeAspect="1"/>
          </p:cNvGrpSpPr>
          <p:nvPr/>
        </p:nvGrpSpPr>
        <p:grpSpPr bwMode="auto">
          <a:xfrm>
            <a:off x="1285852" y="2786058"/>
            <a:ext cx="669925" cy="1801812"/>
            <a:chOff x="1878" y="5634"/>
            <a:chExt cx="1287" cy="3463"/>
          </a:xfrm>
        </p:grpSpPr>
        <p:graphicFrame>
          <p:nvGraphicFramePr>
            <p:cNvPr id="67604" name="Object 20"/>
            <p:cNvGraphicFramePr>
              <a:graphicFrameLocks noChangeAspect="1"/>
            </p:cNvGraphicFramePr>
            <p:nvPr/>
          </p:nvGraphicFramePr>
          <p:xfrm>
            <a:off x="1985" y="6915"/>
            <a:ext cx="1027" cy="2182"/>
          </p:xfrm>
          <a:graphic>
            <a:graphicData uri="http://schemas.openxmlformats.org/presentationml/2006/ole">
              <p:oleObj spid="_x0000_s52227" name="Image bitmap" r:id="rId4" imgW="647619" imgH="1905266" progId="PBrush">
                <p:embed/>
              </p:oleObj>
            </a:graphicData>
          </a:graphic>
        </p:graphicFrame>
        <p:sp>
          <p:nvSpPr>
            <p:cNvPr id="67605" name="Oval 21"/>
            <p:cNvSpPr>
              <a:spLocks noChangeAspect="1" noChangeArrowheads="1"/>
            </p:cNvSpPr>
            <p:nvPr/>
          </p:nvSpPr>
          <p:spPr bwMode="auto">
            <a:xfrm>
              <a:off x="1878" y="5644"/>
              <a:ext cx="573" cy="1451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06" name="Oval 22"/>
            <p:cNvSpPr>
              <a:spLocks noChangeAspect="1" noChangeArrowheads="1"/>
            </p:cNvSpPr>
            <p:nvPr/>
          </p:nvSpPr>
          <p:spPr bwMode="auto">
            <a:xfrm flipH="1">
              <a:off x="2616" y="5634"/>
              <a:ext cx="549" cy="1451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07" name="Rectangle 23"/>
            <p:cNvSpPr>
              <a:spLocks noChangeAspect="1" noChangeArrowheads="1"/>
            </p:cNvSpPr>
            <p:nvPr/>
          </p:nvSpPr>
          <p:spPr bwMode="auto">
            <a:xfrm>
              <a:off x="1921" y="6111"/>
              <a:ext cx="907" cy="2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67608" name="Line 24"/>
            <p:cNvSpPr>
              <a:spLocks noChangeAspect="1" noChangeShapeType="1"/>
            </p:cNvSpPr>
            <p:nvPr/>
          </p:nvSpPr>
          <p:spPr bwMode="auto">
            <a:xfrm>
              <a:off x="1882" y="642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5007256" y="4429132"/>
            <a:ext cx="3523978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4</a:t>
            </a:r>
            <a:r>
              <a:rPr lang="ar-S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 كاشف جوار </a:t>
            </a:r>
            <a:r>
              <a:rPr lang="ar-SA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سعوي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capacitif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):</a:t>
            </a:r>
            <a:r>
              <a:rPr lang="en-US" sz="2400" dirty="0"/>
              <a:t> </a:t>
            </a:r>
            <a:endParaRPr lang="en-US" sz="2000" dirty="0"/>
          </a:p>
        </p:txBody>
      </p:sp>
      <p:grpSp>
        <p:nvGrpSpPr>
          <p:cNvPr id="5" name="Group 26"/>
          <p:cNvGrpSpPr>
            <a:grpSpLocks noChangeAspect="1"/>
          </p:cNvGrpSpPr>
          <p:nvPr/>
        </p:nvGrpSpPr>
        <p:grpSpPr bwMode="auto">
          <a:xfrm>
            <a:off x="1301726" y="4730746"/>
            <a:ext cx="698500" cy="1878012"/>
            <a:chOff x="1771" y="9528"/>
            <a:chExt cx="1287" cy="3463"/>
          </a:xfrm>
        </p:grpSpPr>
        <p:graphicFrame>
          <p:nvGraphicFramePr>
            <p:cNvPr id="67611" name="Object 27"/>
            <p:cNvGraphicFramePr>
              <a:graphicFrameLocks noChangeAspect="1"/>
            </p:cNvGraphicFramePr>
            <p:nvPr/>
          </p:nvGraphicFramePr>
          <p:xfrm>
            <a:off x="1878" y="10809"/>
            <a:ext cx="1027" cy="2182"/>
          </p:xfrm>
          <a:graphic>
            <a:graphicData uri="http://schemas.openxmlformats.org/presentationml/2006/ole">
              <p:oleObj spid="_x0000_s52226" name="Image bitmap" r:id="rId5" imgW="647619" imgH="1905266" progId="PBrush">
                <p:embed/>
              </p:oleObj>
            </a:graphicData>
          </a:graphic>
        </p:graphicFrame>
        <p:sp>
          <p:nvSpPr>
            <p:cNvPr id="67612" name="Oval 28"/>
            <p:cNvSpPr>
              <a:spLocks noChangeAspect="1" noChangeArrowheads="1"/>
            </p:cNvSpPr>
            <p:nvPr/>
          </p:nvSpPr>
          <p:spPr bwMode="auto">
            <a:xfrm>
              <a:off x="1771" y="9538"/>
              <a:ext cx="573" cy="1451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13" name="Oval 29"/>
            <p:cNvSpPr>
              <a:spLocks noChangeAspect="1" noChangeArrowheads="1"/>
            </p:cNvSpPr>
            <p:nvPr/>
          </p:nvSpPr>
          <p:spPr bwMode="auto">
            <a:xfrm flipH="1">
              <a:off x="2509" y="9528"/>
              <a:ext cx="549" cy="1451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14" name="Rectangle 30"/>
            <p:cNvSpPr>
              <a:spLocks noChangeAspect="1" noChangeArrowheads="1"/>
            </p:cNvSpPr>
            <p:nvPr/>
          </p:nvSpPr>
          <p:spPr bwMode="auto">
            <a:xfrm>
              <a:off x="1814" y="10005"/>
              <a:ext cx="907" cy="227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67615" name="Line 31"/>
            <p:cNvSpPr>
              <a:spLocks noChangeAspect="1" noChangeShapeType="1"/>
            </p:cNvSpPr>
            <p:nvPr/>
          </p:nvSpPr>
          <p:spPr bwMode="auto">
            <a:xfrm>
              <a:off x="1775" y="10316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599" grpId="0"/>
      <p:bldP spid="67600" grpId="0"/>
      <p:bldP spid="67602" grpId="0"/>
      <p:bldP spid="67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98" y="1500174"/>
            <a:ext cx="4725492" cy="4176000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376934" y="260350"/>
            <a:ext cx="5516254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طرح </a:t>
            </a:r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الإشكال</a:t>
            </a:r>
            <a:r>
              <a:rPr lang="fr-FR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 من </a:t>
            </a:r>
            <a:r>
              <a:rPr lang="ar-SA" sz="20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المسؤؤول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عن </a:t>
            </a:r>
            <a:r>
              <a:rPr lang="ar-DZ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تدوير الصينية وضخ الماء 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؟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7954" y="1071546"/>
            <a:ext cx="393463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G:\g e m m + minidosa\grand_minidosa.jpg"/>
          <p:cNvPicPr>
            <a:picLocks noChangeAspect="1" noChangeArrowheads="1"/>
          </p:cNvPicPr>
          <p:nvPr/>
        </p:nvPicPr>
        <p:blipFill>
          <a:blip r:embed="rId4"/>
          <a:srcRect l="67573" t="42102" b="21327"/>
          <a:stretch>
            <a:fillRect/>
          </a:stretch>
        </p:blipFill>
        <p:spPr bwMode="auto">
          <a:xfrm>
            <a:off x="6631112" y="3500438"/>
            <a:ext cx="2512888" cy="2700000"/>
          </a:xfrm>
          <a:prstGeom prst="rect">
            <a:avLst/>
          </a:prstGeom>
          <a:noFill/>
        </p:spPr>
      </p:pic>
      <p:grpSp>
        <p:nvGrpSpPr>
          <p:cNvPr id="45" name="Groupe 44"/>
          <p:cNvGrpSpPr/>
          <p:nvPr/>
        </p:nvGrpSpPr>
        <p:grpSpPr>
          <a:xfrm>
            <a:off x="642910" y="4929198"/>
            <a:ext cx="2052000" cy="714380"/>
            <a:chOff x="1142976" y="4500570"/>
            <a:chExt cx="1872000" cy="714380"/>
          </a:xfrm>
        </p:grpSpPr>
        <p:sp>
          <p:nvSpPr>
            <p:cNvPr id="39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74984"/>
                <a:gd name="adj2" fmla="val -168064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40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74244"/>
                <a:gd name="adj2" fmla="val -168529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يتم تدوير الصينية وضخ الماء </a:t>
              </a:r>
              <a:r>
                <a:rPr lang="ar-DZ" b="1" dirty="0" err="1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بواسطة</a:t>
              </a:r>
              <a:r>
                <a:rPr lang="ar-DZ" b="1" dirty="0" err="1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المنفذات</a:t>
              </a:r>
              <a:endParaRPr lang="en-US" dirty="0">
                <a:cs typeface="Arabic Transparent" pitchFamily="2" charset="-78"/>
              </a:endParaRPr>
            </a:p>
          </p:txBody>
        </p:sp>
      </p:grpSp>
      <p:sp>
        <p:nvSpPr>
          <p:cNvPr id="41" name="Forme libre 40"/>
          <p:cNvSpPr/>
          <p:nvPr/>
        </p:nvSpPr>
        <p:spPr>
          <a:xfrm>
            <a:off x="3929058" y="2149476"/>
            <a:ext cx="3025926" cy="1708151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 flipV="1">
            <a:off x="4187100" y="3929066"/>
            <a:ext cx="3025926" cy="792179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41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714692" y="765175"/>
            <a:ext cx="4551585" cy="806450"/>
            <a:chOff x="1714692" y="765175"/>
            <a:chExt cx="4551585" cy="806450"/>
          </a:xfrm>
        </p:grpSpPr>
        <p:sp>
          <p:nvSpPr>
            <p:cNvPr id="70658" name="WordArt 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851275" y="981075"/>
              <a:ext cx="765175" cy="233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Arabic Transparent"/>
                </a:rPr>
                <a:t>منفذات</a:t>
              </a:r>
              <a:endParaRPr lang="fr-FR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endParaRPr>
            </a:p>
          </p:txBody>
        </p:sp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714692" y="765175"/>
              <a:ext cx="4551585" cy="806450"/>
              <a:chOff x="1403" y="10038"/>
              <a:chExt cx="7166" cy="1270"/>
            </a:xfrm>
          </p:grpSpPr>
          <p:sp>
            <p:nvSpPr>
              <p:cNvPr id="70660" name="Text Box 4"/>
              <p:cNvSpPr txBox="1">
                <a:spLocks noChangeArrowheads="1"/>
              </p:cNvSpPr>
              <p:nvPr/>
            </p:nvSpPr>
            <p:spPr bwMode="auto">
              <a:xfrm>
                <a:off x="4254" y="10038"/>
                <a:ext cx="2040" cy="1080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661" name="Text Box 5"/>
              <p:cNvSpPr txBox="1">
                <a:spLocks noChangeArrowheads="1"/>
              </p:cNvSpPr>
              <p:nvPr/>
            </p:nvSpPr>
            <p:spPr bwMode="auto">
              <a:xfrm>
                <a:off x="4408" y="10206"/>
                <a:ext cx="1509" cy="1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r"/>
                <a:endParaRPr lang="en-US"/>
              </a:p>
            </p:txBody>
          </p:sp>
          <p:sp>
            <p:nvSpPr>
              <p:cNvPr id="70662" name="Line 6"/>
              <p:cNvSpPr>
                <a:spLocks noChangeShapeType="1"/>
              </p:cNvSpPr>
              <p:nvPr/>
            </p:nvSpPr>
            <p:spPr bwMode="auto">
              <a:xfrm>
                <a:off x="3507" y="10602"/>
                <a:ext cx="72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63" name="Line 7"/>
              <p:cNvSpPr>
                <a:spLocks noChangeShapeType="1"/>
              </p:cNvSpPr>
              <p:nvPr/>
            </p:nvSpPr>
            <p:spPr bwMode="auto">
              <a:xfrm>
                <a:off x="6301" y="10528"/>
                <a:ext cx="60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64" name="Text Box 8"/>
              <p:cNvSpPr txBox="1">
                <a:spLocks noChangeArrowheads="1"/>
              </p:cNvSpPr>
              <p:nvPr/>
            </p:nvSpPr>
            <p:spPr bwMode="auto">
              <a:xfrm>
                <a:off x="6755" y="10122"/>
                <a:ext cx="1814" cy="89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rtl="1"/>
                <a:r>
                  <a:rPr lang="ar-DZ" b="1" dirty="0">
                    <a:solidFill>
                      <a:srgbClr val="000000"/>
                    </a:solidFill>
                    <a:cs typeface="Arabic Transparent" pitchFamily="2" charset="-78"/>
                  </a:rPr>
                  <a:t>طاقة</a:t>
                </a:r>
              </a:p>
              <a:p>
                <a:pPr algn="ctr" rtl="1"/>
                <a:r>
                  <a:rPr lang="ar-DZ" b="1" dirty="0">
                    <a:solidFill>
                      <a:srgbClr val="000000"/>
                    </a:solidFill>
                    <a:cs typeface="Arabic Transparent" pitchFamily="2" charset="-78"/>
                  </a:rPr>
                  <a:t>ميكانيكية</a:t>
                </a:r>
                <a:endParaRPr lang="en-US" b="1" dirty="0">
                  <a:solidFill>
                    <a:srgbClr val="000000"/>
                  </a:solidFill>
                  <a:cs typeface="Arabic Transparent" pitchFamily="2" charset="-78"/>
                </a:endParaRPr>
              </a:p>
              <a:p>
                <a:endParaRPr lang="en-US" sz="2400" dirty="0"/>
              </a:p>
            </p:txBody>
          </p:sp>
          <p:sp>
            <p:nvSpPr>
              <p:cNvPr id="70665" name="Rectangle 9"/>
              <p:cNvSpPr>
                <a:spLocks noChangeArrowheads="1"/>
              </p:cNvSpPr>
              <p:nvPr/>
            </p:nvSpPr>
            <p:spPr bwMode="auto">
              <a:xfrm>
                <a:off x="1403" y="10344"/>
                <a:ext cx="2551" cy="9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296" tIns="41148" rIns="82296" bIns="41148" anchor="ctr"/>
              <a:lstStyle/>
              <a:p>
                <a:pPr algn="ctr" rtl="1"/>
                <a:r>
                  <a:rPr lang="ar-DZ" sz="2000" b="1" dirty="0">
                    <a:solidFill>
                      <a:srgbClr val="000000"/>
                    </a:solidFill>
                    <a:cs typeface="Arabic Transparent" pitchFamily="2" charset="-78"/>
                  </a:rPr>
                  <a:t>طاقة</a:t>
                </a:r>
              </a:p>
              <a:p>
                <a:pPr algn="ctr" rtl="1"/>
                <a:r>
                  <a:rPr lang="ar-DZ" sz="2000" b="1" dirty="0">
                    <a:solidFill>
                      <a:srgbClr val="000000"/>
                    </a:solidFill>
                    <a:cs typeface="Arabic Transparent" pitchFamily="2" charset="-78"/>
                  </a:rPr>
                  <a:t>كهربائية ، هوائية</a:t>
                </a:r>
                <a:endParaRPr lang="en-US" sz="2800" dirty="0"/>
              </a:p>
            </p:txBody>
          </p:sp>
        </p:grpSp>
      </p:grp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7215206" y="357166"/>
            <a:ext cx="163217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 dirty="0"/>
              <a:t>   </a:t>
            </a:r>
            <a:r>
              <a:rPr lang="ar-DZ" sz="20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أنواع </a:t>
            </a:r>
            <a:r>
              <a:rPr lang="ar-DZ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المنفذات</a:t>
            </a:r>
            <a:r>
              <a:rPr lang="fr-FR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endParaRPr lang="en-US" sz="2000" b="1" dirty="0">
              <a:solidFill>
                <a:srgbClr val="FF00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194651" y="1557338"/>
            <a:ext cx="207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/>
            <a:r>
              <a:rPr lang="ar-DZ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1 ـ منفذات كهربائية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endParaRPr lang="en-US" sz="2000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510013" y="2349500"/>
            <a:ext cx="4873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/>
            <a:r>
              <a:rPr lang="ar-DZ" sz="2000" b="1"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fr-FR" sz="2000" b="1"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محرك ذو تيار مستمر ، تيار متناوب ، خطوة</a:t>
            </a:r>
            <a:r>
              <a:rPr lang="fr-FR" sz="2000" b="1"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sz="2000" b="1">
                <a:cs typeface="Times New Roman" pitchFamily="18" charset="0"/>
              </a:rPr>
              <a:t>- </a:t>
            </a:r>
            <a:r>
              <a:rPr lang="ar-SA" sz="2000" b="1">
                <a:latin typeface="Times New Roman" pitchFamily="18" charset="0"/>
                <a:cs typeface="Arabic Transparent" pitchFamily="2" charset="-78"/>
              </a:rPr>
              <a:t>خطوة</a:t>
            </a:r>
            <a:r>
              <a:rPr lang="en-US" sz="2000"/>
              <a:t> </a:t>
            </a:r>
          </a:p>
        </p:txBody>
      </p:sp>
      <p:pic>
        <p:nvPicPr>
          <p:cNvPr id="29" name="Picture 13" descr="moteur-pas-a-pas-carre-de-28-mm-2-phase-5-phase-P33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068638"/>
            <a:ext cx="1498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6504700" y="4941888"/>
            <a:ext cx="219162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2 ـ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منفذات هوائية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2000"/>
              <a:t>    </a:t>
            </a:r>
            <a:r>
              <a:rPr lang="en-US" sz="2000"/>
              <a:t> </a:t>
            </a: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6743500" y="5445125"/>
            <a:ext cx="146546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dirty="0">
                <a:solidFill>
                  <a:schemeClr val="tx1"/>
                </a:solidFill>
              </a:rPr>
              <a:t>      </a:t>
            </a:r>
            <a:r>
              <a:rPr lang="ar-DZ" sz="2000" dirty="0" smtClean="0">
                <a:solidFill>
                  <a:schemeClr val="tx1"/>
                </a:solidFill>
              </a:rPr>
              <a:t>- </a:t>
            </a:r>
            <a:r>
              <a:rPr lang="ar-DZ" sz="20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الدافعة </a:t>
            </a:r>
            <a:r>
              <a:rPr lang="ar-DZ" sz="20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:</a:t>
            </a:r>
          </a:p>
        </p:txBody>
      </p:sp>
      <p:pic>
        <p:nvPicPr>
          <p:cNvPr id="32" name="Picture 18" descr="veri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868863"/>
            <a:ext cx="17859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6279610" y="1557338"/>
            <a:ext cx="199285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1 </a:t>
            </a:r>
            <a:r>
              <a:rPr lang="ar-DZ" sz="2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DZ" sz="2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منفذات كهربائية</a:t>
            </a:r>
            <a:endParaRPr lang="en-US" sz="2000" dirty="0"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2510013" y="2349500"/>
            <a:ext cx="487345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محرك ذو تيار مستمر ، تيار متناوب ، خطوة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sz="2000" b="1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خطوة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5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286124"/>
            <a:ext cx="1797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دروس الجذع المشترك .....دائم educ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652963"/>
            <a:ext cx="1533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E:\GIF 2\140617-moteurs-mo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143248"/>
            <a:ext cx="1692712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G:\g e m m + minidosa\grand_minidosa.jpg"/>
          <p:cNvPicPr>
            <a:picLocks noChangeAspect="1" noChangeArrowheads="1"/>
          </p:cNvPicPr>
          <p:nvPr/>
        </p:nvPicPr>
        <p:blipFill>
          <a:blip r:embed="rId2"/>
          <a:srcRect l="23477" t="2205" r="28590" b="52366"/>
          <a:stretch>
            <a:fillRect/>
          </a:stretch>
        </p:blipFill>
        <p:spPr bwMode="auto">
          <a:xfrm>
            <a:off x="5643538" y="1500174"/>
            <a:ext cx="3500462" cy="3160686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253128" y="260350"/>
            <a:ext cx="762099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طرح </a:t>
            </a:r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الإشكال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كيف يتم التحكم في الطاقة الكهربائية أو الهوائية الموجهة نحو المنفذات ؟</a:t>
            </a:r>
            <a:r>
              <a:rPr lang="fr-FR" sz="20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71702" name="AutoShape 22"/>
          <p:cNvSpPr>
            <a:spLocks noChangeArrowheads="1"/>
          </p:cNvSpPr>
          <p:nvPr/>
        </p:nvSpPr>
        <p:spPr bwMode="auto">
          <a:xfrm>
            <a:off x="6858016" y="2000240"/>
            <a:ext cx="1071570" cy="9366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7" name="Picture 13" descr="Contacteur 12 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953000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698" y="1500174"/>
            <a:ext cx="4725492" cy="4176000"/>
          </a:xfrm>
          <a:prstGeom prst="rect">
            <a:avLst/>
          </a:prstGeom>
          <a:noFill/>
        </p:spPr>
      </p:pic>
      <p:grpSp>
        <p:nvGrpSpPr>
          <p:cNvPr id="29" name="Groupe 28"/>
          <p:cNvGrpSpPr/>
          <p:nvPr/>
        </p:nvGrpSpPr>
        <p:grpSpPr>
          <a:xfrm>
            <a:off x="285720" y="1349992"/>
            <a:ext cx="2304000" cy="936000"/>
            <a:chOff x="1142976" y="4500570"/>
            <a:chExt cx="1872000" cy="714380"/>
          </a:xfrm>
        </p:grpSpPr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67167"/>
                <a:gd name="adj2" fmla="val 111691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65825"/>
                <a:gd name="adj2" fmla="val 112706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يتم التحكم في الطاقة الموجهة نحو المنفذات بواسطة 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المنفذات المتصدرة</a:t>
              </a:r>
              <a:endParaRPr lang="en-US" dirty="0">
                <a:cs typeface="Arabic Transparent" pitchFamily="2" charset="-78"/>
              </a:endParaRPr>
            </a:p>
          </p:txBody>
        </p:sp>
      </p:grpSp>
      <p:sp>
        <p:nvSpPr>
          <p:cNvPr id="32" name="Forme libre 31"/>
          <p:cNvSpPr/>
          <p:nvPr/>
        </p:nvSpPr>
        <p:spPr>
          <a:xfrm>
            <a:off x="3000364" y="2149477"/>
            <a:ext cx="3954620" cy="779457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 flipV="1">
            <a:off x="2714612" y="2928934"/>
            <a:ext cx="4498414" cy="1792310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7860311" y="3101684"/>
            <a:ext cx="1214414" cy="78581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702" grpId="0" animBg="1"/>
      <p:bldP spid="32" grpId="0" animBg="1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185817" y="47551"/>
            <a:ext cx="266290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 dirty="0"/>
              <a:t>     </a:t>
            </a:r>
            <a:r>
              <a:rPr lang="ar-SA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أنواع المنفذات المتصدرة</a:t>
            </a:r>
            <a:r>
              <a:rPr lang="fr-FR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:</a:t>
            </a:r>
            <a:endParaRPr lang="en-US" sz="2000" b="1" dirty="0">
              <a:solidFill>
                <a:srgbClr val="FF00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734492" y="523801"/>
            <a:ext cx="287610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1 ـ منفذات متصدرة كهربائية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en-US" sz="2000"/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692288" y="1028626"/>
            <a:ext cx="134363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 ملامسات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593015" y="1100064"/>
            <a:ext cx="120257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 مرحلات</a:t>
            </a:r>
            <a:r>
              <a:rPr lang="fr-FR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sz="2000">
                <a:solidFill>
                  <a:schemeClr val="tx1"/>
                </a:solidFill>
              </a:rPr>
              <a:t> 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133600"/>
            <a:ext cx="11588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28736"/>
            <a:ext cx="13398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5363473" y="4437063"/>
            <a:ext cx="299312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/>
              <a:t>      </a:t>
            </a:r>
            <a:r>
              <a:rPr lang="ar-SA" sz="2000" b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2 ـ منفذات متصدرة هوائية</a:t>
            </a:r>
            <a:r>
              <a:rPr lang="fr-FR" sz="2000" b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endParaRPr lang="en-US" sz="2000" b="1">
              <a:solidFill>
                <a:srgbClr val="0000FF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629749" y="5157788"/>
            <a:ext cx="124425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 موزعات</a:t>
            </a:r>
            <a:r>
              <a:rPr lang="fr-FR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Picture 7" descr="D:\GIF1\Hccfe1742421e4762b3ae46736677bb2al.jpg"/>
          <p:cNvPicPr>
            <a:picLocks noChangeAspect="1" noChangeArrowheads="1"/>
          </p:cNvPicPr>
          <p:nvPr/>
        </p:nvPicPr>
        <p:blipFill>
          <a:blip r:embed="rId4" cstate="print"/>
          <a:srcRect t="12390" b="15928"/>
          <a:stretch>
            <a:fillRect/>
          </a:stretch>
        </p:blipFill>
        <p:spPr bwMode="auto">
          <a:xfrm>
            <a:off x="0" y="5143512"/>
            <a:ext cx="23917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s-l1600 (3).jpg"/>
          <p:cNvPicPr>
            <a:picLocks noChangeAspect="1" noChangeArrowheads="1"/>
          </p:cNvPicPr>
          <p:nvPr/>
        </p:nvPicPr>
        <p:blipFill>
          <a:blip r:embed="rId5" cstate="print"/>
          <a:srcRect t="11629" r="32251"/>
          <a:stretch>
            <a:fillRect/>
          </a:stretch>
        </p:blipFill>
        <p:spPr bwMode="auto">
          <a:xfrm>
            <a:off x="3588776" y="5000636"/>
            <a:ext cx="183295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/>
          <a:srcRect l="23959" t="39167" r="58853" b="23333"/>
          <a:stretch>
            <a:fillRect/>
          </a:stretch>
        </p:blipFill>
        <p:spPr bwMode="auto">
          <a:xfrm>
            <a:off x="1785918" y="3429000"/>
            <a:ext cx="1466843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/>
      <p:bldP spid="72708" grpId="0"/>
      <p:bldP spid="72709" grpId="0"/>
      <p:bldP spid="72712" grpId="0"/>
      <p:bldP spid="727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MINIDOSACOMPLET1"/>
          <p:cNvPicPr>
            <a:picLocks noChangeAspect="1" noChangeArrowheads="1"/>
          </p:cNvPicPr>
          <p:nvPr/>
        </p:nvPicPr>
        <p:blipFill>
          <a:blip r:embed="rId2"/>
          <a:srcRect l="70743" t="74220" r="9608" b="1729"/>
          <a:stretch>
            <a:fillRect/>
          </a:stretch>
        </p:blipFill>
        <p:spPr bwMode="auto">
          <a:xfrm>
            <a:off x="428596" y="3929066"/>
            <a:ext cx="2098351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149951" y="214290"/>
            <a:ext cx="470834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طرح </a:t>
            </a:r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الإشكال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كيف يتعامل 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الم</a:t>
            </a:r>
            <a:r>
              <a:rPr lang="ar-DZ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ستخدم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مع 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النظام</a:t>
            </a:r>
            <a:r>
              <a:rPr lang="ar-DZ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2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الالي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؟</a:t>
            </a:r>
            <a:r>
              <a:rPr lang="fr-FR" sz="2000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endParaRPr lang="en-US" sz="2000" dirty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7192" y="1467578"/>
            <a:ext cx="4725492" cy="4176000"/>
          </a:xfrm>
          <a:prstGeom prst="rect">
            <a:avLst/>
          </a:prstGeom>
          <a:noFill/>
        </p:spPr>
      </p:pic>
      <p:grpSp>
        <p:nvGrpSpPr>
          <p:cNvPr id="33" name="Groupe 32"/>
          <p:cNvGrpSpPr/>
          <p:nvPr/>
        </p:nvGrpSpPr>
        <p:grpSpPr>
          <a:xfrm>
            <a:off x="1142976" y="1285860"/>
            <a:ext cx="2448000" cy="684000"/>
            <a:chOff x="1142976" y="4500570"/>
            <a:chExt cx="1872000" cy="714380"/>
          </a:xfrm>
        </p:grpSpPr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68405"/>
                <a:gd name="adj2" fmla="val 18542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67700"/>
                <a:gd name="adj2" fmla="val 186637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يتم </a:t>
              </a:r>
              <a:r>
                <a:rPr lang="ar-SA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يتعامل المتعامل مع النظام </a:t>
              </a:r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بواسطة 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لوح التحكم(</a:t>
              </a:r>
              <a:r>
                <a:rPr lang="ar-DZ" b="1" dirty="0" err="1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القمطر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)</a:t>
              </a:r>
              <a:endParaRPr lang="en-US" dirty="0">
                <a:cs typeface="Arabic Transparent" pitchFamily="2" charset="-78"/>
              </a:endParaRPr>
            </a:p>
          </p:txBody>
        </p:sp>
      </p:grpSp>
      <p:sp>
        <p:nvSpPr>
          <p:cNvPr id="36" name="Forme libre 35"/>
          <p:cNvSpPr/>
          <p:nvPr/>
        </p:nvSpPr>
        <p:spPr>
          <a:xfrm rot="20820055">
            <a:off x="1330088" y="3124045"/>
            <a:ext cx="2800685" cy="785855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7002613" y="260350"/>
            <a:ext cx="175721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أنواع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لوح التحكم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en-US" sz="2000" dirty="0"/>
              <a:t> </a:t>
            </a:r>
          </a:p>
        </p:txBody>
      </p:sp>
      <p:pic>
        <p:nvPicPr>
          <p:cNvPr id="74755" name="Picture 3" descr="erm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341438"/>
            <a:ext cx="2998787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JMD-2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268413"/>
            <a:ext cx="25844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221163"/>
            <a:ext cx="3540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DJENIDI\Mes documents\Downloads\SySteme_ahmed\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1702" y="4572008"/>
            <a:ext cx="148229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C:\Documents and Settings\DJENIDI\Mes documents\Mes images\normalp1010983zw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200" y="2170113"/>
            <a:ext cx="2190750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C:\Documents and Settings\DJENIDI\Mes documents\Mes images\normalp1010984l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905" y="2170113"/>
            <a:ext cx="2238375" cy="167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Documents and Settings\DJENIDI\Mes documents\Mes images\post-29146-1204684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2232" y="2170113"/>
            <a:ext cx="2465388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C:\Documents and Settings\DJENIDI\Mes documents\Mes images\post-29146-120468519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4598988"/>
            <a:ext cx="2479675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C:\Documents and Settings\DJENIDI\Mes documents\Mes images\post-29146-12046856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527550"/>
            <a:ext cx="2573337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DJENIDI\Mes documents\Downloads\SySteme_ahmed\cereal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2527300"/>
            <a:ext cx="1066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527550"/>
            <a:ext cx="2357437" cy="17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571750" y="3813175"/>
            <a:ext cx="300037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يرتكز على الجهد العضلي والحطب   </a:t>
            </a:r>
            <a:endParaRPr lang="fr-FR" sz="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357188" y="0"/>
            <a:ext cx="828675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4"/>
              </a:avLst>
            </a:prstTxWarp>
          </a:bodyPr>
          <a:lstStyle/>
          <a:p>
            <a:pPr algn="ctr" rtl="1"/>
            <a:r>
              <a:rPr lang="ar-DZ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cs typeface="Arabic Transparent"/>
              </a:rPr>
              <a:t> الخبز هو العنصر الاساسي فى المائدة الجزائرية</a:t>
            </a:r>
          </a:p>
          <a:p>
            <a:pPr algn="ctr" rtl="1"/>
            <a:r>
              <a:rPr lang="ar-DZ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cs typeface="Arabic Transparent"/>
              </a:rPr>
              <a:t>هيا بنا نكتشف معا تطور تحضيره عبر العصور</a:t>
            </a:r>
          </a:p>
          <a:p>
            <a:pPr algn="ctr" rtl="1"/>
            <a:endParaRPr lang="fr-FR" sz="1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cs typeface="Arabic Transparent"/>
            </a:endParaRPr>
          </a:p>
        </p:txBody>
      </p:sp>
      <p:pic>
        <p:nvPicPr>
          <p:cNvPr id="8204" name="Picture 4" descr="C:\Documents and Settings\DJENIDI\Mes documents\Downloads\SySteme_ahmed\boulanger (1)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1000125"/>
            <a:ext cx="1157287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G:\g e m m + minidosa\grand_minidosa.jpg"/>
          <p:cNvPicPr>
            <a:picLocks noChangeAspect="1" noChangeArrowheads="1"/>
          </p:cNvPicPr>
          <p:nvPr/>
        </p:nvPicPr>
        <p:blipFill>
          <a:blip r:embed="rId2"/>
          <a:srcRect l="23228" t="2205" r="27148" b="66764"/>
          <a:stretch>
            <a:fillRect/>
          </a:stretch>
        </p:blipFill>
        <p:spPr bwMode="auto">
          <a:xfrm>
            <a:off x="0" y="3571876"/>
            <a:ext cx="3357586" cy="2000264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920306" y="171370"/>
            <a:ext cx="822372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 dirty="0"/>
              <a:t>  </a:t>
            </a:r>
            <a:r>
              <a:rPr lang="ar-SA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طرح </a:t>
            </a:r>
            <a:r>
              <a:rPr lang="ar-SA" sz="20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الإشكال</a:t>
            </a:r>
            <a:r>
              <a:rPr lang="ar-SA" sz="20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: </a:t>
            </a:r>
            <a:r>
              <a:rPr lang="ar-SA" sz="20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كيف يتم معالجة المعلومات المقدمة من طرف الملتقطات وكذلك </a:t>
            </a:r>
            <a:r>
              <a:rPr lang="ar-SA" sz="20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معطيات</a:t>
            </a:r>
            <a:r>
              <a:rPr lang="ar-DZ" sz="20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التشغيل</a:t>
            </a:r>
            <a:r>
              <a:rPr lang="ar-SA" sz="20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؟</a:t>
            </a:r>
            <a:endParaRPr lang="en-US" sz="2000" b="1" dirty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41" name="AutoShape 53"/>
          <p:cNvSpPr>
            <a:spLocks noChangeArrowheads="1"/>
          </p:cNvSpPr>
          <p:nvPr/>
        </p:nvSpPr>
        <p:spPr bwMode="auto">
          <a:xfrm>
            <a:off x="214282" y="4000504"/>
            <a:ext cx="785818" cy="8572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958" y="1051671"/>
            <a:ext cx="4725492" cy="4176000"/>
          </a:xfrm>
          <a:prstGeom prst="rect">
            <a:avLst/>
          </a:prstGeom>
          <a:noFill/>
        </p:spPr>
      </p:pic>
      <p:grpSp>
        <p:nvGrpSpPr>
          <p:cNvPr id="43" name="Groupe 42"/>
          <p:cNvGrpSpPr/>
          <p:nvPr/>
        </p:nvGrpSpPr>
        <p:grpSpPr>
          <a:xfrm>
            <a:off x="1455742" y="869953"/>
            <a:ext cx="2592000" cy="936000"/>
            <a:chOff x="1142976" y="4500570"/>
            <a:chExt cx="1872000" cy="714380"/>
          </a:xfrm>
        </p:grpSpPr>
        <p:sp>
          <p:nvSpPr>
            <p:cNvPr id="44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56860"/>
                <a:gd name="adj2" fmla="val 127693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45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55605"/>
                <a:gd name="adj2" fmla="val 122778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SA" b="1" dirty="0" smtClean="0">
                  <a:latin typeface="Times New Roman" pitchFamily="18" charset="0"/>
                  <a:cs typeface="Arabic Transparent" pitchFamily="2" charset="-78"/>
                </a:rPr>
                <a:t>يتم معالجة المعلومات </a:t>
              </a:r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بواسطة </a:t>
              </a:r>
              <a:r>
                <a:rPr lang="ar-SA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المنطق المربوط </a:t>
              </a:r>
              <a:r>
                <a:rPr lang="ar-SA" b="1" dirty="0" err="1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او</a:t>
              </a:r>
              <a:r>
                <a:rPr lang="ar-SA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 المنطق المبرمج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 (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API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)</a:t>
              </a:r>
              <a:endParaRPr lang="en-US" dirty="0">
                <a:solidFill>
                  <a:srgbClr val="FF0000"/>
                </a:solidFill>
                <a:cs typeface="Arabic Transparent" pitchFamily="2" charset="-78"/>
              </a:endParaRPr>
            </a:p>
          </p:txBody>
        </p:sp>
      </p:grpSp>
      <p:sp>
        <p:nvSpPr>
          <p:cNvPr id="46" name="Forme libre 45"/>
          <p:cNvSpPr/>
          <p:nvPr/>
        </p:nvSpPr>
        <p:spPr>
          <a:xfrm rot="20820055">
            <a:off x="933510" y="2788952"/>
            <a:ext cx="3523790" cy="825821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8" descr="E:\cour pic infpe\image\7457-6619685.jpg"/>
          <p:cNvPicPr>
            <a:picLocks noChangeAspect="1" noChangeArrowheads="1"/>
          </p:cNvPicPr>
          <p:nvPr/>
        </p:nvPicPr>
        <p:blipFill>
          <a:blip r:embed="rId4"/>
          <a:srcRect t="11121" b="11956"/>
          <a:stretch>
            <a:fillRect/>
          </a:stretch>
        </p:blipFill>
        <p:spPr bwMode="auto">
          <a:xfrm>
            <a:off x="3714744" y="4714860"/>
            <a:ext cx="36480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41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:\g e m m + minidosa\grand_minidosa.jpg"/>
          <p:cNvPicPr>
            <a:picLocks noChangeAspect="1" noChangeArrowheads="1"/>
          </p:cNvPicPr>
          <p:nvPr/>
        </p:nvPicPr>
        <p:blipFill>
          <a:blip r:embed="rId2"/>
          <a:srcRect t="2205"/>
          <a:stretch>
            <a:fillRect/>
          </a:stretch>
        </p:blipFill>
        <p:spPr bwMode="auto">
          <a:xfrm>
            <a:off x="1020584" y="414586"/>
            <a:ext cx="6916432" cy="6444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235042" y="0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نظام ألي لملا قارورات بالعطر </a:t>
            </a:r>
            <a:r>
              <a:rPr lang="fr-FR" sz="2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Minidosa</a:t>
            </a:r>
            <a:endParaRPr lang="fr-FR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07566" y="4258760"/>
            <a:ext cx="1224000" cy="622650"/>
            <a:chOff x="107566" y="4258760"/>
            <a:chExt cx="1224000" cy="622650"/>
          </a:xfrm>
        </p:grpSpPr>
        <p:sp>
          <p:nvSpPr>
            <p:cNvPr id="14" name="Rectangle 13"/>
            <p:cNvSpPr/>
            <p:nvPr/>
          </p:nvSpPr>
          <p:spPr>
            <a:xfrm>
              <a:off x="107566" y="4269410"/>
              <a:ext cx="1224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" name="Légende encadrée 2 4"/>
            <p:cNvSpPr/>
            <p:nvPr/>
          </p:nvSpPr>
          <p:spPr>
            <a:xfrm flipH="1">
              <a:off x="115548" y="4258760"/>
              <a:ext cx="1214446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25519"/>
                <a:gd name="adj6" fmla="val -133695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الكاشف</a:t>
              </a:r>
              <a:r>
                <a:rPr lang="ar-DZ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 </a:t>
              </a:r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(الملتقطات)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0" y="5800102"/>
            <a:ext cx="1228094" cy="629294"/>
            <a:chOff x="0" y="5800102"/>
            <a:chExt cx="1228094" cy="629294"/>
          </a:xfrm>
        </p:grpSpPr>
        <p:sp>
          <p:nvSpPr>
            <p:cNvPr id="15" name="Rectangle 14"/>
            <p:cNvSpPr/>
            <p:nvPr/>
          </p:nvSpPr>
          <p:spPr>
            <a:xfrm>
              <a:off x="0" y="5817396"/>
              <a:ext cx="1224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" name="Légende encadrée 2 5"/>
            <p:cNvSpPr/>
            <p:nvPr/>
          </p:nvSpPr>
          <p:spPr>
            <a:xfrm flipH="1">
              <a:off x="13648" y="5800102"/>
              <a:ext cx="1214446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2645"/>
                <a:gd name="adj6" fmla="val -149428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منفذ هوائي (رافعة)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732118" y="4714884"/>
            <a:ext cx="1309982" cy="615198"/>
            <a:chOff x="7732118" y="4714884"/>
            <a:chExt cx="1309982" cy="615198"/>
          </a:xfrm>
        </p:grpSpPr>
        <p:sp>
          <p:nvSpPr>
            <p:cNvPr id="17" name="Rectangle 16"/>
            <p:cNvSpPr/>
            <p:nvPr/>
          </p:nvSpPr>
          <p:spPr>
            <a:xfrm>
              <a:off x="7746100" y="4718082"/>
              <a:ext cx="1296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Légende encadrée 2 7"/>
            <p:cNvSpPr/>
            <p:nvPr/>
          </p:nvSpPr>
          <p:spPr>
            <a:xfrm>
              <a:off x="7732118" y="4714884"/>
              <a:ext cx="1296000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4874"/>
                <a:gd name="adj6" fmla="val -67828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منفذ كهربائي</a:t>
              </a:r>
            </a:p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(محرك)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1406" y="2143116"/>
            <a:ext cx="1692000" cy="625648"/>
            <a:chOff x="71406" y="2143116"/>
            <a:chExt cx="1692000" cy="625648"/>
          </a:xfrm>
        </p:grpSpPr>
        <p:sp>
          <p:nvSpPr>
            <p:cNvPr id="13" name="Rectangle 12"/>
            <p:cNvSpPr/>
            <p:nvPr/>
          </p:nvSpPr>
          <p:spPr>
            <a:xfrm>
              <a:off x="71406" y="2156764"/>
              <a:ext cx="1692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Légende encadrée 2 8"/>
            <p:cNvSpPr/>
            <p:nvPr/>
          </p:nvSpPr>
          <p:spPr>
            <a:xfrm flipH="1">
              <a:off x="71406" y="2143116"/>
              <a:ext cx="1692000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37346"/>
                <a:gd name="adj6" fmla="val -155159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منفذ مصدر كهربائي (ملامس)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66480" y="3244980"/>
            <a:ext cx="1548000" cy="625848"/>
            <a:chOff x="166480" y="3244980"/>
            <a:chExt cx="1548000" cy="625848"/>
          </a:xfrm>
        </p:grpSpPr>
        <p:sp>
          <p:nvSpPr>
            <p:cNvPr id="7" name="Rectangle 6"/>
            <p:cNvSpPr/>
            <p:nvPr/>
          </p:nvSpPr>
          <p:spPr>
            <a:xfrm>
              <a:off x="173338" y="3258828"/>
              <a:ext cx="1527494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Légende encadrée 2 9"/>
            <p:cNvSpPr/>
            <p:nvPr/>
          </p:nvSpPr>
          <p:spPr>
            <a:xfrm flipH="1">
              <a:off x="166480" y="3244980"/>
              <a:ext cx="1548000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37346"/>
                <a:gd name="adj6" fmla="val -217756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منفذ مصدر هوائي (مو</a:t>
              </a:r>
              <a:r>
                <a:rPr lang="ar-DZ" b="1" dirty="0" smtClean="0">
                  <a:solidFill>
                    <a:schemeClr val="tx1"/>
                  </a:solidFill>
                  <a:latin typeface="Arial"/>
                  <a:cs typeface="Arial"/>
                </a:rPr>
                <a:t>زع</a:t>
              </a:r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)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722002" y="6000768"/>
            <a:ext cx="1310210" cy="628846"/>
            <a:chOff x="7722002" y="6000768"/>
            <a:chExt cx="1310210" cy="628846"/>
          </a:xfrm>
        </p:grpSpPr>
        <p:sp>
          <p:nvSpPr>
            <p:cNvPr id="16" name="Rectangle 15"/>
            <p:cNvSpPr/>
            <p:nvPr/>
          </p:nvSpPr>
          <p:spPr>
            <a:xfrm>
              <a:off x="7736212" y="6017614"/>
              <a:ext cx="1296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Légende encadrée 2 10"/>
            <p:cNvSpPr/>
            <p:nvPr/>
          </p:nvSpPr>
          <p:spPr>
            <a:xfrm>
              <a:off x="7722002" y="6000768"/>
              <a:ext cx="1296000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2646"/>
                <a:gd name="adj6" fmla="val -72040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لوح التحكم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643834" y="3201038"/>
            <a:ext cx="1296000" cy="625648"/>
            <a:chOff x="7643834" y="3201038"/>
            <a:chExt cx="1296000" cy="625648"/>
          </a:xfrm>
        </p:grpSpPr>
        <p:sp>
          <p:nvSpPr>
            <p:cNvPr id="18" name="Rectangle 17"/>
            <p:cNvSpPr/>
            <p:nvPr/>
          </p:nvSpPr>
          <p:spPr>
            <a:xfrm>
              <a:off x="7643834" y="3214686"/>
              <a:ext cx="1296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Légende encadrée 2 11"/>
            <p:cNvSpPr/>
            <p:nvPr/>
          </p:nvSpPr>
          <p:spPr>
            <a:xfrm>
              <a:off x="7643834" y="3201038"/>
              <a:ext cx="1296000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71007"/>
                <a:gd name="adj6" fmla="val -311087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المبرمج الآلي </a:t>
              </a: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API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2643174" y="714356"/>
            <a:ext cx="3286148" cy="1643074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000" b="1" dirty="0" smtClean="0">
                <a:solidFill>
                  <a:srgbClr val="FFFF00"/>
                </a:solidFill>
              </a:rPr>
              <a:t>ج</a:t>
            </a:r>
            <a:r>
              <a:rPr lang="ar-DZ" sz="4000" b="1" dirty="0" smtClean="0">
                <a:solidFill>
                  <a:srgbClr val="FFFF00"/>
                </a:solidFill>
                <a:latin typeface="Arial"/>
                <a:cs typeface="Arial"/>
              </a:rPr>
              <a:t>ز</a:t>
            </a:r>
            <a:r>
              <a:rPr lang="ar-DZ" sz="4000" b="1" dirty="0" smtClean="0">
                <a:solidFill>
                  <a:srgbClr val="FFFF00"/>
                </a:solidFill>
              </a:rPr>
              <a:t>ء التحكم</a:t>
            </a:r>
            <a:endParaRPr lang="fr-FR" sz="4000" b="1" dirty="0">
              <a:solidFill>
                <a:srgbClr val="FFFF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285984" y="3571876"/>
            <a:ext cx="3286148" cy="2143140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000" b="1" dirty="0" smtClean="0">
                <a:solidFill>
                  <a:srgbClr val="FFFF00"/>
                </a:solidFill>
              </a:rPr>
              <a:t>الج</a:t>
            </a:r>
            <a:r>
              <a:rPr lang="ar-DZ" sz="4000" b="1" dirty="0" smtClean="0">
                <a:solidFill>
                  <a:srgbClr val="FFFF00"/>
                </a:solidFill>
                <a:latin typeface="Arial"/>
                <a:cs typeface="Arial"/>
              </a:rPr>
              <a:t>ز</a:t>
            </a:r>
            <a:r>
              <a:rPr lang="ar-DZ" sz="4000" b="1" dirty="0" smtClean="0">
                <a:solidFill>
                  <a:srgbClr val="FFFF00"/>
                </a:solidFill>
              </a:rPr>
              <a:t>ء التنفيذي</a:t>
            </a:r>
            <a:endParaRPr lang="fr-FR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712536" y="561958"/>
            <a:ext cx="593143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 dirty="0"/>
              <a:t> </a:t>
            </a:r>
            <a:r>
              <a:rPr lang="ar-SA" sz="2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طرح الإشكال</a:t>
            </a:r>
            <a:r>
              <a:rPr lang="fr-FR" sz="1600" b="1" dirty="0">
                <a:cs typeface="Times New Roman" pitchFamily="18" charset="0"/>
              </a:rPr>
              <a:t>: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كيف تم الكشف عن قدوم السيارة دون وجود العامل 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5345145" y="1128737"/>
            <a:ext cx="3584573" cy="5729287"/>
            <a:chOff x="5345145" y="1128737"/>
            <a:chExt cx="3584573" cy="5729287"/>
          </a:xfrm>
        </p:grpSpPr>
        <p:pic>
          <p:nvPicPr>
            <p:cNvPr id="6656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46731" y="2214587"/>
              <a:ext cx="1698625" cy="130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5845211" y="4048149"/>
              <a:ext cx="1944000" cy="468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ar-DZ" sz="2000" b="1" dirty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سيارة بعد الحاجز</a:t>
              </a:r>
              <a:endParaRPr lang="en-US" sz="2000" b="1" dirty="0">
                <a:cs typeface="Arabic Transparent" pitchFamily="2" charset="-78"/>
              </a:endParaRPr>
            </a:p>
          </p:txBody>
        </p:sp>
        <p:sp>
          <p:nvSpPr>
            <p:cNvPr id="66569" name="Text Box 9"/>
            <p:cNvSpPr txBox="1">
              <a:spLocks noChangeArrowheads="1"/>
            </p:cNvSpPr>
            <p:nvPr/>
          </p:nvSpPr>
          <p:spPr bwMode="auto">
            <a:xfrm>
              <a:off x="5345145" y="1128737"/>
              <a:ext cx="1906586" cy="38257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ar-DZ" sz="2000" b="1" dirty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سيارة قبل الحاجز</a:t>
              </a:r>
              <a:endParaRPr lang="en-US" sz="2000" b="1" dirty="0"/>
            </a:p>
          </p:txBody>
        </p:sp>
        <p:pic>
          <p:nvPicPr>
            <p:cNvPr id="66570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80343" y="1350987"/>
              <a:ext cx="1349375" cy="82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7075518" y="1873274"/>
              <a:ext cx="1439863" cy="557213"/>
              <a:chOff x="5251" y="4118"/>
              <a:chExt cx="3900" cy="1220"/>
            </a:xfrm>
          </p:grpSpPr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5251" y="4167"/>
                <a:ext cx="351" cy="1171"/>
                <a:chOff x="6164" y="12791"/>
                <a:chExt cx="498" cy="1661"/>
              </a:xfrm>
            </p:grpSpPr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6164" y="12791"/>
                  <a:ext cx="309" cy="1661"/>
                  <a:chOff x="6164" y="12791"/>
                  <a:chExt cx="309" cy="1661"/>
                </a:xfrm>
              </p:grpSpPr>
              <p:sp>
                <p:nvSpPr>
                  <p:cNvPr id="66587" name="AutoShape 2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131" y="12826"/>
                    <a:ext cx="378" cy="307"/>
                  </a:xfrm>
                  <a:prstGeom prst="flowChartDelay">
                    <a:avLst/>
                  </a:prstGeom>
                  <a:gradFill rotWithShape="1">
                    <a:gsLst>
                      <a:gs pos="0">
                        <a:srgbClr val="000000"/>
                      </a:gs>
                      <a:gs pos="10000">
                        <a:srgbClr val="000040"/>
                      </a:gs>
                      <a:gs pos="25000">
                        <a:srgbClr val="400040"/>
                      </a:gs>
                      <a:gs pos="37500">
                        <a:srgbClr val="8F0040"/>
                      </a:gs>
                      <a:gs pos="45000">
                        <a:srgbClr val="F27300"/>
                      </a:gs>
                      <a:gs pos="50000">
                        <a:srgbClr val="FFBF00"/>
                      </a:gs>
                      <a:gs pos="55001">
                        <a:srgbClr val="F27300"/>
                      </a:gs>
                      <a:gs pos="62500">
                        <a:srgbClr val="8F0040"/>
                      </a:gs>
                      <a:gs pos="75000">
                        <a:srgbClr val="400040"/>
                      </a:gs>
                      <a:gs pos="90000">
                        <a:srgbClr val="000040"/>
                      </a:gs>
                      <a:gs pos="100000">
                        <a:srgbClr val="000000"/>
                      </a:gs>
                    </a:gsLst>
                    <a:lin ang="189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>
                      <a:rot lat="0" lon="600000" rev="0"/>
                    </a:camera>
                    <a:lightRig rig="legacyFlat3" dir="b"/>
                  </a:scene3d>
                  <a:sp3d extrusionH="227000" prstMaterial="legacyMatte">
                    <a:bevelT w="13500" h="13500" prst="angle"/>
                    <a:bevelB w="13500" h="13500" prst="angle"/>
                    <a:extrusionClr>
                      <a:srgbClr val="0000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58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164" y="13166"/>
                    <a:ext cx="307" cy="12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/>
                      </a:gs>
                      <a:gs pos="10000">
                        <a:srgbClr val="000040"/>
                      </a:gs>
                      <a:gs pos="25000">
                        <a:srgbClr val="400040"/>
                      </a:gs>
                      <a:gs pos="37500">
                        <a:srgbClr val="8F0040"/>
                      </a:gs>
                      <a:gs pos="45000">
                        <a:srgbClr val="F27300"/>
                      </a:gs>
                      <a:gs pos="50000">
                        <a:srgbClr val="FFBF00"/>
                      </a:gs>
                      <a:gs pos="55001">
                        <a:srgbClr val="F27300"/>
                      </a:gs>
                      <a:gs pos="62500">
                        <a:srgbClr val="8F0040"/>
                      </a:gs>
                      <a:gs pos="75000">
                        <a:srgbClr val="400040"/>
                      </a:gs>
                      <a:gs pos="90000">
                        <a:srgbClr val="000040"/>
                      </a:gs>
                      <a:gs pos="100000">
                        <a:srgbClr val="000000"/>
                      </a:gs>
                    </a:gsLst>
                    <a:lin ang="189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>
                      <a:rot lat="0" lon="600000" rev="0"/>
                    </a:camera>
                    <a:lightRig rig="legacyFlat3" dir="b"/>
                  </a:scene3d>
                  <a:sp3d extrusionH="227000" prstMaterial="legacyMatte">
                    <a:bevelT w="13500" h="13500" prst="angle"/>
                    <a:bevelB w="13500" h="13500" prst="angle"/>
                    <a:extrusionClr>
                      <a:srgbClr val="0000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6589" name="Oval 29"/>
                <p:cNvSpPr>
                  <a:spLocks noChangeArrowheads="1"/>
                </p:cNvSpPr>
                <p:nvPr/>
              </p:nvSpPr>
              <p:spPr bwMode="auto">
                <a:xfrm>
                  <a:off x="6491" y="12791"/>
                  <a:ext cx="171" cy="2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Right">
                    <a:rot lat="0" lon="17099998" rev="0"/>
                  </a:camera>
                  <a:lightRig rig="legacyFlat3" dir="b"/>
                </a:scene3d>
                <a:sp3d prstMaterial="legacyMatte">
                  <a:bevelT w="13500" h="13500" prst="angle"/>
                  <a:bevelB w="13500" h="13500" prst="angle"/>
                  <a:extrusionClr>
                    <a:srgbClr val="00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6590" name="Rectangle 30"/>
              <p:cNvSpPr>
                <a:spLocks noChangeArrowheads="1"/>
              </p:cNvSpPr>
              <p:nvPr/>
            </p:nvSpPr>
            <p:spPr bwMode="auto">
              <a:xfrm rot="60000">
                <a:off x="5543" y="4183"/>
                <a:ext cx="3520" cy="64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FF00">
                      <a:alpha val="73000"/>
                    </a:srgbClr>
                  </a:gs>
                </a:gsLst>
                <a:path path="rect">
                  <a:fillToRect t="100000" r="10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8924" y="4118"/>
                <a:ext cx="227" cy="1219"/>
                <a:chOff x="6164" y="12791"/>
                <a:chExt cx="309" cy="1661"/>
              </a:xfrm>
            </p:grpSpPr>
            <p:sp>
              <p:nvSpPr>
                <p:cNvPr id="66592" name="AutoShape 32"/>
                <p:cNvSpPr>
                  <a:spLocks noChangeArrowheads="1"/>
                </p:cNvSpPr>
                <p:nvPr/>
              </p:nvSpPr>
              <p:spPr bwMode="auto">
                <a:xfrm rot="16200000">
                  <a:off x="6131" y="12826"/>
                  <a:ext cx="378" cy="307"/>
                </a:xfrm>
                <a:prstGeom prst="flowChartDelay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1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90000">
                      <a:srgbClr val="000040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0" lon="600000" rev="0"/>
                  </a:camera>
                  <a:lightRig rig="legacyFlat3" dir="b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00000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66593" name="Rectangle 33"/>
                <p:cNvSpPr>
                  <a:spLocks noChangeArrowheads="1"/>
                </p:cNvSpPr>
                <p:nvPr/>
              </p:nvSpPr>
              <p:spPr bwMode="auto">
                <a:xfrm>
                  <a:off x="6164" y="13166"/>
                  <a:ext cx="307" cy="128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1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90000">
                      <a:srgbClr val="000040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0" lon="600000" rev="0"/>
                  </a:camera>
                  <a:lightRig rig="legacyFlat3" dir="b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00000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5419756" y="3654449"/>
              <a:ext cx="2016125" cy="2244725"/>
              <a:chOff x="3107" y="2160"/>
              <a:chExt cx="1270" cy="1414"/>
            </a:xfrm>
          </p:grpSpPr>
          <p:pic>
            <p:nvPicPr>
              <p:cNvPr id="66596" name="Picture 3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6079427">
                <a:off x="2961" y="2487"/>
                <a:ext cx="768" cy="114"/>
              </a:xfrm>
              <a:prstGeom prst="rect">
                <a:avLst/>
              </a:prstGeom>
              <a:noFill/>
            </p:spPr>
          </p:pic>
          <p:pic>
            <p:nvPicPr>
              <p:cNvPr id="66597" name="Picture 3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07" y="2750"/>
                <a:ext cx="1072" cy="8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600" name="Rectangle 40"/>
              <p:cNvSpPr>
                <a:spLocks noChangeArrowheads="1"/>
              </p:cNvSpPr>
              <p:nvPr/>
            </p:nvSpPr>
            <p:spPr bwMode="auto">
              <a:xfrm>
                <a:off x="3515" y="2931"/>
                <a:ext cx="862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66571" name="Picture 11"/>
            <p:cNvPicPr>
              <a:picLocks noChangeAspect="1" noChangeArrowheads="1"/>
            </p:cNvPicPr>
            <p:nvPr/>
          </p:nvPicPr>
          <p:blipFill>
            <a:blip r:embed="rId3"/>
            <a:srcRect r="18867"/>
            <a:stretch>
              <a:fillRect/>
            </a:stretch>
          </p:blipFill>
          <p:spPr bwMode="auto">
            <a:xfrm>
              <a:off x="6283356" y="5383237"/>
              <a:ext cx="1944687" cy="147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ZoneTexte 40"/>
          <p:cNvSpPr txBox="1"/>
          <p:nvPr/>
        </p:nvSpPr>
        <p:spPr>
          <a:xfrm>
            <a:off x="6643702" y="29028"/>
            <a:ext cx="22882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u="sng" dirty="0" smtClean="0">
                <a:solidFill>
                  <a:srgbClr val="FF0000"/>
                </a:solidFill>
              </a:rPr>
              <a:t>دراسة المثال الثاني: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pic>
        <p:nvPicPr>
          <p:cNvPr id="4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1" y="5000636"/>
            <a:ext cx="1231892" cy="15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15" y="1357298"/>
            <a:ext cx="4725492" cy="41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AutoShape 17" descr="20 %"/>
          <p:cNvSpPr>
            <a:spLocks noChangeArrowheads="1"/>
          </p:cNvSpPr>
          <p:nvPr/>
        </p:nvSpPr>
        <p:spPr bwMode="auto">
          <a:xfrm>
            <a:off x="1433499" y="3500438"/>
            <a:ext cx="1138238" cy="52894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142844" y="4500570"/>
            <a:ext cx="1872000" cy="939800"/>
            <a:chOff x="357158" y="4500570"/>
            <a:chExt cx="1781175" cy="939800"/>
          </a:xfrm>
        </p:grpSpPr>
        <p:sp>
          <p:nvSpPr>
            <p:cNvPr id="46" name="AutoShape 34"/>
            <p:cNvSpPr>
              <a:spLocks noChangeArrowheads="1"/>
            </p:cNvSpPr>
            <p:nvPr/>
          </p:nvSpPr>
          <p:spPr bwMode="auto">
            <a:xfrm>
              <a:off x="357158" y="4500570"/>
              <a:ext cx="1781175" cy="939800"/>
            </a:xfrm>
            <a:prstGeom prst="wedgeRoundRectCallout">
              <a:avLst>
                <a:gd name="adj1" fmla="val 50561"/>
                <a:gd name="adj2" fmla="val -10740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47" name="AutoShape 34"/>
            <p:cNvSpPr>
              <a:spLocks noChangeArrowheads="1"/>
            </p:cNvSpPr>
            <p:nvPr/>
          </p:nvSpPr>
          <p:spPr bwMode="auto">
            <a:xfrm>
              <a:off x="357158" y="4500570"/>
              <a:ext cx="1781175" cy="939800"/>
            </a:xfrm>
            <a:prstGeom prst="wedgeRoundRectCallout">
              <a:avLst>
                <a:gd name="adj1" fmla="val 51301"/>
                <a:gd name="adj2" fmla="val -110348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>
                  <a:latin typeface="Times New Roman" pitchFamily="18" charset="0"/>
                  <a:cs typeface="Arabic Transparent" pitchFamily="2" charset="-78"/>
                </a:rPr>
                <a:t>تم الكشف عن قدوم </a:t>
              </a:r>
              <a:r>
                <a:rPr lang="ar-DZ" b="1" dirty="0" smtClean="0">
                  <a:latin typeface="Times New Roman" pitchFamily="18" charset="0"/>
                  <a:cs typeface="Arabic Transparent" pitchFamily="2" charset="-78"/>
                </a:rPr>
                <a:t>القارورات </a:t>
              </a:r>
              <a:r>
                <a:rPr lang="ar-DZ" b="1" dirty="0">
                  <a:latin typeface="Times New Roman" pitchFamily="18" charset="0"/>
                  <a:cs typeface="Arabic Transparent" pitchFamily="2" charset="-78"/>
                </a:rPr>
                <a:t>بواسطة </a:t>
              </a:r>
              <a:r>
                <a:rPr lang="ar-DZ" b="1" dirty="0" err="1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الكواشف</a:t>
              </a:r>
              <a:r>
                <a:rPr lang="ar-DZ" dirty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 </a:t>
              </a:r>
              <a:r>
                <a:rPr lang="ar-DZ" b="1" dirty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(الملتقطات)</a:t>
              </a:r>
              <a:endParaRPr lang="en-US" dirty="0">
                <a:cs typeface="Arabic Transparent" pitchFamily="2" charset="-78"/>
              </a:endParaRPr>
            </a:p>
          </p:txBody>
        </p:sp>
      </p:grpSp>
      <p:sp>
        <p:nvSpPr>
          <p:cNvPr id="48" name="Forme libre 47"/>
          <p:cNvSpPr/>
          <p:nvPr/>
        </p:nvSpPr>
        <p:spPr>
          <a:xfrm rot="21080826">
            <a:off x="2005939" y="2180030"/>
            <a:ext cx="5303758" cy="854865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3551372" y="38377"/>
            <a:ext cx="30208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نظام ألي لحاج</a:t>
            </a:r>
            <a:r>
              <a:rPr lang="ar-DZ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ز السيارات</a:t>
            </a:r>
            <a:endParaRPr lang="fr-FR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41" grpId="0"/>
      <p:bldP spid="44" grpId="0" animBg="1"/>
      <p:bldP spid="48" grpId="0" animBg="1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2500298" y="214290"/>
            <a:ext cx="5143790" cy="1500505"/>
            <a:chOff x="2500298" y="214290"/>
            <a:chExt cx="5143790" cy="1500505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500298" y="214290"/>
              <a:ext cx="5143790" cy="1500505"/>
              <a:chOff x="1158" y="9939"/>
              <a:chExt cx="8101" cy="2363"/>
            </a:xfrm>
          </p:grpSpPr>
          <p:sp>
            <p:nvSpPr>
              <p:cNvPr id="67587" name="Text Box 3"/>
              <p:cNvSpPr txBox="1">
                <a:spLocks noChangeArrowheads="1"/>
              </p:cNvSpPr>
              <p:nvPr/>
            </p:nvSpPr>
            <p:spPr bwMode="auto">
              <a:xfrm>
                <a:off x="1158" y="10771"/>
                <a:ext cx="2380" cy="153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r" rtl="1"/>
                <a:r>
                  <a:rPr lang="ar-DZ" sz="2000" b="1" dirty="0">
                    <a:solidFill>
                      <a:schemeClr val="tx1"/>
                    </a:solidFill>
                    <a:latin typeface="Times New Roman" pitchFamily="18" charset="0"/>
                    <a:cs typeface="Arabic Transparent" pitchFamily="2" charset="-78"/>
                  </a:rPr>
                  <a:t>ـ حضور</a:t>
                </a:r>
              </a:p>
              <a:p>
                <a:pPr algn="r" rtl="1"/>
                <a:r>
                  <a:rPr lang="ar-DZ" sz="2000" b="1" dirty="0">
                    <a:solidFill>
                      <a:schemeClr val="tx1"/>
                    </a:solidFill>
                    <a:latin typeface="Times New Roman" pitchFamily="18" charset="0"/>
                    <a:cs typeface="Arabic Transparent" pitchFamily="2" charset="-78"/>
                  </a:rPr>
                  <a:t>ـ حرارة</a:t>
                </a:r>
              </a:p>
              <a:p>
                <a:pPr algn="r" rtl="1"/>
                <a:r>
                  <a:rPr lang="ar-DZ" sz="2000" b="1" dirty="0">
                    <a:solidFill>
                      <a:schemeClr val="tx1"/>
                    </a:solidFill>
                    <a:latin typeface="Times New Roman" pitchFamily="18" charset="0"/>
                    <a:cs typeface="Arabic Transparent" pitchFamily="2" charset="-78"/>
                  </a:rPr>
                  <a:t>ـ ضغط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1496" y="9939"/>
                <a:ext cx="7763" cy="1074"/>
                <a:chOff x="1496" y="9939"/>
                <a:chExt cx="7763" cy="1074"/>
              </a:xfrm>
            </p:grpSpPr>
            <p:sp>
              <p:nvSpPr>
                <p:cNvPr id="67589" name="Rectangle 5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9939"/>
                  <a:ext cx="1956" cy="107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2400"/>
                </a:p>
              </p:txBody>
            </p:sp>
            <p:sp>
              <p:nvSpPr>
                <p:cNvPr id="675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808" y="10114"/>
                  <a:ext cx="291" cy="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endParaRPr lang="en-US" sz="2400"/>
                </a:p>
              </p:txBody>
            </p:sp>
            <p:sp>
              <p:nvSpPr>
                <p:cNvPr id="675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496" y="10213"/>
                  <a:ext cx="2276" cy="590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r" rtl="1"/>
                  <a:r>
                    <a:rPr lang="ar-DZ" sz="2000" b="1" dirty="0">
                      <a:solidFill>
                        <a:srgbClr val="0000FF"/>
                      </a:solidFill>
                      <a:latin typeface="Times New Roman" pitchFamily="18" charset="0"/>
                      <a:cs typeface="Arabic Transparent" pitchFamily="2" charset="-78"/>
                    </a:rPr>
                    <a:t>مقدار فيزيائي</a:t>
                  </a:r>
                  <a:endParaRPr lang="en-US" sz="2800" dirty="0"/>
                </a:p>
              </p:txBody>
            </p:sp>
            <p:sp>
              <p:nvSpPr>
                <p:cNvPr id="675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821" y="10190"/>
                  <a:ext cx="2438" cy="762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r" rtl="1"/>
                  <a:r>
                    <a:rPr lang="ar-DZ" sz="2000" b="1" dirty="0">
                      <a:solidFill>
                        <a:srgbClr val="0000FF"/>
                      </a:solidFill>
                      <a:latin typeface="Times New Roman" pitchFamily="18" charset="0"/>
                      <a:cs typeface="Arabic Transparent" pitchFamily="2" charset="-78"/>
                    </a:rPr>
                    <a:t>إشارة كهربائية</a:t>
                  </a:r>
                  <a:endParaRPr lang="en-US" sz="2800" dirty="0"/>
                </a:p>
              </p:txBody>
            </p:sp>
            <p:sp>
              <p:nvSpPr>
                <p:cNvPr id="67593" name="Line 9"/>
                <p:cNvSpPr>
                  <a:spLocks noChangeShapeType="1"/>
                </p:cNvSpPr>
                <p:nvPr/>
              </p:nvSpPr>
              <p:spPr bwMode="auto">
                <a:xfrm>
                  <a:off x="3738" y="10467"/>
                  <a:ext cx="6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 sz="2400"/>
                </a:p>
              </p:txBody>
            </p:sp>
            <p:sp>
              <p:nvSpPr>
                <p:cNvPr id="67594" name="Line 10"/>
                <p:cNvSpPr>
                  <a:spLocks noChangeShapeType="1"/>
                </p:cNvSpPr>
                <p:nvPr/>
              </p:nvSpPr>
              <p:spPr bwMode="auto">
                <a:xfrm>
                  <a:off x="6352" y="10473"/>
                  <a:ext cx="6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 sz="2400"/>
                </a:p>
              </p:txBody>
            </p:sp>
          </p:grpSp>
        </p:grpSp>
        <p:sp>
          <p:nvSpPr>
            <p:cNvPr id="6759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5348" y="390502"/>
              <a:ext cx="733425" cy="2444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Arabic Transparent"/>
                </a:rPr>
                <a:t>ملتقط</a:t>
              </a:r>
              <a:endParaRPr lang="fr-FR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endParaRPr>
            </a:p>
          </p:txBody>
        </p:sp>
      </p:grpSp>
      <p:pic>
        <p:nvPicPr>
          <p:cNvPr id="67596" name="Picture 12" descr="interrupteur-de-position-34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9438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2293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6797892" y="1345156"/>
            <a:ext cx="191751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  <a:cs typeface="Arabic Transparent" pitchFamily="2" charset="-78"/>
              </a:rPr>
              <a:t>أنواع </a:t>
            </a:r>
            <a:r>
              <a:rPr lang="ar-SA" sz="2000" b="1" dirty="0">
                <a:solidFill>
                  <a:srgbClr val="FF0000"/>
                </a:solidFill>
                <a:cs typeface="Arabic Transparent" pitchFamily="2" charset="-78"/>
              </a:rPr>
              <a:t>الملتقطات</a:t>
            </a:r>
            <a:r>
              <a:rPr lang="fr-FR" sz="2000" b="1" dirty="0">
                <a:solidFill>
                  <a:srgbClr val="FF0000"/>
                </a:solidFill>
                <a:cs typeface="Arabic Transparent" pitchFamily="2" charset="-78"/>
              </a:rPr>
              <a:t> :</a:t>
            </a:r>
            <a:r>
              <a:rPr lang="fr-FR" sz="2000" b="1" dirty="0">
                <a:solidFill>
                  <a:srgbClr val="FF0000"/>
                </a:solidFill>
              </a:rPr>
              <a:t>     </a:t>
            </a:r>
            <a:endParaRPr lang="en-US" sz="2800" dirty="0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463079" y="2000240"/>
            <a:ext cx="303801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1 </a:t>
            </a:r>
            <a:r>
              <a:rPr lang="ar-SA" sz="2000" b="1" dirty="0" err="1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sz="2000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 ملتقط نهاية الشوط كهربائي:</a:t>
            </a: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2924565" y="2786058"/>
            <a:ext cx="5576527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2 </a:t>
            </a:r>
            <a:r>
              <a:rPr lang="ar-SA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ملتقط خلية كهر وضوئية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( </a:t>
            </a:r>
            <a:r>
              <a:rPr lang="fr-FR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cellule photo électrique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) :</a:t>
            </a:r>
            <a:r>
              <a:rPr lang="en-US" sz="2400" dirty="0"/>
              <a:t> </a:t>
            </a:r>
            <a:endParaRPr lang="en-US" sz="2000" dirty="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5289957" y="3571876"/>
            <a:ext cx="3211135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3 </a:t>
            </a:r>
            <a:r>
              <a:rPr lang="ar-SA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كاشف جوار حثي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inductif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)</a:t>
            </a:r>
            <a:r>
              <a:rPr lang="fr-FR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2000" dirty="0"/>
              <a:t> </a:t>
            </a:r>
            <a:endParaRPr lang="en-US" sz="2000" dirty="0"/>
          </a:p>
        </p:txBody>
      </p:sp>
      <p:grpSp>
        <p:nvGrpSpPr>
          <p:cNvPr id="4" name="Group 19"/>
          <p:cNvGrpSpPr>
            <a:grpSpLocks noChangeAspect="1"/>
          </p:cNvGrpSpPr>
          <p:nvPr/>
        </p:nvGrpSpPr>
        <p:grpSpPr bwMode="auto">
          <a:xfrm>
            <a:off x="1285852" y="2786058"/>
            <a:ext cx="669925" cy="1801812"/>
            <a:chOff x="1878" y="5634"/>
            <a:chExt cx="1287" cy="3463"/>
          </a:xfrm>
        </p:grpSpPr>
        <p:graphicFrame>
          <p:nvGraphicFramePr>
            <p:cNvPr id="67604" name="Object 20"/>
            <p:cNvGraphicFramePr>
              <a:graphicFrameLocks noChangeAspect="1"/>
            </p:cNvGraphicFramePr>
            <p:nvPr/>
          </p:nvGraphicFramePr>
          <p:xfrm>
            <a:off x="1985" y="6915"/>
            <a:ext cx="1027" cy="2182"/>
          </p:xfrm>
          <a:graphic>
            <a:graphicData uri="http://schemas.openxmlformats.org/presentationml/2006/ole">
              <p:oleObj spid="_x0000_s64515" name="Image bitmap" r:id="rId4" imgW="647619" imgH="1905266" progId="PBrush">
                <p:embed/>
              </p:oleObj>
            </a:graphicData>
          </a:graphic>
        </p:graphicFrame>
        <p:sp>
          <p:nvSpPr>
            <p:cNvPr id="67605" name="Oval 21"/>
            <p:cNvSpPr>
              <a:spLocks noChangeAspect="1" noChangeArrowheads="1"/>
            </p:cNvSpPr>
            <p:nvPr/>
          </p:nvSpPr>
          <p:spPr bwMode="auto">
            <a:xfrm>
              <a:off x="1878" y="5644"/>
              <a:ext cx="573" cy="1451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06" name="Oval 22"/>
            <p:cNvSpPr>
              <a:spLocks noChangeAspect="1" noChangeArrowheads="1"/>
            </p:cNvSpPr>
            <p:nvPr/>
          </p:nvSpPr>
          <p:spPr bwMode="auto">
            <a:xfrm flipH="1">
              <a:off x="2616" y="5634"/>
              <a:ext cx="549" cy="1451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07" name="Rectangle 23"/>
            <p:cNvSpPr>
              <a:spLocks noChangeAspect="1" noChangeArrowheads="1"/>
            </p:cNvSpPr>
            <p:nvPr/>
          </p:nvSpPr>
          <p:spPr bwMode="auto">
            <a:xfrm>
              <a:off x="1921" y="6111"/>
              <a:ext cx="907" cy="2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67608" name="Line 24"/>
            <p:cNvSpPr>
              <a:spLocks noChangeAspect="1" noChangeShapeType="1"/>
            </p:cNvSpPr>
            <p:nvPr/>
          </p:nvSpPr>
          <p:spPr bwMode="auto">
            <a:xfrm>
              <a:off x="1882" y="642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5007256" y="4429132"/>
            <a:ext cx="3523978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4</a:t>
            </a:r>
            <a:r>
              <a:rPr lang="ar-S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 كاشف جوار </a:t>
            </a:r>
            <a:r>
              <a:rPr lang="ar-SA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سعوي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b="1" dirty="0">
                <a:solidFill>
                  <a:srgbClr val="000000"/>
                </a:solidFill>
                <a:ea typeface="Times New Roman" pitchFamily="18" charset="0"/>
                <a:cs typeface="Arabic Transparent" pitchFamily="2" charset="-78"/>
              </a:rPr>
              <a:t>capacitif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):</a:t>
            </a:r>
            <a:r>
              <a:rPr lang="en-US" sz="2400" dirty="0"/>
              <a:t> </a:t>
            </a:r>
            <a:endParaRPr lang="en-US" sz="2000" dirty="0"/>
          </a:p>
        </p:txBody>
      </p:sp>
      <p:grpSp>
        <p:nvGrpSpPr>
          <p:cNvPr id="5" name="Group 26"/>
          <p:cNvGrpSpPr>
            <a:grpSpLocks noChangeAspect="1"/>
          </p:cNvGrpSpPr>
          <p:nvPr/>
        </p:nvGrpSpPr>
        <p:grpSpPr bwMode="auto">
          <a:xfrm>
            <a:off x="1301726" y="4730746"/>
            <a:ext cx="698500" cy="1878012"/>
            <a:chOff x="1771" y="9528"/>
            <a:chExt cx="1287" cy="3463"/>
          </a:xfrm>
        </p:grpSpPr>
        <p:graphicFrame>
          <p:nvGraphicFramePr>
            <p:cNvPr id="67611" name="Object 27"/>
            <p:cNvGraphicFramePr>
              <a:graphicFrameLocks noChangeAspect="1"/>
            </p:cNvGraphicFramePr>
            <p:nvPr/>
          </p:nvGraphicFramePr>
          <p:xfrm>
            <a:off x="1878" y="10809"/>
            <a:ext cx="1027" cy="2182"/>
          </p:xfrm>
          <a:graphic>
            <a:graphicData uri="http://schemas.openxmlformats.org/presentationml/2006/ole">
              <p:oleObj spid="_x0000_s64514" name="Image bitmap" r:id="rId5" imgW="647619" imgH="1905266" progId="PBrush">
                <p:embed/>
              </p:oleObj>
            </a:graphicData>
          </a:graphic>
        </p:graphicFrame>
        <p:sp>
          <p:nvSpPr>
            <p:cNvPr id="67612" name="Oval 28"/>
            <p:cNvSpPr>
              <a:spLocks noChangeAspect="1" noChangeArrowheads="1"/>
            </p:cNvSpPr>
            <p:nvPr/>
          </p:nvSpPr>
          <p:spPr bwMode="auto">
            <a:xfrm>
              <a:off x="1771" y="9538"/>
              <a:ext cx="573" cy="1451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13" name="Oval 29"/>
            <p:cNvSpPr>
              <a:spLocks noChangeAspect="1" noChangeArrowheads="1"/>
            </p:cNvSpPr>
            <p:nvPr/>
          </p:nvSpPr>
          <p:spPr bwMode="auto">
            <a:xfrm flipH="1">
              <a:off x="2509" y="9528"/>
              <a:ext cx="549" cy="1451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14" name="Rectangle 30"/>
            <p:cNvSpPr>
              <a:spLocks noChangeAspect="1" noChangeArrowheads="1"/>
            </p:cNvSpPr>
            <p:nvPr/>
          </p:nvSpPr>
          <p:spPr bwMode="auto">
            <a:xfrm>
              <a:off x="1814" y="10005"/>
              <a:ext cx="907" cy="227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67615" name="Line 31"/>
            <p:cNvSpPr>
              <a:spLocks noChangeAspect="1" noChangeShapeType="1"/>
            </p:cNvSpPr>
            <p:nvPr/>
          </p:nvSpPr>
          <p:spPr bwMode="auto">
            <a:xfrm>
              <a:off x="1775" y="10316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599" grpId="0"/>
      <p:bldP spid="67600" grpId="0"/>
      <p:bldP spid="67602" grpId="0"/>
      <p:bldP spid="676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471988" y="260350"/>
            <a:ext cx="4421187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طرح </a:t>
            </a:r>
            <a:r>
              <a:rPr lang="ar-SA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الاشكال</a:t>
            </a:r>
            <a:r>
              <a:rPr lang="fr-FR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 من </a:t>
            </a:r>
            <a:r>
              <a:rPr lang="ar-SA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المسؤؤول</a:t>
            </a:r>
            <a:r>
              <a:rPr lang="ar-S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عن رفع الحاجز وإنزاله</a:t>
            </a:r>
            <a:r>
              <a:rPr lang="fr-FR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؟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9648" name="Picture 16"/>
          <p:cNvPicPr>
            <a:picLocks noChangeAspect="1" noChangeArrowheads="1"/>
          </p:cNvPicPr>
          <p:nvPr/>
        </p:nvPicPr>
        <p:blipFill>
          <a:blip r:embed="rId2"/>
          <a:srcRect r="31721"/>
          <a:stretch>
            <a:fillRect/>
          </a:stretch>
        </p:blipFill>
        <p:spPr bwMode="auto">
          <a:xfrm>
            <a:off x="5553077" y="1058863"/>
            <a:ext cx="3486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9" name="AutoShape 17"/>
          <p:cNvSpPr>
            <a:spLocks noChangeArrowheads="1"/>
          </p:cNvSpPr>
          <p:nvPr/>
        </p:nvSpPr>
        <p:spPr bwMode="auto">
          <a:xfrm>
            <a:off x="6197602" y="2755900"/>
            <a:ext cx="757237" cy="793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9650" name="Picture 18" descr="8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289" y="5545160"/>
            <a:ext cx="15843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698" y="1500174"/>
            <a:ext cx="4725492" cy="4176000"/>
          </a:xfrm>
          <a:prstGeom prst="rect">
            <a:avLst/>
          </a:prstGeom>
          <a:noFill/>
        </p:spPr>
      </p:pic>
      <p:grpSp>
        <p:nvGrpSpPr>
          <p:cNvPr id="24" name="Groupe 23"/>
          <p:cNvGrpSpPr/>
          <p:nvPr/>
        </p:nvGrpSpPr>
        <p:grpSpPr>
          <a:xfrm>
            <a:off x="642910" y="4929198"/>
            <a:ext cx="2052000" cy="714380"/>
            <a:chOff x="1142976" y="4500570"/>
            <a:chExt cx="1872000" cy="714380"/>
          </a:xfrm>
        </p:grpSpPr>
        <p:sp>
          <p:nvSpPr>
            <p:cNvPr id="25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74984"/>
                <a:gd name="adj2" fmla="val -168064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26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74244"/>
                <a:gd name="adj2" fmla="val -168529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يتم تدوير الصينية وضخ الماء </a:t>
              </a:r>
              <a:r>
                <a:rPr lang="ar-DZ" b="1" dirty="0" err="1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بواسطة</a:t>
              </a:r>
              <a:r>
                <a:rPr lang="ar-DZ" b="1" dirty="0" err="1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المنفذات</a:t>
              </a:r>
              <a:endParaRPr lang="en-US" dirty="0">
                <a:cs typeface="Arabic Transparent" pitchFamily="2" charset="-78"/>
              </a:endParaRPr>
            </a:p>
          </p:txBody>
        </p:sp>
      </p:grpSp>
      <p:sp>
        <p:nvSpPr>
          <p:cNvPr id="27" name="Forme libre 26"/>
          <p:cNvSpPr/>
          <p:nvPr/>
        </p:nvSpPr>
        <p:spPr>
          <a:xfrm rot="19236703">
            <a:off x="4318720" y="3752134"/>
            <a:ext cx="3025926" cy="922333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49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1714692" y="765175"/>
            <a:ext cx="4551585" cy="806450"/>
            <a:chOff x="1714692" y="765175"/>
            <a:chExt cx="4551585" cy="806450"/>
          </a:xfrm>
        </p:grpSpPr>
        <p:sp>
          <p:nvSpPr>
            <p:cNvPr id="70658" name="WordArt 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851275" y="981075"/>
              <a:ext cx="765175" cy="233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Arabic Transparent"/>
                </a:rPr>
                <a:t>منفذات</a:t>
              </a:r>
              <a:endParaRPr lang="fr-FR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endParaRPr>
            </a:p>
          </p:txBody>
        </p:sp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714692" y="765175"/>
              <a:ext cx="4551585" cy="806450"/>
              <a:chOff x="1403" y="10038"/>
              <a:chExt cx="7166" cy="1270"/>
            </a:xfrm>
          </p:grpSpPr>
          <p:sp>
            <p:nvSpPr>
              <p:cNvPr id="70660" name="Text Box 4"/>
              <p:cNvSpPr txBox="1">
                <a:spLocks noChangeArrowheads="1"/>
              </p:cNvSpPr>
              <p:nvPr/>
            </p:nvSpPr>
            <p:spPr bwMode="auto">
              <a:xfrm>
                <a:off x="4254" y="10038"/>
                <a:ext cx="2040" cy="1080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661" name="Text Box 5"/>
              <p:cNvSpPr txBox="1">
                <a:spLocks noChangeArrowheads="1"/>
              </p:cNvSpPr>
              <p:nvPr/>
            </p:nvSpPr>
            <p:spPr bwMode="auto">
              <a:xfrm>
                <a:off x="4408" y="10206"/>
                <a:ext cx="1509" cy="1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r"/>
                <a:endParaRPr lang="en-US"/>
              </a:p>
            </p:txBody>
          </p:sp>
          <p:sp>
            <p:nvSpPr>
              <p:cNvPr id="70662" name="Line 6"/>
              <p:cNvSpPr>
                <a:spLocks noChangeShapeType="1"/>
              </p:cNvSpPr>
              <p:nvPr/>
            </p:nvSpPr>
            <p:spPr bwMode="auto">
              <a:xfrm>
                <a:off x="3507" y="10602"/>
                <a:ext cx="72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63" name="Line 7"/>
              <p:cNvSpPr>
                <a:spLocks noChangeShapeType="1"/>
              </p:cNvSpPr>
              <p:nvPr/>
            </p:nvSpPr>
            <p:spPr bwMode="auto">
              <a:xfrm>
                <a:off x="6301" y="10528"/>
                <a:ext cx="60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64" name="Text Box 8"/>
              <p:cNvSpPr txBox="1">
                <a:spLocks noChangeArrowheads="1"/>
              </p:cNvSpPr>
              <p:nvPr/>
            </p:nvSpPr>
            <p:spPr bwMode="auto">
              <a:xfrm>
                <a:off x="6755" y="10122"/>
                <a:ext cx="1814" cy="89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rtl="1"/>
                <a:r>
                  <a:rPr lang="ar-DZ" b="1" dirty="0">
                    <a:solidFill>
                      <a:srgbClr val="000000"/>
                    </a:solidFill>
                    <a:cs typeface="Arabic Transparent" pitchFamily="2" charset="-78"/>
                  </a:rPr>
                  <a:t>طاقة</a:t>
                </a:r>
              </a:p>
              <a:p>
                <a:pPr algn="ctr" rtl="1"/>
                <a:r>
                  <a:rPr lang="ar-DZ" b="1" dirty="0">
                    <a:solidFill>
                      <a:srgbClr val="000000"/>
                    </a:solidFill>
                    <a:cs typeface="Arabic Transparent" pitchFamily="2" charset="-78"/>
                  </a:rPr>
                  <a:t>ميكانيكية</a:t>
                </a:r>
                <a:endParaRPr lang="en-US" b="1" dirty="0">
                  <a:solidFill>
                    <a:srgbClr val="000000"/>
                  </a:solidFill>
                  <a:cs typeface="Arabic Transparent" pitchFamily="2" charset="-78"/>
                </a:endParaRPr>
              </a:p>
              <a:p>
                <a:endParaRPr lang="en-US" sz="2400" dirty="0"/>
              </a:p>
            </p:txBody>
          </p:sp>
          <p:sp>
            <p:nvSpPr>
              <p:cNvPr id="70665" name="Rectangle 9"/>
              <p:cNvSpPr>
                <a:spLocks noChangeArrowheads="1"/>
              </p:cNvSpPr>
              <p:nvPr/>
            </p:nvSpPr>
            <p:spPr bwMode="auto">
              <a:xfrm>
                <a:off x="1403" y="10344"/>
                <a:ext cx="2551" cy="9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296" tIns="41148" rIns="82296" bIns="41148" anchor="ctr"/>
              <a:lstStyle/>
              <a:p>
                <a:pPr algn="ctr" rtl="1"/>
                <a:r>
                  <a:rPr lang="ar-DZ" sz="2000" b="1" dirty="0">
                    <a:solidFill>
                      <a:srgbClr val="000000"/>
                    </a:solidFill>
                    <a:cs typeface="Arabic Transparent" pitchFamily="2" charset="-78"/>
                  </a:rPr>
                  <a:t>طاقة</a:t>
                </a:r>
              </a:p>
              <a:p>
                <a:pPr algn="ctr" rtl="1"/>
                <a:r>
                  <a:rPr lang="ar-DZ" sz="2000" b="1" dirty="0">
                    <a:solidFill>
                      <a:srgbClr val="000000"/>
                    </a:solidFill>
                    <a:cs typeface="Arabic Transparent" pitchFamily="2" charset="-78"/>
                  </a:rPr>
                  <a:t>كهربائية ، هوائية</a:t>
                </a:r>
                <a:endParaRPr lang="en-US" sz="2800" dirty="0"/>
              </a:p>
            </p:txBody>
          </p:sp>
        </p:grpSp>
      </p:grp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6478360" y="476250"/>
            <a:ext cx="163217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 dirty="0"/>
              <a:t>   </a:t>
            </a:r>
            <a:r>
              <a:rPr lang="ar-DZ" sz="20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أنواع </a:t>
            </a:r>
            <a:r>
              <a:rPr lang="ar-DZ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المنفذات</a:t>
            </a:r>
            <a:r>
              <a:rPr lang="fr-FR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endParaRPr lang="en-US" sz="2000" b="1" dirty="0">
              <a:solidFill>
                <a:srgbClr val="FF00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6194651" y="1557338"/>
            <a:ext cx="207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/>
            <a:r>
              <a:rPr lang="ar-DZ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1 ـ منفذات كهربائية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endParaRPr lang="en-US" sz="200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2510013" y="2349500"/>
            <a:ext cx="4873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/>
            <a:r>
              <a:rPr lang="ar-DZ" sz="2000" b="1"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fr-FR" sz="2000" b="1"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محرك ذو تيار مستمر ، تيار متناوب ، خطوة</a:t>
            </a:r>
            <a:r>
              <a:rPr lang="fr-FR" sz="2000" b="1"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sz="2000" b="1">
                <a:cs typeface="Times New Roman" pitchFamily="18" charset="0"/>
              </a:rPr>
              <a:t>- </a:t>
            </a:r>
            <a:r>
              <a:rPr lang="ar-SA" sz="2000" b="1">
                <a:latin typeface="Times New Roman" pitchFamily="18" charset="0"/>
                <a:cs typeface="Arabic Transparent" pitchFamily="2" charset="-78"/>
              </a:rPr>
              <a:t>خطوة</a:t>
            </a:r>
            <a:r>
              <a:rPr lang="en-US" sz="2000"/>
              <a:t> </a:t>
            </a:r>
          </a:p>
        </p:txBody>
      </p:sp>
      <p:pic>
        <p:nvPicPr>
          <p:cNvPr id="70669" name="Picture 13" descr="moteur-pas-a-pas-carre-de-28-mm-2-phase-5-phase-P33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068638"/>
            <a:ext cx="1498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504700" y="4941888"/>
            <a:ext cx="219162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2 ـ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منفذات هوائية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2000"/>
              <a:t>    </a:t>
            </a:r>
            <a:r>
              <a:rPr lang="en-US" sz="2000"/>
              <a:t> 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6743500" y="5445125"/>
            <a:ext cx="146546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dirty="0">
                <a:solidFill>
                  <a:schemeClr val="tx1"/>
                </a:solidFill>
              </a:rPr>
              <a:t>      </a:t>
            </a:r>
            <a:r>
              <a:rPr lang="ar-DZ" sz="2000" dirty="0" smtClean="0">
                <a:solidFill>
                  <a:schemeClr val="tx1"/>
                </a:solidFill>
              </a:rPr>
              <a:t>- </a:t>
            </a:r>
            <a:r>
              <a:rPr lang="ar-DZ" sz="20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الدافعة </a:t>
            </a:r>
            <a:r>
              <a:rPr lang="ar-DZ" sz="20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:</a:t>
            </a:r>
          </a:p>
        </p:txBody>
      </p:sp>
      <p:pic>
        <p:nvPicPr>
          <p:cNvPr id="70674" name="Picture 18" descr="veri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868863"/>
            <a:ext cx="17859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279610" y="1557338"/>
            <a:ext cx="199285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1 </a:t>
            </a:r>
            <a:r>
              <a:rPr lang="ar-DZ" sz="2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DZ" sz="2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منفذات كهربائية</a:t>
            </a:r>
            <a:endParaRPr lang="en-US" sz="2000" dirty="0"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2510013" y="2349500"/>
            <a:ext cx="487345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محرك ذو تيار مستمر ، تيار متناوب ، خطوة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sz="2000" b="1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خطوة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0678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286124"/>
            <a:ext cx="1797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9" name="Picture 4" descr="دروس الجذع المشترك .....دائم educ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652963"/>
            <a:ext cx="1533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E:\GIF 2\140617-moteurs-mo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143248"/>
            <a:ext cx="1692712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/>
      <p:bldP spid="70667" grpId="0"/>
      <p:bldP spid="70668" grpId="0"/>
      <p:bldP spid="70672" grpId="0"/>
      <p:bldP spid="70673" grpId="0"/>
      <p:bldP spid="70675" grpId="0"/>
      <p:bldP spid="706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051050" y="260350"/>
            <a:ext cx="6823075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طرح </a:t>
            </a:r>
            <a:r>
              <a:rPr lang="ar-SA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الاشكال</a:t>
            </a:r>
            <a:r>
              <a:rPr lang="ar-S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 كيف يتم التحكم في الطاقة الكهربائية أو الهوائية الموجهة نحو المنفذات ؟</a:t>
            </a:r>
            <a:r>
              <a:rPr lang="fr-FR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endParaRPr lang="en-US" dirty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pic>
        <p:nvPicPr>
          <p:cNvPr id="71701" name="Picture 21" descr="DSCN3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106" y="836613"/>
            <a:ext cx="3502244" cy="466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2" name="AutoShape 22"/>
          <p:cNvSpPr>
            <a:spLocks noChangeArrowheads="1"/>
          </p:cNvSpPr>
          <p:nvPr/>
        </p:nvSpPr>
        <p:spPr bwMode="auto">
          <a:xfrm>
            <a:off x="8072462" y="1785927"/>
            <a:ext cx="785818" cy="78581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7" name="Picture 13" descr="Contacteur 12 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214950"/>
            <a:ext cx="122407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698" y="1500174"/>
            <a:ext cx="4725492" cy="4176000"/>
          </a:xfrm>
          <a:prstGeom prst="rect">
            <a:avLst/>
          </a:prstGeom>
          <a:noFill/>
        </p:spPr>
      </p:pic>
      <p:grpSp>
        <p:nvGrpSpPr>
          <p:cNvPr id="29" name="Groupe 28"/>
          <p:cNvGrpSpPr/>
          <p:nvPr/>
        </p:nvGrpSpPr>
        <p:grpSpPr>
          <a:xfrm>
            <a:off x="285720" y="1349992"/>
            <a:ext cx="2304000" cy="936000"/>
            <a:chOff x="1142976" y="4500570"/>
            <a:chExt cx="1872000" cy="714380"/>
          </a:xfrm>
        </p:grpSpPr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67167"/>
                <a:gd name="adj2" fmla="val 111691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65825"/>
                <a:gd name="adj2" fmla="val 112706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يتم التحكم في الطاقة الموجهة نحو المنفذات بواسطة 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المنفذات المتصدرة</a:t>
              </a:r>
              <a:endParaRPr lang="en-US" dirty="0">
                <a:cs typeface="Arabic Transparent" pitchFamily="2" charset="-78"/>
              </a:endParaRPr>
            </a:p>
          </p:txBody>
        </p:sp>
      </p:grpSp>
      <p:sp>
        <p:nvSpPr>
          <p:cNvPr id="32" name="Forme libre 31"/>
          <p:cNvSpPr/>
          <p:nvPr/>
        </p:nvSpPr>
        <p:spPr>
          <a:xfrm>
            <a:off x="3000364" y="2149477"/>
            <a:ext cx="3954620" cy="779457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702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185817" y="47551"/>
            <a:ext cx="266290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 dirty="0"/>
              <a:t>     </a:t>
            </a:r>
            <a:r>
              <a:rPr lang="ar-SA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أنواع المنفذات المتصدرة</a:t>
            </a:r>
            <a:r>
              <a:rPr lang="fr-FR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:</a:t>
            </a:r>
            <a:endParaRPr lang="en-US" sz="2000" b="1" dirty="0">
              <a:solidFill>
                <a:srgbClr val="FF00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734492" y="523801"/>
            <a:ext cx="287610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1 ـ منفذات متصدرة كهربائية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en-US" sz="2000"/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692288" y="1028626"/>
            <a:ext cx="134363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 ملامسات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593015" y="1100064"/>
            <a:ext cx="120257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 مرحلات</a:t>
            </a:r>
            <a:r>
              <a:rPr lang="fr-FR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sz="2000">
                <a:solidFill>
                  <a:schemeClr val="tx1"/>
                </a:solidFill>
              </a:rPr>
              <a:t> 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133600"/>
            <a:ext cx="11588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28736"/>
            <a:ext cx="13398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5363473" y="4437063"/>
            <a:ext cx="299312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/>
              <a:t>      </a:t>
            </a:r>
            <a:r>
              <a:rPr lang="ar-SA" sz="2000" b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2 ـ منفذات متصدرة هوائية</a:t>
            </a:r>
            <a:r>
              <a:rPr lang="fr-FR" sz="2000" b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endParaRPr lang="en-US" sz="2000" b="1">
              <a:solidFill>
                <a:srgbClr val="0000FF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629749" y="5157788"/>
            <a:ext cx="124425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ـ موزعات</a:t>
            </a:r>
            <a:r>
              <a:rPr lang="fr-FR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Picture 7" descr="D:\GIF1\Hccfe1742421e4762b3ae46736677bb2al.jpg"/>
          <p:cNvPicPr>
            <a:picLocks noChangeAspect="1" noChangeArrowheads="1"/>
          </p:cNvPicPr>
          <p:nvPr/>
        </p:nvPicPr>
        <p:blipFill>
          <a:blip r:embed="rId4" cstate="print"/>
          <a:srcRect t="12390" b="15928"/>
          <a:stretch>
            <a:fillRect/>
          </a:stretch>
        </p:blipFill>
        <p:spPr bwMode="auto">
          <a:xfrm>
            <a:off x="0" y="5143512"/>
            <a:ext cx="23917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s-l1600 (3).jpg"/>
          <p:cNvPicPr>
            <a:picLocks noChangeAspect="1" noChangeArrowheads="1"/>
          </p:cNvPicPr>
          <p:nvPr/>
        </p:nvPicPr>
        <p:blipFill>
          <a:blip r:embed="rId5" cstate="print"/>
          <a:srcRect t="11629" r="32251"/>
          <a:stretch>
            <a:fillRect/>
          </a:stretch>
        </p:blipFill>
        <p:spPr bwMode="auto">
          <a:xfrm>
            <a:off x="3588776" y="4925536"/>
            <a:ext cx="1983356" cy="193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/>
          <a:srcRect l="23959" t="39167" r="58853" b="23333"/>
          <a:stretch>
            <a:fillRect/>
          </a:stretch>
        </p:blipFill>
        <p:spPr bwMode="auto">
          <a:xfrm>
            <a:off x="1785918" y="3357562"/>
            <a:ext cx="1519231" cy="20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/>
      <p:bldP spid="72708" grpId="0"/>
      <p:bldP spid="72709" grpId="0"/>
      <p:bldP spid="72712" grpId="0"/>
      <p:bldP spid="727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076825" y="260350"/>
            <a:ext cx="3724275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طرح </a:t>
            </a:r>
            <a:r>
              <a:rPr lang="ar-SA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الاشكال</a:t>
            </a:r>
            <a:r>
              <a:rPr lang="ar-S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 كيف يتعامل المتعامل مع النظام؟</a:t>
            </a:r>
            <a:r>
              <a:rPr lang="fr-FR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endParaRPr lang="en-US" dirty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pic>
        <p:nvPicPr>
          <p:cNvPr id="73752" name="Picture 24" descr="pupi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17859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7192" y="1467578"/>
            <a:ext cx="4725492" cy="4176000"/>
          </a:xfrm>
          <a:prstGeom prst="rect">
            <a:avLst/>
          </a:prstGeom>
          <a:noFill/>
        </p:spPr>
      </p:pic>
      <p:grpSp>
        <p:nvGrpSpPr>
          <p:cNvPr id="30" name="Groupe 29"/>
          <p:cNvGrpSpPr/>
          <p:nvPr/>
        </p:nvGrpSpPr>
        <p:grpSpPr>
          <a:xfrm>
            <a:off x="1142976" y="1285860"/>
            <a:ext cx="2448000" cy="684000"/>
            <a:chOff x="1142976" y="4500570"/>
            <a:chExt cx="1872000" cy="714380"/>
          </a:xfrm>
        </p:grpSpPr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68405"/>
                <a:gd name="adj2" fmla="val 18542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32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67700"/>
                <a:gd name="adj2" fmla="val 186637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يتم </a:t>
              </a:r>
              <a:r>
                <a:rPr lang="ar-SA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يتعامل المتعامل مع النظام </a:t>
              </a:r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بواسطة 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لوح التحكم(</a:t>
              </a:r>
              <a:r>
                <a:rPr lang="ar-DZ" b="1" dirty="0" err="1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القمطر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)</a:t>
              </a:r>
              <a:endParaRPr lang="en-US" dirty="0">
                <a:cs typeface="Arabic Transparent" pitchFamily="2" charset="-78"/>
              </a:endParaRPr>
            </a:p>
          </p:txBody>
        </p:sp>
      </p:grpSp>
      <p:sp>
        <p:nvSpPr>
          <p:cNvPr id="33" name="Forme libre 32"/>
          <p:cNvSpPr/>
          <p:nvPr/>
        </p:nvSpPr>
        <p:spPr>
          <a:xfrm rot="20820055">
            <a:off x="1538671" y="3100282"/>
            <a:ext cx="2643642" cy="1262010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7164388" y="260350"/>
            <a:ext cx="1595437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انواع لوح التحكم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en-US"/>
              <a:t> </a:t>
            </a:r>
          </a:p>
        </p:txBody>
      </p:sp>
      <p:pic>
        <p:nvPicPr>
          <p:cNvPr id="74755" name="Picture 3" descr="erm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341438"/>
            <a:ext cx="2998787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JMD-2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268413"/>
            <a:ext cx="25844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221163"/>
            <a:ext cx="3540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DJENIDI\Mes documents\Mes images\get-1-2010-pe8q30ro.b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357688"/>
            <a:ext cx="282575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10" descr="C:\Documents and Settings\DJENIDI\Mes documents\Mes images\10_026990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7188"/>
            <a:ext cx="2714625" cy="246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2" descr="C:\Documents and Settings\DJENIDI\Mes documents\Downloads\SySteme_ahmed\faridalaboulange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14313"/>
            <a:ext cx="384810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DJENIDI\Mes documents\Mes images\230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214813"/>
            <a:ext cx="3071813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57313" y="3143250"/>
            <a:ext cx="550068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تطور في اداة الخلط والطهي بعد اكتشاف الوقود والبترول    </a:t>
            </a:r>
            <a:endParaRPr lang="fr-FR" sz="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pic>
        <p:nvPicPr>
          <p:cNvPr id="3078" name="Picture 6" descr="C:\Documents and Settings\DJENIDI\Mes documents\Downloads\SySteme_ahmed\boulang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295775"/>
            <a:ext cx="2214562" cy="235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7" descr="C:\Documents and Settings\DJENIDI\Mes documents\Downloads\SySteme_ahmed\boulanger_0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2857500"/>
            <a:ext cx="809625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787954" y="71414"/>
            <a:ext cx="828464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 dirty="0"/>
              <a:t>  </a:t>
            </a:r>
            <a:r>
              <a:rPr lang="ar-SA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طرح </a:t>
            </a:r>
            <a:r>
              <a:rPr lang="ar-SA" sz="20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الإشكال</a:t>
            </a:r>
            <a:r>
              <a:rPr lang="ar-SA" sz="20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: </a:t>
            </a:r>
            <a:r>
              <a:rPr lang="ar-SA" sz="20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كيف يتم معالجة المعلومات المقدمة من طرف الملتقطات وكذلك معطيات المحيط ؟</a:t>
            </a:r>
            <a:endParaRPr lang="en-US" sz="2000" b="1" dirty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pic>
        <p:nvPicPr>
          <p:cNvPr id="75800" name="Picture 24" descr="DSCN3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84465"/>
            <a:ext cx="224313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29" name="AutoShape 53"/>
          <p:cNvSpPr>
            <a:spLocks noChangeArrowheads="1"/>
          </p:cNvSpPr>
          <p:nvPr/>
        </p:nvSpPr>
        <p:spPr bwMode="auto">
          <a:xfrm>
            <a:off x="646083" y="3871928"/>
            <a:ext cx="1008062" cy="6477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958" y="1051671"/>
            <a:ext cx="4725492" cy="4176000"/>
          </a:xfrm>
          <a:prstGeom prst="rect">
            <a:avLst/>
          </a:prstGeom>
          <a:noFill/>
        </p:spPr>
      </p:pic>
      <p:grpSp>
        <p:nvGrpSpPr>
          <p:cNvPr id="35" name="Groupe 34"/>
          <p:cNvGrpSpPr/>
          <p:nvPr/>
        </p:nvGrpSpPr>
        <p:grpSpPr>
          <a:xfrm>
            <a:off x="1455742" y="869953"/>
            <a:ext cx="2592000" cy="936000"/>
            <a:chOff x="1142976" y="4500570"/>
            <a:chExt cx="1872000" cy="714380"/>
          </a:xfrm>
        </p:grpSpPr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56860"/>
                <a:gd name="adj2" fmla="val 127693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600" dirty="0">
                <a:cs typeface="Arabic Transparent" pitchFamily="2" charset="-78"/>
              </a:endParaRPr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>
              <a:off x="1142976" y="4500570"/>
              <a:ext cx="1872000" cy="714380"/>
            </a:xfrm>
            <a:prstGeom prst="wedgeRoundRectCallout">
              <a:avLst>
                <a:gd name="adj1" fmla="val 55605"/>
                <a:gd name="adj2" fmla="val 127430"/>
                <a:gd name="adj3" fmla="val 16667"/>
              </a:avLst>
            </a:prstGeom>
            <a:noFill/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SA" b="1" dirty="0" smtClean="0">
                  <a:latin typeface="Times New Roman" pitchFamily="18" charset="0"/>
                  <a:cs typeface="Arabic Transparent" pitchFamily="2" charset="-78"/>
                </a:rPr>
                <a:t>يتم معالجة المعلومات </a:t>
              </a:r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Arabic Transparent" pitchFamily="2" charset="-78"/>
                </a:rPr>
                <a:t>بواسطة </a:t>
              </a:r>
              <a:r>
                <a:rPr lang="ar-SA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المنطق المربوط </a:t>
              </a:r>
              <a:r>
                <a:rPr lang="ar-SA" b="1" dirty="0" err="1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او</a:t>
              </a:r>
              <a:r>
                <a:rPr lang="ar-SA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 المنطق المبرمج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 (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API</a:t>
              </a:r>
              <a:r>
                <a:rPr lang="ar-DZ" b="1" dirty="0" smtClean="0">
                  <a:solidFill>
                    <a:srgbClr val="FF0000"/>
                  </a:solidFill>
                  <a:latin typeface="Times New Roman" pitchFamily="18" charset="0"/>
                  <a:cs typeface="Arabic Transparent" pitchFamily="2" charset="-78"/>
                </a:rPr>
                <a:t>)</a:t>
              </a:r>
              <a:endParaRPr lang="en-US" dirty="0">
                <a:solidFill>
                  <a:srgbClr val="FF0000"/>
                </a:solidFill>
                <a:cs typeface="Arabic Transparent" pitchFamily="2" charset="-78"/>
              </a:endParaRPr>
            </a:p>
          </p:txBody>
        </p:sp>
      </p:grpSp>
      <p:sp>
        <p:nvSpPr>
          <p:cNvPr id="38" name="Forme libre 37"/>
          <p:cNvSpPr/>
          <p:nvPr/>
        </p:nvSpPr>
        <p:spPr>
          <a:xfrm rot="20820055">
            <a:off x="1238272" y="2754231"/>
            <a:ext cx="3200016" cy="693669"/>
          </a:xfrm>
          <a:custGeom>
            <a:avLst/>
            <a:gdLst>
              <a:gd name="connsiteX0" fmla="*/ 4738254 w 4738254"/>
              <a:gd name="connsiteY0" fmla="*/ 286327 h 1422399"/>
              <a:gd name="connsiteX1" fmla="*/ 2008909 w 4738254"/>
              <a:gd name="connsiteY1" fmla="*/ 189345 h 1422399"/>
              <a:gd name="connsiteX2" fmla="*/ 0 w 4738254"/>
              <a:gd name="connsiteY2" fmla="*/ 1422399 h 1422399"/>
              <a:gd name="connsiteX3" fmla="*/ 0 w 4738254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4" h="1422399">
                <a:moveTo>
                  <a:pt x="4738254" y="286327"/>
                </a:moveTo>
                <a:cubicBezTo>
                  <a:pt x="3768436" y="143163"/>
                  <a:pt x="2798618" y="0"/>
                  <a:pt x="2008909" y="189345"/>
                </a:cubicBezTo>
                <a:cubicBezTo>
                  <a:pt x="1219200" y="378690"/>
                  <a:pt x="0" y="1422399"/>
                  <a:pt x="0" y="1422399"/>
                </a:cubicBezTo>
                <a:lnTo>
                  <a:pt x="0" y="1422399"/>
                </a:lnTo>
              </a:path>
            </a:pathLst>
          </a:custGeom>
          <a:ln w="12700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8" descr="E:\cour pic infpe\image\7457-6619685.jpg"/>
          <p:cNvPicPr>
            <a:picLocks noChangeAspect="1" noChangeArrowheads="1"/>
          </p:cNvPicPr>
          <p:nvPr/>
        </p:nvPicPr>
        <p:blipFill>
          <a:blip r:embed="rId4"/>
          <a:srcRect t="11121" b="11956"/>
          <a:stretch>
            <a:fillRect/>
          </a:stretch>
        </p:blipFill>
        <p:spPr bwMode="auto">
          <a:xfrm>
            <a:off x="3714744" y="4714860"/>
            <a:ext cx="36480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829" grpId="0" animBg="1"/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03644"/>
            <a:ext cx="663876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DSCN3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2649156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4857752" y="71414"/>
            <a:ext cx="3161246" cy="2357454"/>
            <a:chOff x="6215074" y="3214686"/>
            <a:chExt cx="3161246" cy="2357454"/>
          </a:xfrm>
        </p:grpSpPr>
        <p:pic>
          <p:nvPicPr>
            <p:cNvPr id="6" name="Picture 52"/>
            <p:cNvPicPr>
              <a:picLocks noChangeAspect="1" noChangeArrowheads="1"/>
            </p:cNvPicPr>
            <p:nvPr/>
          </p:nvPicPr>
          <p:blipFill>
            <a:blip r:embed="rId4"/>
            <a:srcRect r="18867"/>
            <a:stretch>
              <a:fillRect/>
            </a:stretch>
          </p:blipFill>
          <p:spPr bwMode="auto">
            <a:xfrm>
              <a:off x="6286512" y="3214686"/>
              <a:ext cx="3089808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215074" y="3227758"/>
              <a:ext cx="142876" cy="23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" name="Connecteur droit avec flèche 9"/>
          <p:cNvCxnSpPr/>
          <p:nvPr/>
        </p:nvCxnSpPr>
        <p:spPr>
          <a:xfrm flipV="1">
            <a:off x="3286116" y="3429000"/>
            <a:ext cx="1214446" cy="7143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214678" y="5286388"/>
            <a:ext cx="1428760" cy="7143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428860" y="0"/>
            <a:ext cx="30208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نظام ألي لحاج</a:t>
            </a:r>
            <a:r>
              <a:rPr lang="ar-DZ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ز السيارات</a:t>
            </a:r>
            <a:endParaRPr lang="fr-FR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33290" y="3857628"/>
            <a:ext cx="1224000" cy="622650"/>
            <a:chOff x="107566" y="4258760"/>
            <a:chExt cx="1224000" cy="622650"/>
          </a:xfrm>
        </p:grpSpPr>
        <p:sp>
          <p:nvSpPr>
            <p:cNvPr id="15" name="Rectangle 14"/>
            <p:cNvSpPr/>
            <p:nvPr/>
          </p:nvSpPr>
          <p:spPr>
            <a:xfrm>
              <a:off x="107566" y="4269410"/>
              <a:ext cx="1224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Légende encadrée 2 15"/>
            <p:cNvSpPr/>
            <p:nvPr/>
          </p:nvSpPr>
          <p:spPr>
            <a:xfrm flipH="1">
              <a:off x="115548" y="4258760"/>
              <a:ext cx="1214446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97492"/>
                <a:gd name="adj6" fmla="val -183141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الكاشف</a:t>
              </a:r>
              <a:r>
                <a:rPr lang="ar-DZ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 </a:t>
              </a:r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(الملتقطات)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 flipH="1">
            <a:off x="95536" y="2143116"/>
            <a:ext cx="1404630" cy="615198"/>
            <a:chOff x="7732118" y="4714884"/>
            <a:chExt cx="1309982" cy="615198"/>
          </a:xfrm>
        </p:grpSpPr>
        <p:sp>
          <p:nvSpPr>
            <p:cNvPr id="21" name="Rectangle 20"/>
            <p:cNvSpPr/>
            <p:nvPr/>
          </p:nvSpPr>
          <p:spPr>
            <a:xfrm>
              <a:off x="7746100" y="4718082"/>
              <a:ext cx="1296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Légende encadrée 2 21"/>
            <p:cNvSpPr/>
            <p:nvPr/>
          </p:nvSpPr>
          <p:spPr>
            <a:xfrm>
              <a:off x="7732118" y="4714884"/>
              <a:ext cx="1296000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56951"/>
                <a:gd name="adj6" fmla="val -140504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منفذ كهربائي</a:t>
              </a:r>
            </a:p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(محرك)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 flipH="1">
            <a:off x="7281672" y="4357694"/>
            <a:ext cx="1584000" cy="612000"/>
            <a:chOff x="71406" y="2143116"/>
            <a:chExt cx="1692000" cy="625648"/>
          </a:xfrm>
        </p:grpSpPr>
        <p:sp>
          <p:nvSpPr>
            <p:cNvPr id="24" name="Rectangle 23"/>
            <p:cNvSpPr/>
            <p:nvPr/>
          </p:nvSpPr>
          <p:spPr>
            <a:xfrm>
              <a:off x="71406" y="2156764"/>
              <a:ext cx="1692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Légende encadrée 2 24"/>
            <p:cNvSpPr/>
            <p:nvPr/>
          </p:nvSpPr>
          <p:spPr>
            <a:xfrm flipH="1">
              <a:off x="71406" y="2143116"/>
              <a:ext cx="1692000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3084"/>
                <a:gd name="adj6" fmla="val -31950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منفذ مصدر كهربائي (ملامس)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 flipH="1">
            <a:off x="71406" y="571480"/>
            <a:ext cx="1390786" cy="628846"/>
            <a:chOff x="7722002" y="6000768"/>
            <a:chExt cx="1297478" cy="628846"/>
          </a:xfrm>
        </p:grpSpPr>
        <p:sp>
          <p:nvSpPr>
            <p:cNvPr id="30" name="Rectangle 29"/>
            <p:cNvSpPr/>
            <p:nvPr/>
          </p:nvSpPr>
          <p:spPr>
            <a:xfrm>
              <a:off x="7723480" y="6017614"/>
              <a:ext cx="1296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" name="Légende encadrée 2 30"/>
            <p:cNvSpPr/>
            <p:nvPr/>
          </p:nvSpPr>
          <p:spPr>
            <a:xfrm>
              <a:off x="7722002" y="6000768"/>
              <a:ext cx="1296000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47795"/>
                <a:gd name="adj6" fmla="val -104460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لوح التحكم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557308" y="3201038"/>
            <a:ext cx="1296000" cy="625648"/>
            <a:chOff x="7643834" y="3201038"/>
            <a:chExt cx="1296000" cy="625648"/>
          </a:xfrm>
        </p:grpSpPr>
        <p:sp>
          <p:nvSpPr>
            <p:cNvPr id="33" name="Rectangle 32"/>
            <p:cNvSpPr/>
            <p:nvPr/>
          </p:nvSpPr>
          <p:spPr>
            <a:xfrm>
              <a:off x="7643834" y="3214686"/>
              <a:ext cx="1296000" cy="61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4" name="Légende encadrée 2 33"/>
            <p:cNvSpPr/>
            <p:nvPr/>
          </p:nvSpPr>
          <p:spPr>
            <a:xfrm>
              <a:off x="7643834" y="3201038"/>
              <a:ext cx="1296000" cy="6126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44115"/>
                <a:gd name="adj6" fmla="val -170828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المبرمج الآلي </a:t>
              </a: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Arabic Transparent" pitchFamily="2" charset="-78"/>
                </a:rPr>
                <a:t>API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Ellipse 34"/>
          <p:cNvSpPr/>
          <p:nvPr/>
        </p:nvSpPr>
        <p:spPr>
          <a:xfrm>
            <a:off x="4852780" y="3714752"/>
            <a:ext cx="2286016" cy="1285884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rgbClr val="FFFF00"/>
                </a:solidFill>
              </a:rPr>
              <a:t>ج</a:t>
            </a:r>
            <a:r>
              <a:rPr lang="ar-DZ" sz="3200" b="1" dirty="0" smtClean="0">
                <a:solidFill>
                  <a:srgbClr val="FFFF00"/>
                </a:solidFill>
                <a:latin typeface="Arial"/>
                <a:cs typeface="Arial"/>
              </a:rPr>
              <a:t>ز</a:t>
            </a:r>
            <a:r>
              <a:rPr lang="ar-DZ" sz="3200" b="1" dirty="0" smtClean="0">
                <a:solidFill>
                  <a:srgbClr val="FFFF00"/>
                </a:solidFill>
              </a:rPr>
              <a:t>ء التحكم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281012" y="2428868"/>
            <a:ext cx="2000264" cy="1357322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rgbClr val="FFFF00"/>
                </a:solidFill>
              </a:rPr>
              <a:t>الج</a:t>
            </a:r>
            <a:r>
              <a:rPr lang="ar-DZ" sz="3200" b="1" dirty="0" smtClean="0">
                <a:solidFill>
                  <a:srgbClr val="FFFF00"/>
                </a:solidFill>
                <a:latin typeface="Arial"/>
                <a:cs typeface="Arial"/>
              </a:rPr>
              <a:t>ز</a:t>
            </a:r>
            <a:r>
              <a:rPr lang="ar-DZ" sz="3200" b="1" dirty="0" smtClean="0">
                <a:solidFill>
                  <a:srgbClr val="FFFF00"/>
                </a:solidFill>
              </a:rPr>
              <a:t>ء التنفيذي</a:t>
            </a:r>
            <a:endParaRPr lang="fr-F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 animBg="1"/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5"/>
          <p:cNvSpPr txBox="1">
            <a:spLocks noChangeAspect="1" noChangeArrowheads="1"/>
          </p:cNvSpPr>
          <p:nvPr/>
        </p:nvSpPr>
        <p:spPr bwMode="auto">
          <a:xfrm>
            <a:off x="5588000" y="987425"/>
            <a:ext cx="908050" cy="29845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 rtl="1"/>
            <a:r>
              <a:rPr lang="ar-DZ" altLang="zh-TW" sz="1400" b="1">
                <a:solidFill>
                  <a:schemeClr val="hlink"/>
                </a:solidFill>
                <a:latin typeface="Times New Roman" pitchFamily="18" charset="0"/>
                <a:cs typeface="Arabic Transparent" pitchFamily="2" charset="-78"/>
              </a:rPr>
              <a:t>مادة أولية</a:t>
            </a:r>
            <a:endParaRPr lang="fr-FR">
              <a:solidFill>
                <a:schemeClr val="hlink"/>
              </a:solidFill>
              <a:ea typeface="PMingLiU" pitchFamily="18" charset="-120"/>
              <a:cs typeface="Arabic Transparent" pitchFamily="2" charset="-78"/>
            </a:endParaRPr>
          </a:p>
        </p:txBody>
      </p:sp>
      <p:sp>
        <p:nvSpPr>
          <p:cNvPr id="107526" name="Text Box 6"/>
          <p:cNvSpPr txBox="1">
            <a:spLocks noChangeAspect="1" noChangeArrowheads="1"/>
          </p:cNvSpPr>
          <p:nvPr/>
        </p:nvSpPr>
        <p:spPr bwMode="auto">
          <a:xfrm>
            <a:off x="5364163" y="5665788"/>
            <a:ext cx="1147762" cy="46037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 rtl="1"/>
            <a:r>
              <a:rPr lang="ar-DZ" altLang="zh-TW" sz="1400" b="1">
                <a:solidFill>
                  <a:schemeClr val="hlink"/>
                </a:solidFill>
                <a:latin typeface="Times New Roman" pitchFamily="18" charset="0"/>
                <a:cs typeface="Arabic Transparent" pitchFamily="2" charset="-78"/>
              </a:rPr>
              <a:t>مادة أولية </a:t>
            </a:r>
          </a:p>
          <a:p>
            <a:pPr algn="ctr" rtl="1"/>
            <a:r>
              <a:rPr lang="ar-DZ" altLang="zh-TW" sz="1400" b="1">
                <a:solidFill>
                  <a:schemeClr val="hlink"/>
                </a:solidFill>
                <a:latin typeface="Times New Roman" pitchFamily="18" charset="0"/>
                <a:cs typeface="Arabic Transparent" pitchFamily="2" charset="-78"/>
              </a:rPr>
              <a:t>+ قيمة مضافة</a:t>
            </a:r>
            <a:endParaRPr lang="fr-FR">
              <a:solidFill>
                <a:schemeClr val="hlink"/>
              </a:solidFill>
              <a:ea typeface="PMingLiU" pitchFamily="18" charset="-120"/>
              <a:cs typeface="Arabic Transparent" pitchFamily="2" charset="-78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4506034" y="6237287"/>
            <a:ext cx="1793166" cy="37939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ar-DZ" altLang="zh-TW" b="1">
                <a:solidFill>
                  <a:srgbClr val="FF0000"/>
                </a:solidFill>
                <a:latin typeface="Times New Roman" pitchFamily="18" charset="0"/>
                <a:cs typeface="Arabic Transparent" pitchFamily="2" charset="-78"/>
              </a:rPr>
              <a:t>سيارة بعد الحاجز</a:t>
            </a:r>
            <a:endParaRPr lang="fr-FR" sz="2400">
              <a:ea typeface="PMingLiU" pitchFamily="18" charset="-120"/>
              <a:cs typeface="Arabic Transparent" pitchFamily="2" charset="-78"/>
            </a:endParaRP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314950" y="2954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5472113" y="182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343650" y="-31591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5214942" y="49212"/>
            <a:ext cx="1898646" cy="37939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ar-DZ" altLang="zh-TW" b="1" dirty="0">
                <a:solidFill>
                  <a:srgbClr val="FF0000"/>
                </a:solidFill>
                <a:latin typeface="Times New Roman" pitchFamily="18" charset="0"/>
                <a:cs typeface="Arabic Transparent" pitchFamily="2" charset="-78"/>
              </a:rPr>
              <a:t>سيارة قبل الحاجز</a:t>
            </a:r>
            <a:endParaRPr lang="fr-FR" sz="2400" dirty="0">
              <a:ea typeface="PMingLiU" pitchFamily="18" charset="-120"/>
              <a:cs typeface="Arabic Transparent" pitchFamily="2" charset="-78"/>
            </a:endParaRPr>
          </a:p>
        </p:txBody>
      </p:sp>
      <p:sp>
        <p:nvSpPr>
          <p:cNvPr id="107537" name="Rectangle 17"/>
          <p:cNvSpPr>
            <a:spLocks noChangeAspect="1" noChangeArrowheads="1"/>
          </p:cNvSpPr>
          <p:nvPr/>
        </p:nvSpPr>
        <p:spPr bwMode="auto">
          <a:xfrm>
            <a:off x="1195388" y="1700213"/>
            <a:ext cx="5873750" cy="34305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38" name="Text Box 18"/>
          <p:cNvSpPr txBox="1">
            <a:spLocks noChangeAspect="1" noChangeArrowheads="1"/>
          </p:cNvSpPr>
          <p:nvPr/>
        </p:nvSpPr>
        <p:spPr bwMode="auto">
          <a:xfrm>
            <a:off x="1509713" y="1789113"/>
            <a:ext cx="1323975" cy="3109912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fr-FR" altLang="zh-TW" sz="1200">
              <a:latin typeface="Times New Roman" pitchFamily="18" charset="0"/>
            </a:endParaRPr>
          </a:p>
          <a:p>
            <a:pPr algn="r" rtl="1"/>
            <a:endParaRPr lang="fr-FR" altLang="zh-TW" sz="1200">
              <a:latin typeface="Times New Roman" pitchFamily="18" charset="0"/>
            </a:endParaRPr>
          </a:p>
          <a:p>
            <a:pPr algn="r" rtl="1"/>
            <a:endParaRPr lang="fr-FR" altLang="zh-TW" sz="1200">
              <a:latin typeface="Times New Roman" pitchFamily="18" charset="0"/>
            </a:endParaRPr>
          </a:p>
          <a:p>
            <a:pPr algn="r" rtl="1"/>
            <a:r>
              <a:rPr lang="fr-FR" altLang="zh-TW" sz="1400" b="1">
                <a:latin typeface="Times New Roman" pitchFamily="18" charset="0"/>
                <a:cs typeface="Arabic Transparent" pitchFamily="2" charset="-78"/>
              </a:rPr>
              <a:t>    </a:t>
            </a:r>
          </a:p>
          <a:p>
            <a:pPr algn="ctr" rtl="1"/>
            <a:endParaRPr lang="fr-FR" altLang="zh-TW" sz="1400" b="1">
              <a:latin typeface="Times New Roman" pitchFamily="18" charset="0"/>
              <a:cs typeface="Arabic Transparent" pitchFamily="2" charset="-78"/>
            </a:endParaRPr>
          </a:p>
          <a:p>
            <a:pPr algn="ctr" rtl="1"/>
            <a:endParaRPr lang="fr-FR" altLang="zh-TW" sz="1400" b="1">
              <a:latin typeface="Times New Roman" pitchFamily="18" charset="0"/>
              <a:cs typeface="Arabic Transparent" pitchFamily="2" charset="-78"/>
            </a:endParaRPr>
          </a:p>
          <a:p>
            <a:pPr algn="ctr" rtl="1"/>
            <a:endParaRPr lang="fr-FR" altLang="zh-TW" sz="1400" b="1">
              <a:latin typeface="Times New Roman" pitchFamily="18" charset="0"/>
              <a:cs typeface="Arabic Transparent" pitchFamily="2" charset="-78"/>
            </a:endParaRPr>
          </a:p>
          <a:p>
            <a:pPr algn="ctr" rtl="1"/>
            <a:endParaRPr lang="fr-FR" altLang="zh-TW" sz="1400" b="1">
              <a:latin typeface="Times New Roman" pitchFamily="18" charset="0"/>
              <a:cs typeface="Arabic Transparent" pitchFamily="2" charset="-78"/>
            </a:endParaRPr>
          </a:p>
          <a:p>
            <a:endParaRPr lang="fr-FR"/>
          </a:p>
        </p:txBody>
      </p:sp>
      <p:sp>
        <p:nvSpPr>
          <p:cNvPr id="107539" name="Text Box 19"/>
          <p:cNvSpPr txBox="1">
            <a:spLocks noChangeAspect="1" noChangeArrowheads="1"/>
          </p:cNvSpPr>
          <p:nvPr/>
        </p:nvSpPr>
        <p:spPr bwMode="auto">
          <a:xfrm>
            <a:off x="3211513" y="1811338"/>
            <a:ext cx="1658937" cy="2951162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40" name="Text Box 20"/>
          <p:cNvSpPr txBox="1">
            <a:spLocks noChangeAspect="1" noChangeArrowheads="1"/>
          </p:cNvSpPr>
          <p:nvPr/>
        </p:nvSpPr>
        <p:spPr bwMode="auto">
          <a:xfrm>
            <a:off x="3317875" y="1868488"/>
            <a:ext cx="1438275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DZ" altLang="zh-TW" sz="1400" b="1" dirty="0">
                <a:cs typeface="Arabic Transparent" pitchFamily="2" charset="-78"/>
              </a:rPr>
              <a:t>منفذات المتصدرة</a:t>
            </a:r>
          </a:p>
          <a:p>
            <a:pPr algn="ctr" rtl="1"/>
            <a:r>
              <a:rPr lang="fr-FR" altLang="zh-TW" sz="800" dirty="0">
                <a:cs typeface="Arabic Transparent" pitchFamily="2" charset="-78"/>
              </a:rPr>
              <a:t>PREACTIONNEURS</a:t>
            </a:r>
            <a:endParaRPr lang="fr-FR" dirty="0">
              <a:ea typeface="PMingLiU" pitchFamily="18" charset="-120"/>
            </a:endParaRPr>
          </a:p>
        </p:txBody>
      </p:sp>
      <p:sp>
        <p:nvSpPr>
          <p:cNvPr id="107541" name="Text Box 21"/>
          <p:cNvSpPr txBox="1">
            <a:spLocks noChangeAspect="1" noChangeArrowheads="1"/>
          </p:cNvSpPr>
          <p:nvPr/>
        </p:nvSpPr>
        <p:spPr bwMode="auto">
          <a:xfrm>
            <a:off x="3333750" y="4211638"/>
            <a:ext cx="1420813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DZ" altLang="zh-TW" sz="1400" b="1">
                <a:cs typeface="Arabic Transparent" pitchFamily="2" charset="-78"/>
              </a:rPr>
              <a:t>المكيفات</a:t>
            </a:r>
            <a:endParaRPr lang="fr-FR" altLang="zh-TW" sz="1400" b="1">
              <a:cs typeface="Arabic Transparent" pitchFamily="2" charset="-78"/>
            </a:endParaRPr>
          </a:p>
          <a:p>
            <a:pPr algn="ctr" rtl="1"/>
            <a:r>
              <a:rPr lang="fr-FR" altLang="zh-TW" sz="800">
                <a:cs typeface="Arabic Transparent" pitchFamily="2" charset="-78"/>
              </a:rPr>
              <a:t>Adapter</a:t>
            </a:r>
            <a:endParaRPr lang="fr-FR"/>
          </a:p>
        </p:txBody>
      </p:sp>
      <p:sp>
        <p:nvSpPr>
          <p:cNvPr id="107542" name="AutoShape 22"/>
          <p:cNvSpPr>
            <a:spLocks noChangeArrowheads="1"/>
          </p:cNvSpPr>
          <p:nvPr/>
        </p:nvSpPr>
        <p:spPr bwMode="auto">
          <a:xfrm>
            <a:off x="2852738" y="2317750"/>
            <a:ext cx="355600" cy="225425"/>
          </a:xfrm>
          <a:prstGeom prst="rightArrow">
            <a:avLst>
              <a:gd name="adj1" fmla="val 50000"/>
              <a:gd name="adj2" fmla="val 3943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43" name="AutoShape 23"/>
          <p:cNvSpPr>
            <a:spLocks noChangeArrowheads="1"/>
          </p:cNvSpPr>
          <p:nvPr/>
        </p:nvSpPr>
        <p:spPr bwMode="auto">
          <a:xfrm>
            <a:off x="2832100" y="3971925"/>
            <a:ext cx="354013" cy="225425"/>
          </a:xfrm>
          <a:prstGeom prst="leftArrow">
            <a:avLst>
              <a:gd name="adj1" fmla="val 50000"/>
              <a:gd name="adj2" fmla="val 39261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44" name="Text Box 24"/>
          <p:cNvSpPr txBox="1">
            <a:spLocks noChangeAspect="1" noChangeArrowheads="1"/>
          </p:cNvSpPr>
          <p:nvPr/>
        </p:nvSpPr>
        <p:spPr bwMode="auto">
          <a:xfrm>
            <a:off x="5280025" y="1758950"/>
            <a:ext cx="1706563" cy="3216275"/>
          </a:xfrm>
          <a:prstGeom prst="rect">
            <a:avLst/>
          </a:prstGeom>
          <a:solidFill>
            <a:srgbClr val="FFFF99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zh-TW" sz="1200">
              <a:latin typeface="Times New Roman" pitchFamily="18" charset="0"/>
            </a:endParaRPr>
          </a:p>
          <a:p>
            <a:endParaRPr lang="fr-FR" altLang="zh-TW" sz="1200">
              <a:latin typeface="Times New Roman" pitchFamily="18" charset="0"/>
            </a:endParaRPr>
          </a:p>
          <a:p>
            <a:endParaRPr lang="fr-FR" altLang="zh-TW" sz="1200">
              <a:latin typeface="Times New Roman" pitchFamily="18" charset="0"/>
            </a:endParaRPr>
          </a:p>
          <a:p>
            <a:pPr algn="r" rtl="1"/>
            <a:endParaRPr lang="fr-FR" altLang="zh-TW" sz="1400" b="1">
              <a:cs typeface="Arabic Transparent" pitchFamily="2" charset="-78"/>
            </a:endParaRPr>
          </a:p>
          <a:p>
            <a:pPr algn="ctr" rtl="1"/>
            <a:endParaRPr lang="fr-FR" altLang="zh-TW" sz="1400" b="1">
              <a:cs typeface="Arabic Transparent" pitchFamily="2" charset="-78"/>
            </a:endParaRPr>
          </a:p>
          <a:p>
            <a:pPr algn="ctr" rtl="1"/>
            <a:endParaRPr lang="fr-FR" altLang="zh-TW" sz="1400" b="1">
              <a:cs typeface="Arabic Transparent" pitchFamily="2" charset="-78"/>
            </a:endParaRPr>
          </a:p>
          <a:p>
            <a:pPr algn="ctr" rtl="1"/>
            <a:endParaRPr lang="fr-FR" altLang="zh-TW" sz="1400" b="1">
              <a:cs typeface="Arabic Transparent" pitchFamily="2" charset="-78"/>
            </a:endParaRPr>
          </a:p>
          <a:p>
            <a:endParaRPr lang="fr-FR"/>
          </a:p>
        </p:txBody>
      </p:sp>
      <p:sp>
        <p:nvSpPr>
          <p:cNvPr id="107545" name="Text Box 25"/>
          <p:cNvSpPr txBox="1">
            <a:spLocks noChangeAspect="1" noChangeArrowheads="1"/>
          </p:cNvSpPr>
          <p:nvPr/>
        </p:nvSpPr>
        <p:spPr bwMode="auto">
          <a:xfrm>
            <a:off x="5351463" y="1835150"/>
            <a:ext cx="1385887" cy="395288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DZ" altLang="zh-TW" sz="1400" b="1">
                <a:cs typeface="Arabic Transparent" pitchFamily="2" charset="-78"/>
              </a:rPr>
              <a:t>منفذات </a:t>
            </a:r>
          </a:p>
          <a:p>
            <a:pPr algn="ctr" rtl="1"/>
            <a:r>
              <a:rPr lang="fr-FR" altLang="zh-TW" sz="800">
                <a:cs typeface="Arabic Transparent" pitchFamily="2" charset="-78"/>
              </a:rPr>
              <a:t>ACTIONNEURS</a:t>
            </a:r>
            <a:endParaRPr lang="fr-FR">
              <a:ea typeface="PMingLiU" pitchFamily="18" charset="-120"/>
            </a:endParaRPr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5391150" y="3640138"/>
            <a:ext cx="1306513" cy="442912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DZ" altLang="zh-TW" sz="1400" b="1">
                <a:latin typeface="Times New Roman" pitchFamily="18" charset="0"/>
                <a:cs typeface="Arabic Transparent" pitchFamily="2" charset="-78"/>
              </a:rPr>
              <a:t>الملتقطات</a:t>
            </a:r>
          </a:p>
          <a:p>
            <a:pPr algn="ctr" rtl="1"/>
            <a:r>
              <a:rPr lang="fr-FR" altLang="zh-TW" sz="800">
                <a:cs typeface="Arabic Transparent" pitchFamily="2" charset="-78"/>
              </a:rPr>
              <a:t>CAPTEURS</a:t>
            </a:r>
            <a:endParaRPr lang="fr-FR">
              <a:ea typeface="PMingLiU" pitchFamily="18" charset="-120"/>
            </a:endParaRPr>
          </a:p>
        </p:txBody>
      </p:sp>
      <p:sp>
        <p:nvSpPr>
          <p:cNvPr id="107547" name="Text Box 27"/>
          <p:cNvSpPr txBox="1">
            <a:spLocks noChangeAspect="1" noChangeArrowheads="1"/>
          </p:cNvSpPr>
          <p:nvPr/>
        </p:nvSpPr>
        <p:spPr bwMode="auto">
          <a:xfrm>
            <a:off x="196850" y="1925638"/>
            <a:ext cx="944563" cy="2622550"/>
          </a:xfrm>
          <a:prstGeom prst="rect">
            <a:avLst/>
          </a:prstGeom>
          <a:solidFill>
            <a:srgbClr val="33CC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zh-TW" sz="1200">
              <a:latin typeface="Times New Roman" pitchFamily="18" charset="0"/>
            </a:endParaRPr>
          </a:p>
          <a:p>
            <a:endParaRPr lang="fr-FR" altLang="zh-TW" sz="1200">
              <a:latin typeface="Times New Roman" pitchFamily="18" charset="0"/>
            </a:endParaRPr>
          </a:p>
          <a:p>
            <a:pPr algn="ctr" rtl="1"/>
            <a:endParaRPr lang="fr-FR" altLang="zh-TW" sz="14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rtl="1"/>
            <a:endParaRPr lang="fr-FR" altLang="zh-TW" sz="14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rtl="1"/>
            <a:endParaRPr lang="fr-FR" altLang="zh-TW" sz="14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rtl="1"/>
            <a:endParaRPr lang="fr-FR" altLang="zh-TW" sz="14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rtl="1"/>
            <a:r>
              <a:rPr lang="ar-DZ" altLang="zh-TW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لوح</a:t>
            </a:r>
          </a:p>
          <a:p>
            <a:pPr algn="ctr" rtl="1"/>
            <a:r>
              <a:rPr lang="ar-DZ" altLang="zh-TW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التحكم</a:t>
            </a:r>
            <a:endParaRPr lang="ar-DZ" altLang="zh-TW" sz="120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fr-FR" altLang="zh-TW" sz="1200" b="1">
                <a:solidFill>
                  <a:srgbClr val="FF0000"/>
                </a:solidFill>
              </a:rPr>
              <a:t>Pupitre</a:t>
            </a:r>
            <a:endParaRPr lang="fr-FR" altLang="zh-TW" sz="1200">
              <a:solidFill>
                <a:srgbClr val="FF0000"/>
              </a:solidFill>
              <a:latin typeface="Times New Roman" pitchFamily="18" charset="0"/>
            </a:endParaRPr>
          </a:p>
          <a:p>
            <a:endParaRPr lang="fr-FR"/>
          </a:p>
        </p:txBody>
      </p:sp>
      <p:sp>
        <p:nvSpPr>
          <p:cNvPr id="107548" name="AutoShape 28"/>
          <p:cNvSpPr>
            <a:spLocks noChangeAspect="1" noChangeArrowheads="1"/>
          </p:cNvSpPr>
          <p:nvPr/>
        </p:nvSpPr>
        <p:spPr bwMode="auto">
          <a:xfrm>
            <a:off x="1230313" y="2003425"/>
            <a:ext cx="266700" cy="163513"/>
          </a:xfrm>
          <a:prstGeom prst="rightArrow">
            <a:avLst>
              <a:gd name="adj1" fmla="val 50000"/>
              <a:gd name="adj2" fmla="val 40777"/>
            </a:avLst>
          </a:prstGeom>
          <a:solidFill>
            <a:srgbClr val="99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49" name="AutoShape 29"/>
          <p:cNvSpPr>
            <a:spLocks noChangeAspect="1" noChangeArrowheads="1"/>
          </p:cNvSpPr>
          <p:nvPr/>
        </p:nvSpPr>
        <p:spPr bwMode="auto">
          <a:xfrm>
            <a:off x="1212850" y="3978275"/>
            <a:ext cx="265113" cy="165100"/>
          </a:xfrm>
          <a:prstGeom prst="leftArrow">
            <a:avLst>
              <a:gd name="adj1" fmla="val 50000"/>
              <a:gd name="adj2" fmla="val 40144"/>
            </a:avLst>
          </a:prstGeom>
          <a:solidFill>
            <a:srgbClr val="99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50" name="AutoShape 30"/>
          <p:cNvSpPr>
            <a:spLocks noChangeArrowheads="1"/>
          </p:cNvSpPr>
          <p:nvPr/>
        </p:nvSpPr>
        <p:spPr bwMode="auto">
          <a:xfrm>
            <a:off x="5945188" y="1306513"/>
            <a:ext cx="190500" cy="395287"/>
          </a:xfrm>
          <a:prstGeom prst="downArrow">
            <a:avLst>
              <a:gd name="adj1" fmla="val 50000"/>
              <a:gd name="adj2" fmla="val 51875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51" name="AutoShape 31"/>
          <p:cNvSpPr>
            <a:spLocks noChangeArrowheads="1"/>
          </p:cNvSpPr>
          <p:nvPr/>
        </p:nvSpPr>
        <p:spPr bwMode="auto">
          <a:xfrm>
            <a:off x="5905500" y="5011738"/>
            <a:ext cx="192088" cy="504825"/>
          </a:xfrm>
          <a:prstGeom prst="downArrow">
            <a:avLst>
              <a:gd name="adj1" fmla="val 50000"/>
              <a:gd name="adj2" fmla="val 65702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52" name="AutoShape 32"/>
          <p:cNvSpPr>
            <a:spLocks noChangeArrowheads="1"/>
          </p:cNvSpPr>
          <p:nvPr/>
        </p:nvSpPr>
        <p:spPr bwMode="auto">
          <a:xfrm>
            <a:off x="4891088" y="2216150"/>
            <a:ext cx="355600" cy="223838"/>
          </a:xfrm>
          <a:prstGeom prst="rightArrow">
            <a:avLst>
              <a:gd name="adj1" fmla="val 50000"/>
              <a:gd name="adj2" fmla="val 3971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53" name="AutoShape 33"/>
          <p:cNvSpPr>
            <a:spLocks noChangeArrowheads="1"/>
          </p:cNvSpPr>
          <p:nvPr/>
        </p:nvSpPr>
        <p:spPr bwMode="auto">
          <a:xfrm>
            <a:off x="4887913" y="3863975"/>
            <a:ext cx="352425" cy="223838"/>
          </a:xfrm>
          <a:prstGeom prst="leftArrow">
            <a:avLst>
              <a:gd name="adj1" fmla="val 50000"/>
              <a:gd name="adj2" fmla="val 39362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54" name="Text Box 34"/>
          <p:cNvSpPr txBox="1">
            <a:spLocks noChangeArrowheads="1"/>
          </p:cNvSpPr>
          <p:nvPr/>
        </p:nvSpPr>
        <p:spPr bwMode="auto">
          <a:xfrm>
            <a:off x="5237163" y="2268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3876675" y="2506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1500188" y="1900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3152775" y="2497138"/>
            <a:ext cx="1057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5619750" y="4097338"/>
            <a:ext cx="83978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59" name="Text Box 39"/>
          <p:cNvSpPr txBox="1">
            <a:spLocks noChangeArrowheads="1"/>
          </p:cNvSpPr>
          <p:nvPr/>
        </p:nvSpPr>
        <p:spPr bwMode="auto">
          <a:xfrm>
            <a:off x="6088063" y="22733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560" name="Text Box 40"/>
          <p:cNvSpPr txBox="1">
            <a:spLocks noChangeArrowheads="1"/>
          </p:cNvSpPr>
          <p:nvPr/>
        </p:nvSpPr>
        <p:spPr bwMode="auto">
          <a:xfrm>
            <a:off x="5538788" y="2962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107561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2281238"/>
            <a:ext cx="841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62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188" y="1920875"/>
            <a:ext cx="1133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63" name="WordArt 43"/>
          <p:cNvSpPr>
            <a:spLocks noChangeAspect="1" noChangeArrowheads="1" noChangeShapeType="1" noTextEdit="1"/>
          </p:cNvSpPr>
          <p:nvPr/>
        </p:nvSpPr>
        <p:spPr bwMode="auto">
          <a:xfrm>
            <a:off x="1627188" y="3289300"/>
            <a:ext cx="987425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abic Transparent"/>
              </a:rPr>
              <a:t>جزء التحكم</a:t>
            </a:r>
          </a:p>
          <a:p>
            <a:pPr algn="ctr" rtl="1"/>
            <a:r>
              <a:rPr lang="fr-FR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abic Transparent"/>
              </a:rPr>
              <a:t>PC</a:t>
            </a:r>
          </a:p>
        </p:txBody>
      </p:sp>
      <p:pic>
        <p:nvPicPr>
          <p:cNvPr id="107564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2286" y="2424113"/>
            <a:ext cx="685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65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2" y="2424113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66" name="Picture 46" descr="verin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0663" y="2352675"/>
            <a:ext cx="800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6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4263" y="2352675"/>
            <a:ext cx="768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68" name="Picture 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2463" y="4152900"/>
            <a:ext cx="603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69" name="Picture 4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1000" y="496888"/>
            <a:ext cx="15652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70" name="Picture 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9188" y="-4763"/>
            <a:ext cx="13509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71" name="Picture 5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9563" y="5084763"/>
            <a:ext cx="21621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72" name="Picture 52"/>
          <p:cNvPicPr>
            <a:picLocks noChangeAspect="1" noChangeArrowheads="1"/>
          </p:cNvPicPr>
          <p:nvPr/>
        </p:nvPicPr>
        <p:blipFill>
          <a:blip r:embed="rId10"/>
          <a:srcRect r="18867"/>
          <a:stretch>
            <a:fillRect/>
          </a:stretch>
        </p:blipFill>
        <p:spPr bwMode="auto">
          <a:xfrm>
            <a:off x="7523163" y="5621338"/>
            <a:ext cx="162083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JENIDI\Mes documents\Mes images\099608_2009_08_12_13_37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143375"/>
            <a:ext cx="2973387" cy="19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2" descr="C:\Documents and Settings\DJENIDI\Mes documents\Mes images\10_026990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000108"/>
            <a:ext cx="18954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6" descr="C:\Documents and Settings\DJENIDI\Mes documents\Downloads\SySteme_ahmed\notre histoire_2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143375"/>
            <a:ext cx="3294063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3" descr="C:\Documents and Settings\DJENIDI\Mes documents\Downloads\SySteme_ahmed\vignette-autres-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642918"/>
            <a:ext cx="28575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3" descr="C:\Documents and Settings\DJENIDI\Mes documents\Downloads\SySteme_ahmed\notre histoire_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357166"/>
            <a:ext cx="1785938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57158" y="2786058"/>
            <a:ext cx="8429684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تطور في كل </a:t>
            </a:r>
            <a:r>
              <a:rPr lang="ar-DZ" sz="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شئ</a:t>
            </a:r>
            <a:r>
              <a:rPr lang="ar-DZ" sz="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 </a:t>
            </a:r>
          </a:p>
          <a:p>
            <a:pPr algn="ctr" rtl="1"/>
            <a:r>
              <a:rPr lang="ar-DZ" sz="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اصبحت</a:t>
            </a:r>
            <a:r>
              <a:rPr lang="ar-DZ" sz="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 </a:t>
            </a:r>
            <a:r>
              <a:rPr lang="ar-DZ" sz="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الالات</a:t>
            </a:r>
            <a:r>
              <a:rPr lang="ar-DZ" sz="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 هي التي تقوم بكل </a:t>
            </a:r>
            <a:r>
              <a:rPr lang="ar-DZ" sz="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الافعال</a:t>
            </a:r>
            <a:r>
              <a:rPr lang="ar-DZ" sz="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 ويكتفي </a:t>
            </a:r>
            <a:r>
              <a:rPr lang="ar-DZ" sz="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الانسان</a:t>
            </a:r>
            <a:r>
              <a:rPr lang="ar-DZ" sz="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 بالمراقبة </a:t>
            </a:r>
            <a:endParaRPr lang="fr-FR" sz="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989138"/>
            <a:ext cx="2736850" cy="20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506" name="AutoShape 10"/>
          <p:cNvSpPr>
            <a:spLocks noChangeArrowheads="1"/>
          </p:cNvSpPr>
          <p:nvPr/>
        </p:nvSpPr>
        <p:spPr bwMode="auto">
          <a:xfrm rot="5400000">
            <a:off x="3454369" y="1773238"/>
            <a:ext cx="2087563" cy="2808288"/>
          </a:xfrm>
          <a:custGeom>
            <a:avLst/>
            <a:gdLst>
              <a:gd name="G0" fmla="+- 9313 0 0"/>
              <a:gd name="G1" fmla="+- 21600 0 9313"/>
              <a:gd name="G2" fmla="*/ 9313 1 2"/>
              <a:gd name="G3" fmla="+- 21600 0 G2"/>
              <a:gd name="G4" fmla="+/ 9313 21600 2"/>
              <a:gd name="G5" fmla="+/ G1 0 2"/>
              <a:gd name="G6" fmla="*/ 21600 21600 9313"/>
              <a:gd name="G7" fmla="*/ G6 1 2"/>
              <a:gd name="G8" fmla="+- 21600 0 G7"/>
              <a:gd name="G9" fmla="*/ 21600 1 2"/>
              <a:gd name="G10" fmla="+- 9313 0 G9"/>
              <a:gd name="G11" fmla="?: G10 G8 0"/>
              <a:gd name="G12" fmla="?: G10 G7 21600"/>
              <a:gd name="T0" fmla="*/ 16943 w 21600"/>
              <a:gd name="T1" fmla="*/ 10800 h 21600"/>
              <a:gd name="T2" fmla="*/ 10800 w 21600"/>
              <a:gd name="T3" fmla="*/ 21600 h 21600"/>
              <a:gd name="T4" fmla="*/ 4657 w 21600"/>
              <a:gd name="T5" fmla="*/ 10800 h 21600"/>
              <a:gd name="T6" fmla="*/ 10800 w 21600"/>
              <a:gd name="T7" fmla="*/ 0 h 21600"/>
              <a:gd name="T8" fmla="*/ 6457 w 21600"/>
              <a:gd name="T9" fmla="*/ 6457 h 21600"/>
              <a:gd name="T10" fmla="*/ 15143 w 21600"/>
              <a:gd name="T11" fmla="*/ 1514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313" y="21600"/>
                </a:lnTo>
                <a:lnTo>
                  <a:pt x="1228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101" name="Picture 3" descr="C:\Documents and Settings\DJENIDI\Mes documents\Downloads\SySteme_ahmed\vignette-autres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3907" y="2060575"/>
            <a:ext cx="28575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765895" y="4221163"/>
            <a:ext cx="1835150" cy="641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3600" b="1">
                <a:solidFill>
                  <a:srgbClr val="0070C0"/>
                </a:solidFill>
                <a:cs typeface="Arabic Transparent" pitchFamily="2" charset="-78"/>
              </a:rPr>
              <a:t>نظام الي</a:t>
            </a:r>
            <a:endParaRPr lang="fr-FR" sz="3600" b="1">
              <a:solidFill>
                <a:srgbClr val="0070C0"/>
              </a:solidFill>
              <a:cs typeface="Arabic Transparent" pitchFamily="2" charset="-78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573057" y="4076700"/>
            <a:ext cx="2592388" cy="641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3600" b="1">
                <a:solidFill>
                  <a:srgbClr val="0070C0"/>
                </a:solidFill>
                <a:cs typeface="Arabic Transparent" pitchFamily="2" charset="-78"/>
              </a:rPr>
              <a:t>نظام تقليدي </a:t>
            </a:r>
            <a:endParaRPr lang="fr-FR" sz="3600" b="1">
              <a:solidFill>
                <a:srgbClr val="0070C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 animBg="1"/>
      <p:bldP spid="1065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3"/>
          <p:cNvSpPr>
            <a:spLocks noChangeAspect="1" noChangeArrowheads="1" noChangeShapeType="1" noTextEdit="1"/>
          </p:cNvSpPr>
          <p:nvPr/>
        </p:nvSpPr>
        <p:spPr bwMode="auto">
          <a:xfrm>
            <a:off x="3348038" y="260350"/>
            <a:ext cx="2493962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اما في  مجال صناعة السيارات</a:t>
            </a:r>
            <a:endParaRPr lang="fr-FR" sz="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979613" y="827088"/>
            <a:ext cx="5516562" cy="5842000"/>
            <a:chOff x="900" y="117"/>
            <a:chExt cx="3477" cy="3996"/>
          </a:xfrm>
        </p:grpSpPr>
        <p:pic>
          <p:nvPicPr>
            <p:cNvPr id="1029" name="Picture 12" descr="C:\Documents and Settings\DJENIDI\Mes documents\Downloads\SySteme_ahmed\auto inspec\image\usine31 (1)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5" y="117"/>
              <a:ext cx="3387" cy="8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14" descr="C:\Documents and Settings\DJENIDI\Mes documents\Downloads\SySteme_ahmed\auto inspec\image\usine3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" y="1064"/>
              <a:ext cx="3387" cy="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1" name="Picture 17" descr="C:\Documents and Settings\DJENIDI\Mes documents\Downloads\SySteme_ahmed\auto inspec\image\usine33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0" y="3224"/>
              <a:ext cx="2223" cy="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2" name="Picture 19" descr="C:\Documents and Settings\DJENIDI\Mes documents\Downloads\SySteme_ahmed\auto inspec\image\usine35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0" y="2169"/>
              <a:ext cx="3387" cy="8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Documents and Settings\DJENIDI\Mes documents\Downloads\SySteme_ahmed\auto inspec\image\usine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526890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'automne dernier, l'usine de fabrication de produits de... (Photothèque Le Soleil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2473325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12" descr="http://archive.idrc.ca/library/document/062514/page7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69850"/>
            <a:ext cx="2928937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14" descr="http://images.china.cn/images1/200509/1917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929188"/>
            <a:ext cx="2506662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16" descr="Royal Bourbon a investi un million d’euros dans une ligne de production de pulpe de fruits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929188"/>
            <a:ext cx="2357438" cy="165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18" descr="http://membres.multimania.fr/tipemaster/TIPE/Marees/Marees_fichiers/image00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238" y="2584450"/>
            <a:ext cx="2819400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3" name="Picture 8" descr="L’usine d'Amérique latine de transformation du bo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2714625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10" descr="Mise sous film de protection du parquet exotiqu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9488" y="2701925"/>
            <a:ext cx="2914650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571750" y="1143000"/>
            <a:ext cx="4500563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لماذا التالية  </a:t>
            </a:r>
            <a:endParaRPr lang="fr-FR" sz="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285750" y="4714875"/>
            <a:ext cx="2500313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الدقة </a:t>
            </a:r>
            <a:endParaRPr lang="fr-FR" sz="3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5148263" y="1785938"/>
            <a:ext cx="3638550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لتفادي الأعمال الصعبة والشاقة </a:t>
            </a:r>
            <a:endParaRPr lang="fr-FR" sz="3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643438" y="3929063"/>
            <a:ext cx="2500312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abic Transparent"/>
              </a:rPr>
              <a:t>الكمية </a:t>
            </a:r>
            <a:endParaRPr lang="fr-FR" sz="3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abic Transpare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1064</Words>
  <Application>Microsoft Office PowerPoint</Application>
  <PresentationFormat>Affichage à l'écran (4:3)</PresentationFormat>
  <Paragraphs>224</Paragraphs>
  <Slides>42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46" baseType="lpstr">
      <vt:lpstr>Thème Office</vt:lpstr>
      <vt:lpstr>1_Thème Office</vt:lpstr>
      <vt:lpstr>Package</vt:lpstr>
      <vt:lpstr>Image bitmap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تعريف النظام الالي </vt:lpstr>
      <vt:lpstr>أنظمة أخرى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60</cp:revision>
  <dcterms:created xsi:type="dcterms:W3CDTF">2022-05-28T09:45:41Z</dcterms:created>
  <dcterms:modified xsi:type="dcterms:W3CDTF">2022-08-24T16:30:50Z</dcterms:modified>
</cp:coreProperties>
</file>