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7"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82" autoAdjust="0"/>
    <p:restoredTop sz="94671" autoAdjust="0"/>
  </p:normalViewPr>
  <p:slideViewPr>
    <p:cSldViewPr>
      <p:cViewPr varScale="1">
        <p:scale>
          <a:sx n="70" d="100"/>
          <a:sy n="70" d="100"/>
        </p:scale>
        <p:origin x="-159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solidFill>
                  <a:schemeClr val="dk1"/>
                </a:solidFill>
                <a:latin typeface="+mn-lt"/>
                <a:ea typeface="+mn-ea"/>
                <a:cs typeface="+mn-cs"/>
              </a:defRPr>
            </a:pPr>
            <a:r>
              <a:rPr lang="fr-FR" dirty="0" smtClean="0">
                <a:solidFill>
                  <a:schemeClr val="dk1"/>
                </a:solidFill>
                <a:latin typeface="+mn-lt"/>
                <a:ea typeface="+mn-ea"/>
                <a:cs typeface="+mn-cs"/>
              </a:rPr>
              <a:t>STATISTIC</a:t>
            </a:r>
            <a:endParaRPr lang="fr-FR" dirty="0"/>
          </a:p>
        </c:rich>
      </c:tx>
      <c:layout>
        <c:manualLayout>
          <c:xMode val="edge"/>
          <c:yMode val="edge"/>
          <c:x val="0.41249650043744535"/>
          <c:y val="5.7407407407407407E-2"/>
        </c:manualLayout>
      </c:layout>
      <c:overlay val="0"/>
      <c:spPr>
        <a:solidFill>
          <a:schemeClr val="lt1"/>
        </a:solidFill>
        <a:ln w="28575" cap="flat" cmpd="sng" algn="ctr">
          <a:solidFill>
            <a:schemeClr val="dk1"/>
          </a:solidFill>
          <a:prstDash val="solid"/>
        </a:ln>
        <a:effectLst/>
      </c:spPr>
    </c:title>
    <c:autoTitleDeleted val="0"/>
    <c:view3D>
      <c:rotX val="15"/>
      <c:rotY val="20"/>
      <c:rAngAx val="1"/>
    </c:view3D>
    <c:floor>
      <c:thickness val="0"/>
    </c:floor>
    <c:sideWall>
      <c:thickness val="0"/>
    </c:sideWall>
    <c:backWall>
      <c:thickness val="0"/>
    </c:backWall>
    <c:plotArea>
      <c:layout>
        <c:manualLayout>
          <c:layoutTarget val="inner"/>
          <c:xMode val="edge"/>
          <c:yMode val="edge"/>
          <c:x val="5.9640091863517063E-2"/>
          <c:y val="2.3896167811500904E-2"/>
          <c:w val="0.94035990813648296"/>
          <c:h val="0.81422309711286089"/>
        </c:manualLayout>
      </c:layout>
      <c:bar3DChart>
        <c:barDir val="col"/>
        <c:grouping val="clustered"/>
        <c:varyColors val="0"/>
        <c:ser>
          <c:idx val="0"/>
          <c:order val="0"/>
          <c:tx>
            <c:strRef>
              <c:f>Feuil1!$B$1</c:f>
              <c:strCache>
                <c:ptCount val="1"/>
                <c:pt idx="0">
                  <c:v>Yes</c:v>
                </c:pt>
              </c:strCache>
            </c:strRef>
          </c:tx>
          <c:invertIfNegative val="0"/>
          <c:dPt>
            <c:idx val="0"/>
            <c:invertIfNegative val="0"/>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dPt>
          <c:dPt>
            <c:idx val="3"/>
            <c:invertIfNegative val="0"/>
            <c:bubble3D val="0"/>
            <c:spPr>
              <a:solidFill>
                <a:schemeClr val="lt1"/>
              </a:solidFill>
              <a:ln w="28575" cap="flat" cmpd="sng" algn="ctr">
                <a:solidFill>
                  <a:schemeClr val="accent3"/>
                </a:solidFill>
                <a:prstDash val="solid"/>
              </a:ln>
              <a:effectLst/>
            </c:spPr>
          </c:dPt>
          <c:dPt>
            <c:idx val="4"/>
            <c:invertIfNegative val="0"/>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6"/>
            <c:invertIfNegative val="0"/>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dPt>
          <c:dPt>
            <c:idx val="7"/>
            <c:invertIfNegative val="0"/>
            <c:bubble3D val="0"/>
            <c:spPr>
              <a:solidFill>
                <a:schemeClr val="accent4"/>
              </a:solidFill>
              <a:ln w="28575" cap="flat" cmpd="sng" algn="ctr">
                <a:solidFill>
                  <a:schemeClr val="accent4">
                    <a:shade val="50000"/>
                  </a:schemeClr>
                </a:solidFill>
                <a:prstDash val="solid"/>
              </a:ln>
              <a:effectLst/>
            </c:spPr>
          </c:dPt>
          <c:cat>
            <c:strRef>
              <c:f>Feuil1!$A$2:$A$9</c:f>
              <c:strCache>
                <c:ptCount val="8"/>
                <c:pt idx="0">
                  <c:v>Q1</c:v>
                </c:pt>
                <c:pt idx="1">
                  <c:v>Q2</c:v>
                </c:pt>
                <c:pt idx="2">
                  <c:v>Q3</c:v>
                </c:pt>
                <c:pt idx="3">
                  <c:v>Q4</c:v>
                </c:pt>
                <c:pt idx="4">
                  <c:v>Q5</c:v>
                </c:pt>
                <c:pt idx="5">
                  <c:v>Q6</c:v>
                </c:pt>
                <c:pt idx="6">
                  <c:v>Q7</c:v>
                </c:pt>
                <c:pt idx="7">
                  <c:v>Q8</c:v>
                </c:pt>
              </c:strCache>
            </c:strRef>
          </c:cat>
          <c:val>
            <c:numRef>
              <c:f>Feuil1!$B$2:$B$9</c:f>
              <c:numCache>
                <c:formatCode>General</c:formatCode>
                <c:ptCount val="8"/>
                <c:pt idx="1">
                  <c:v>60</c:v>
                </c:pt>
                <c:pt idx="2">
                  <c:v>90</c:v>
                </c:pt>
                <c:pt idx="5">
                  <c:v>75</c:v>
                </c:pt>
              </c:numCache>
            </c:numRef>
          </c:val>
        </c:ser>
        <c:ser>
          <c:idx val="1"/>
          <c:order val="1"/>
          <c:tx>
            <c:strRef>
              <c:f>Feuil1!$C$1</c:f>
              <c:strCache>
                <c:ptCount val="1"/>
                <c:pt idx="0">
                  <c:v>No</c:v>
                </c:pt>
              </c:strCache>
            </c:strRef>
          </c:tx>
          <c:invertIfNegative val="0"/>
          <c:dPt>
            <c:idx val="0"/>
            <c:invertIfNegative val="0"/>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c:spPr>
          </c:dPt>
          <c:dPt>
            <c:idx val="3"/>
            <c:invertIfNegative val="0"/>
            <c:bubble3D val="0"/>
            <c:spPr>
              <a:solidFill>
                <a:schemeClr val="lt1"/>
              </a:solidFill>
              <a:ln w="28575" cap="flat" cmpd="sng" algn="ctr">
                <a:solidFill>
                  <a:schemeClr val="accent5"/>
                </a:solidFill>
                <a:prstDash val="solid"/>
              </a:ln>
              <a:effectLst/>
            </c:spPr>
          </c:dPt>
          <c:dPt>
            <c:idx val="4"/>
            <c:invertIfNegative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dPt>
          <c:dPt>
            <c:idx val="6"/>
            <c:invertIfNegative val="0"/>
            <c:bubble3D val="0"/>
            <c:spPr>
              <a:solidFill>
                <a:srgbClr val="FFC000"/>
              </a:solidFill>
            </c:spPr>
          </c:dPt>
          <c:dPt>
            <c:idx val="7"/>
            <c:invertIfNegative val="0"/>
            <c:bubble3D val="0"/>
            <c:spPr>
              <a:solidFill>
                <a:schemeClr val="accent1"/>
              </a:solidFill>
              <a:ln w="50800" cap="flat" cmpd="sng" algn="ctr">
                <a:solidFill>
                  <a:schemeClr val="lt1"/>
                </a:solidFill>
                <a:prstDash val="solid"/>
              </a:ln>
              <a:effectLst>
                <a:outerShdw blurRad="40000" dist="20000" dir="5400000" rotWithShape="0">
                  <a:srgbClr val="000000">
                    <a:alpha val="38000"/>
                  </a:srgbClr>
                </a:outerShdw>
              </a:effectLst>
            </c:spPr>
          </c:dPt>
          <c:cat>
            <c:strRef>
              <c:f>Feuil1!$A$2:$A$9</c:f>
              <c:strCache>
                <c:ptCount val="8"/>
                <c:pt idx="0">
                  <c:v>Q1</c:v>
                </c:pt>
                <c:pt idx="1">
                  <c:v>Q2</c:v>
                </c:pt>
                <c:pt idx="2">
                  <c:v>Q3</c:v>
                </c:pt>
                <c:pt idx="3">
                  <c:v>Q4</c:v>
                </c:pt>
                <c:pt idx="4">
                  <c:v>Q5</c:v>
                </c:pt>
                <c:pt idx="5">
                  <c:v>Q6</c:v>
                </c:pt>
                <c:pt idx="6">
                  <c:v>Q7</c:v>
                </c:pt>
                <c:pt idx="7">
                  <c:v>Q8</c:v>
                </c:pt>
              </c:strCache>
            </c:strRef>
          </c:cat>
          <c:val>
            <c:numRef>
              <c:f>Feuil1!$C$2:$C$9</c:f>
              <c:numCache>
                <c:formatCode>General</c:formatCode>
                <c:ptCount val="8"/>
                <c:pt idx="1">
                  <c:v>40</c:v>
                </c:pt>
                <c:pt idx="2">
                  <c:v>10</c:v>
                </c:pt>
                <c:pt idx="5">
                  <c:v>25</c:v>
                </c:pt>
              </c:numCache>
            </c:numRef>
          </c:val>
        </c:ser>
        <c:ser>
          <c:idx val="2"/>
          <c:order val="2"/>
          <c:tx>
            <c:strRef>
              <c:f>Feuil1!$D$1</c:f>
              <c:strCache>
                <c:ptCount val="1"/>
                <c:pt idx="0">
                  <c:v>A1</c:v>
                </c:pt>
              </c:strCache>
            </c:strRef>
          </c:tx>
          <c:invertIfNegative val="0"/>
          <c:dPt>
            <c:idx val="3"/>
            <c:invertIfNegative val="0"/>
            <c:bubble3D val="0"/>
            <c:spPr>
              <a:solidFill>
                <a:schemeClr val="accent3"/>
              </a:solidFill>
              <a:ln w="28575" cap="flat" cmpd="sng" algn="ctr">
                <a:solidFill>
                  <a:schemeClr val="accent3">
                    <a:shade val="50000"/>
                  </a:schemeClr>
                </a:solidFill>
                <a:prstDash val="solid"/>
              </a:ln>
              <a:effectLst/>
            </c:spPr>
          </c:dPt>
          <c:cat>
            <c:strRef>
              <c:f>Feuil1!$A$2:$A$9</c:f>
              <c:strCache>
                <c:ptCount val="8"/>
                <c:pt idx="0">
                  <c:v>Q1</c:v>
                </c:pt>
                <c:pt idx="1">
                  <c:v>Q2</c:v>
                </c:pt>
                <c:pt idx="2">
                  <c:v>Q3</c:v>
                </c:pt>
                <c:pt idx="3">
                  <c:v>Q4</c:v>
                </c:pt>
                <c:pt idx="4">
                  <c:v>Q5</c:v>
                </c:pt>
                <c:pt idx="5">
                  <c:v>Q6</c:v>
                </c:pt>
                <c:pt idx="6">
                  <c:v>Q7</c:v>
                </c:pt>
                <c:pt idx="7">
                  <c:v>Q8</c:v>
                </c:pt>
              </c:strCache>
            </c:strRef>
          </c:cat>
          <c:val>
            <c:numRef>
              <c:f>Feuil1!$D$2:$D$9</c:f>
              <c:numCache>
                <c:formatCode>General</c:formatCode>
                <c:ptCount val="8"/>
                <c:pt idx="0">
                  <c:v>70</c:v>
                </c:pt>
                <c:pt idx="3">
                  <c:v>10</c:v>
                </c:pt>
                <c:pt idx="4">
                  <c:v>65</c:v>
                </c:pt>
                <c:pt idx="6">
                  <c:v>20</c:v>
                </c:pt>
                <c:pt idx="7">
                  <c:v>85</c:v>
                </c:pt>
              </c:numCache>
            </c:numRef>
          </c:val>
        </c:ser>
        <c:ser>
          <c:idx val="3"/>
          <c:order val="3"/>
          <c:tx>
            <c:strRef>
              <c:f>Feuil1!$E$1</c:f>
              <c:strCache>
                <c:ptCount val="1"/>
                <c:pt idx="0">
                  <c:v>A2</c:v>
                </c:pt>
              </c:strCache>
            </c:strRef>
          </c:tx>
          <c:invertIfNegative val="0"/>
          <c:cat>
            <c:strRef>
              <c:f>Feuil1!$A$2:$A$9</c:f>
              <c:strCache>
                <c:ptCount val="8"/>
                <c:pt idx="0">
                  <c:v>Q1</c:v>
                </c:pt>
                <c:pt idx="1">
                  <c:v>Q2</c:v>
                </c:pt>
                <c:pt idx="2">
                  <c:v>Q3</c:v>
                </c:pt>
                <c:pt idx="3">
                  <c:v>Q4</c:v>
                </c:pt>
                <c:pt idx="4">
                  <c:v>Q5</c:v>
                </c:pt>
                <c:pt idx="5">
                  <c:v>Q6</c:v>
                </c:pt>
                <c:pt idx="6">
                  <c:v>Q7</c:v>
                </c:pt>
                <c:pt idx="7">
                  <c:v>Q8</c:v>
                </c:pt>
              </c:strCache>
            </c:strRef>
          </c:cat>
          <c:val>
            <c:numRef>
              <c:f>Feuil1!$E$2:$E$9</c:f>
              <c:numCache>
                <c:formatCode>General</c:formatCode>
                <c:ptCount val="8"/>
                <c:pt idx="0">
                  <c:v>30</c:v>
                </c:pt>
                <c:pt idx="3">
                  <c:v>20</c:v>
                </c:pt>
                <c:pt idx="4">
                  <c:v>35</c:v>
                </c:pt>
                <c:pt idx="6">
                  <c:v>20</c:v>
                </c:pt>
                <c:pt idx="7">
                  <c:v>15</c:v>
                </c:pt>
              </c:numCache>
            </c:numRef>
          </c:val>
        </c:ser>
        <c:ser>
          <c:idx val="4"/>
          <c:order val="4"/>
          <c:tx>
            <c:strRef>
              <c:f>Feuil1!$F$1</c:f>
              <c:strCache>
                <c:ptCount val="1"/>
                <c:pt idx="0">
                  <c:v>A3</c:v>
                </c:pt>
              </c:strCache>
            </c:strRef>
          </c:tx>
          <c:invertIfNegative val="0"/>
          <c:cat>
            <c:strRef>
              <c:f>Feuil1!$A$2:$A$9</c:f>
              <c:strCache>
                <c:ptCount val="8"/>
                <c:pt idx="0">
                  <c:v>Q1</c:v>
                </c:pt>
                <c:pt idx="1">
                  <c:v>Q2</c:v>
                </c:pt>
                <c:pt idx="2">
                  <c:v>Q3</c:v>
                </c:pt>
                <c:pt idx="3">
                  <c:v>Q4</c:v>
                </c:pt>
                <c:pt idx="4">
                  <c:v>Q5</c:v>
                </c:pt>
                <c:pt idx="5">
                  <c:v>Q6</c:v>
                </c:pt>
                <c:pt idx="6">
                  <c:v>Q7</c:v>
                </c:pt>
                <c:pt idx="7">
                  <c:v>Q8</c:v>
                </c:pt>
              </c:strCache>
            </c:strRef>
          </c:cat>
          <c:val>
            <c:numRef>
              <c:f>Feuil1!$F$2:$F$9</c:f>
              <c:numCache>
                <c:formatCode>General</c:formatCode>
                <c:ptCount val="8"/>
                <c:pt idx="3">
                  <c:v>70</c:v>
                </c:pt>
                <c:pt idx="6">
                  <c:v>60</c:v>
                </c:pt>
              </c:numCache>
            </c:numRef>
          </c:val>
        </c:ser>
        <c:dLbls>
          <c:showLegendKey val="0"/>
          <c:showVal val="0"/>
          <c:showCatName val="0"/>
          <c:showSerName val="0"/>
          <c:showPercent val="0"/>
          <c:showBubbleSize val="0"/>
        </c:dLbls>
        <c:gapWidth val="150"/>
        <c:shape val="box"/>
        <c:axId val="20563072"/>
        <c:axId val="20564608"/>
        <c:axId val="0"/>
      </c:bar3DChart>
      <c:catAx>
        <c:axId val="20563072"/>
        <c:scaling>
          <c:orientation val="minMax"/>
        </c:scaling>
        <c:delete val="0"/>
        <c:axPos val="b"/>
        <c:majorTickMark val="none"/>
        <c:minorTickMark val="none"/>
        <c:tickLblPos val="nextTo"/>
        <c:crossAx val="20564608"/>
        <c:crosses val="autoZero"/>
        <c:auto val="1"/>
        <c:lblAlgn val="ctr"/>
        <c:lblOffset val="100"/>
        <c:noMultiLvlLbl val="0"/>
      </c:catAx>
      <c:valAx>
        <c:axId val="20564608"/>
        <c:scaling>
          <c:orientation val="minMax"/>
        </c:scaling>
        <c:delete val="0"/>
        <c:axPos val="l"/>
        <c:majorGridlines/>
        <c:numFmt formatCode="General" sourceLinked="1"/>
        <c:majorTickMark val="none"/>
        <c:minorTickMark val="none"/>
        <c:tickLblPos val="nextTo"/>
        <c:crossAx val="20563072"/>
        <c:crosses val="autoZero"/>
        <c:crossBetween val="between"/>
      </c:valAx>
    </c:plotArea>
    <c:legend>
      <c:legendPos val="b"/>
      <c:layout/>
      <c:overlay val="0"/>
    </c:legend>
    <c:plotVisOnly val="1"/>
    <c:dispBlanksAs val="gap"/>
    <c:showDLblsOverMax val="0"/>
  </c:chart>
  <c:txPr>
    <a:bodyPr/>
    <a:lstStyle/>
    <a:p>
      <a:pPr>
        <a:defRPr sz="1800"/>
      </a:pPr>
      <a:endParaRPr lang="fr-F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smtClean="0"/>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CBCE0FCD-141E-43BF-A3C2-372159D459C8}" type="datetimeFigureOut">
              <a:rPr lang="fr-FR" smtClean="0"/>
              <a:t>03/05/2017</a:t>
            </a:fld>
            <a:endParaRPr lang="fr-FR"/>
          </a:p>
        </p:txBody>
      </p:sp>
      <p:sp>
        <p:nvSpPr>
          <p:cNvPr id="8" name="Slide Number Placeholder 7"/>
          <p:cNvSpPr>
            <a:spLocks noGrp="1"/>
          </p:cNvSpPr>
          <p:nvPr>
            <p:ph type="sldNum" sz="quarter" idx="11"/>
          </p:nvPr>
        </p:nvSpPr>
        <p:spPr/>
        <p:txBody>
          <a:bodyPr/>
          <a:lstStyle/>
          <a:p>
            <a:fld id="{10D20447-657C-4412-AA6E-0DAC624B0EDA}" type="slidenum">
              <a:rPr lang="fr-FR" smtClean="0"/>
              <a:t>‹N°›</a:t>
            </a:fld>
            <a:endParaRPr lang="fr-FR"/>
          </a:p>
        </p:txBody>
      </p:sp>
      <p:sp>
        <p:nvSpPr>
          <p:cNvPr id="9" name="Footer Placeholder 8"/>
          <p:cNvSpPr>
            <a:spLocks noGrp="1"/>
          </p:cNvSpPr>
          <p:nvPr>
            <p:ph type="ftr" sz="quarter" idx="12"/>
          </p:nvPr>
        </p:nvSpPr>
        <p:spPr/>
        <p:txBody>
          <a:bodyPr/>
          <a:lstStyle/>
          <a:p>
            <a:endParaRPr lang="fr-F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BCE0FCD-141E-43BF-A3C2-372159D459C8}" type="datetimeFigureOut">
              <a:rPr lang="fr-FR" smtClean="0"/>
              <a:t>03/05/2017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D20447-657C-4412-AA6E-0DAC624B0EDA}"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BCE0FCD-141E-43BF-A3C2-372159D459C8}" type="datetimeFigureOut">
              <a:rPr lang="fr-FR" smtClean="0"/>
              <a:t>03/05/2017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D20447-657C-4412-AA6E-0DAC624B0EDA}"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p:txBody>
          <a:bodyPr/>
          <a:lstStyle/>
          <a:p>
            <a:fld id="{CBCE0FCD-141E-43BF-A3C2-372159D459C8}" type="datetimeFigureOut">
              <a:rPr lang="fr-FR" smtClean="0"/>
              <a:t>03/05/2017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D20447-657C-4412-AA6E-0DAC624B0EDA}"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smtClean="0"/>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BCE0FCD-141E-43BF-A3C2-372159D459C8}" type="datetimeFigureOut">
              <a:rPr lang="fr-FR" smtClean="0"/>
              <a:t>03/05/2017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D20447-657C-4412-AA6E-0DAC624B0EDA}" type="slidenum">
              <a:rPr lang="fr-FR" smtClean="0"/>
              <a:t>‹N°›</a:t>
            </a:fld>
            <a:endParaRPr lang="fr-F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5" name="Date Placeholder 4"/>
          <p:cNvSpPr>
            <a:spLocks noGrp="1"/>
          </p:cNvSpPr>
          <p:nvPr>
            <p:ph type="dt" sz="half" idx="10"/>
          </p:nvPr>
        </p:nvSpPr>
        <p:spPr/>
        <p:txBody>
          <a:bodyPr/>
          <a:lstStyle/>
          <a:p>
            <a:fld id="{CBCE0FCD-141E-43BF-A3C2-372159D459C8}" type="datetimeFigureOut">
              <a:rPr lang="fr-FR" smtClean="0"/>
              <a:t>03/05/2017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0D20447-657C-4412-AA6E-0DAC624B0EDA}" type="slidenum">
              <a:rPr lang="fr-FR" smtClean="0"/>
              <a:t>‹N°›</a:t>
            </a:fld>
            <a:endParaRPr lang="fr-FR"/>
          </a:p>
        </p:txBody>
      </p:sp>
      <p:sp>
        <p:nvSpPr>
          <p:cNvPr id="9" name="Content Placeholder 8"/>
          <p:cNvSpPr>
            <a:spLocks noGrp="1"/>
          </p:cNvSpPr>
          <p:nvPr>
            <p:ph sz="quarter" idx="13"/>
          </p:nvPr>
        </p:nvSpPr>
        <p:spPr>
          <a:xfrm>
            <a:off x="365760" y="1600200"/>
            <a:ext cx="4041648" cy="45262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CBCE0FCD-141E-43BF-A3C2-372159D459C8}" type="datetimeFigureOut">
              <a:rPr lang="fr-FR" smtClean="0"/>
              <a:t>03/05/2017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0D20447-657C-4412-AA6E-0DAC624B0EDA}" type="slidenum">
              <a:rPr lang="fr-FR" smtClean="0"/>
              <a:t>‹N°›</a:t>
            </a:fld>
            <a:endParaRPr lang="fr-FR"/>
          </a:p>
        </p:txBody>
      </p:sp>
      <p:sp>
        <p:nvSpPr>
          <p:cNvPr id="11" name="Content Placeholder 10"/>
          <p:cNvSpPr>
            <a:spLocks noGrp="1"/>
          </p:cNvSpPr>
          <p:nvPr>
            <p:ph sz="quarter" idx="13"/>
          </p:nvPr>
        </p:nvSpPr>
        <p:spPr>
          <a:xfrm>
            <a:off x="457200" y="2212848"/>
            <a:ext cx="4041648" cy="391363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BCE0FCD-141E-43BF-A3C2-372159D459C8}" type="datetimeFigureOut">
              <a:rPr lang="fr-FR" smtClean="0"/>
              <a:t>03/05/2017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0D20447-657C-4412-AA6E-0DAC624B0EDA}"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E0FCD-141E-43BF-A3C2-372159D459C8}" type="datetimeFigureOut">
              <a:rPr lang="fr-FR" smtClean="0"/>
              <a:t>03/05/2017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0D20447-657C-4412-AA6E-0DAC624B0EDA}"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smtClean="0"/>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BCE0FCD-141E-43BF-A3C2-372159D459C8}" type="datetimeFigureOut">
              <a:rPr lang="fr-FR" smtClean="0"/>
              <a:t>03/05/2017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0D20447-657C-4412-AA6E-0DAC624B0EDA}"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BCE0FCD-141E-43BF-A3C2-372159D459C8}" type="datetimeFigureOut">
              <a:rPr lang="fr-FR" smtClean="0"/>
              <a:t>03/05/2017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0D20447-657C-4412-AA6E-0DAC624B0EDA}"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BCE0FCD-141E-43BF-A3C2-372159D459C8}" type="datetimeFigureOut">
              <a:rPr lang="fr-FR" smtClean="0"/>
              <a:t>03/05/2017</a:t>
            </a:fld>
            <a:endParaRPr lang="fr-F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fr-F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D20447-657C-4412-AA6E-0DAC624B0EDA}" type="slidenum">
              <a:rPr lang="fr-FR" smtClean="0"/>
              <a:t>‹N°›</a:t>
            </a:fld>
            <a:endParaRPr lang="fr-F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sharpenSoften amount="31000"/>
                    </a14:imgEffect>
                    <a14:imgEffect>
                      <a14:brightnessContrast bright="10000" contrast="-11000"/>
                    </a14:imgEffect>
                  </a14:imgLayer>
                </a14:imgProps>
              </a:ext>
            </a:extLst>
          </a:blip>
          <a:srcRect/>
          <a:stretch>
            <a:fillRect l="-7000" r="-5000"/>
          </a:stretch>
        </a:blipFill>
        <a:effectLst/>
      </p:bgPr>
    </p:bg>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a:bodyPr>
          <a:lstStyle/>
          <a:p>
            <a:r>
              <a:rPr lang="fr-FR" sz="6000" dirty="0" smtClean="0">
                <a:solidFill>
                  <a:srgbClr val="FFFF00"/>
                </a:solidFill>
                <a:latin typeface="Algerian" pitchFamily="82" charset="0"/>
              </a:rPr>
              <a:t>Report about:</a:t>
            </a:r>
            <a:endParaRPr lang="fr-FR" sz="6000" dirty="0">
              <a:solidFill>
                <a:srgbClr val="FFFF00"/>
              </a:solidFill>
              <a:latin typeface="Algerian" pitchFamily="82" charset="0"/>
            </a:endParaRPr>
          </a:p>
        </p:txBody>
      </p:sp>
    </p:spTree>
    <p:extLst>
      <p:ext uri="{BB962C8B-B14F-4D97-AF65-F5344CB8AC3E}">
        <p14:creationId xmlns:p14="http://schemas.microsoft.com/office/powerpoint/2010/main" val="9274637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3960440" cy="2755222"/>
          </a:xfrm>
        </p:spPr>
        <p:txBody>
          <a:bodyPr>
            <a:normAutofit/>
          </a:bodyPr>
          <a:lstStyle/>
          <a:p>
            <a:pPr marL="0" indent="0">
              <a:buNone/>
            </a:pPr>
            <a:r>
              <a:rPr lang="fr-FR" dirty="0" err="1" smtClean="0">
                <a:solidFill>
                  <a:srgbClr val="FFFF00"/>
                </a:solidFill>
              </a:rPr>
              <a:t>Created</a:t>
            </a:r>
            <a:r>
              <a:rPr lang="fr-FR" dirty="0" smtClean="0">
                <a:solidFill>
                  <a:srgbClr val="FFFF00"/>
                </a:solidFill>
              </a:rPr>
              <a:t> by:</a:t>
            </a:r>
          </a:p>
          <a:p>
            <a:pPr marL="457200" indent="-457200">
              <a:buFont typeface="+mj-lt"/>
              <a:buAutoNum type="arabicPeriod"/>
            </a:pPr>
            <a:r>
              <a:rPr lang="fr-FR" b="1" dirty="0" smtClean="0">
                <a:solidFill>
                  <a:srgbClr val="00B0F0"/>
                </a:solidFill>
              </a:rPr>
              <a:t>Mohammed </a:t>
            </a:r>
            <a:r>
              <a:rPr lang="fr-FR" b="1" dirty="0" err="1" smtClean="0">
                <a:solidFill>
                  <a:srgbClr val="00B0F0"/>
                </a:solidFill>
              </a:rPr>
              <a:t>tifrani</a:t>
            </a:r>
            <a:endParaRPr lang="fr-FR" b="1" dirty="0" smtClean="0">
              <a:solidFill>
                <a:srgbClr val="00B0F0"/>
              </a:solidFill>
            </a:endParaRPr>
          </a:p>
          <a:p>
            <a:pPr marL="457200" indent="-457200">
              <a:buFont typeface="+mj-lt"/>
              <a:buAutoNum type="arabicPeriod"/>
            </a:pPr>
            <a:r>
              <a:rPr lang="fr-FR" dirty="0" err="1" smtClean="0">
                <a:solidFill>
                  <a:srgbClr val="00B0F0"/>
                </a:solidFill>
              </a:rPr>
              <a:t>Charaf</a:t>
            </a:r>
            <a:r>
              <a:rPr lang="fr-FR" dirty="0" smtClean="0">
                <a:solidFill>
                  <a:srgbClr val="00B0F0"/>
                </a:solidFill>
              </a:rPr>
              <a:t> </a:t>
            </a:r>
            <a:r>
              <a:rPr lang="fr-FR" dirty="0" err="1" smtClean="0">
                <a:solidFill>
                  <a:srgbClr val="00B0F0"/>
                </a:solidFill>
              </a:rPr>
              <a:t>tawlilit</a:t>
            </a:r>
            <a:endParaRPr lang="fr-FR" dirty="0" smtClean="0">
              <a:solidFill>
                <a:srgbClr val="00B0F0"/>
              </a:solidFill>
            </a:endParaRPr>
          </a:p>
          <a:p>
            <a:pPr marL="457200" indent="-457200">
              <a:buFont typeface="+mj-lt"/>
              <a:buAutoNum type="arabicPeriod"/>
            </a:pPr>
            <a:r>
              <a:rPr lang="fr-FR" dirty="0" smtClean="0">
                <a:solidFill>
                  <a:srgbClr val="00B0F0"/>
                </a:solidFill>
              </a:rPr>
              <a:t>Mahdi chili</a:t>
            </a:r>
          </a:p>
          <a:p>
            <a:pPr marL="457200" indent="-457200">
              <a:buFont typeface="+mj-lt"/>
              <a:buAutoNum type="arabicPeriod"/>
            </a:pPr>
            <a:r>
              <a:rPr lang="fr-FR" dirty="0" smtClean="0">
                <a:solidFill>
                  <a:srgbClr val="00B0F0"/>
                </a:solidFill>
              </a:rPr>
              <a:t>Mohammed  </a:t>
            </a:r>
            <a:r>
              <a:rPr lang="fr-FR" dirty="0" err="1" smtClean="0">
                <a:solidFill>
                  <a:srgbClr val="00B0F0"/>
                </a:solidFill>
              </a:rPr>
              <a:t>zadem</a:t>
            </a:r>
            <a:endParaRPr lang="fr-FR" dirty="0" smtClean="0">
              <a:solidFill>
                <a:srgbClr val="00B0F0"/>
              </a:solidFill>
            </a:endParaRPr>
          </a:p>
          <a:p>
            <a:pPr marL="457200" indent="-457200">
              <a:buFont typeface="+mj-lt"/>
              <a:buAutoNum type="arabicPeriod"/>
            </a:pPr>
            <a:r>
              <a:rPr lang="fr-FR" dirty="0" err="1" smtClean="0">
                <a:solidFill>
                  <a:srgbClr val="00B0F0"/>
                </a:solidFill>
              </a:rPr>
              <a:t>Baloli</a:t>
            </a:r>
            <a:r>
              <a:rPr lang="fr-FR" dirty="0" smtClean="0">
                <a:solidFill>
                  <a:srgbClr val="00B0F0"/>
                </a:solidFill>
              </a:rPr>
              <a:t> </a:t>
            </a:r>
            <a:r>
              <a:rPr lang="fr-FR" dirty="0" err="1" smtClean="0">
                <a:solidFill>
                  <a:srgbClr val="00B0F0"/>
                </a:solidFill>
              </a:rPr>
              <a:t>nasridine</a:t>
            </a:r>
            <a:endParaRPr lang="fr-FR" dirty="0" smtClean="0">
              <a:solidFill>
                <a:srgbClr val="00B0F0"/>
              </a:solidFill>
            </a:endParaRPr>
          </a:p>
          <a:p>
            <a:pPr marL="457200" indent="-457200">
              <a:buFont typeface="+mj-lt"/>
              <a:buAutoNum type="arabicPeriod"/>
            </a:pPr>
            <a:endParaRPr lang="fr-FR" dirty="0" smtClean="0">
              <a:solidFill>
                <a:srgbClr val="FF0000"/>
              </a:solidFill>
            </a:endParaRPr>
          </a:p>
          <a:p>
            <a:pPr marL="457200" indent="-457200">
              <a:buFont typeface="+mj-lt"/>
              <a:buAutoNum type="arabicPeriod"/>
            </a:pPr>
            <a:endParaRPr lang="fr-FR" dirty="0">
              <a:solidFill>
                <a:srgbClr val="FF0000"/>
              </a:solidFill>
            </a:endParaRPr>
          </a:p>
        </p:txBody>
      </p:sp>
    </p:spTree>
    <p:extLst>
      <p:ext uri="{BB962C8B-B14F-4D97-AF65-F5344CB8AC3E}">
        <p14:creationId xmlns:p14="http://schemas.microsoft.com/office/powerpoint/2010/main" val="35230032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0"/>
            <a:ext cx="7772400" cy="983159"/>
          </a:xfrm>
        </p:spPr>
        <p:txBody>
          <a:bodyPr/>
          <a:lstStyle/>
          <a:p>
            <a:r>
              <a:rPr lang="fr-FR" sz="6600" dirty="0" smtClean="0"/>
              <a:t>The questions:</a:t>
            </a:r>
            <a:endParaRPr lang="fr-FR" sz="6600" dirty="0"/>
          </a:p>
        </p:txBody>
      </p:sp>
      <p:sp>
        <p:nvSpPr>
          <p:cNvPr id="3" name="Sous-titre 2"/>
          <p:cNvSpPr>
            <a:spLocks noGrp="1"/>
          </p:cNvSpPr>
          <p:nvPr>
            <p:ph type="subTitle" idx="1"/>
          </p:nvPr>
        </p:nvSpPr>
        <p:spPr>
          <a:xfrm>
            <a:off x="0" y="908720"/>
            <a:ext cx="9144000" cy="5949280"/>
          </a:xfrm>
        </p:spPr>
        <p:txBody>
          <a:bodyPr>
            <a:normAutofit lnSpcReduction="10000"/>
          </a:bodyPr>
          <a:lstStyle/>
          <a:p>
            <a:pPr algn="l"/>
            <a:r>
              <a:rPr lang="en-US" sz="2800" dirty="0" smtClean="0">
                <a:solidFill>
                  <a:schemeClr val="tx1"/>
                </a:solidFill>
              </a:rPr>
              <a:t>1/What’s</a:t>
            </a:r>
            <a:r>
              <a:rPr lang="en-US" dirty="0" smtClean="0">
                <a:solidFill>
                  <a:schemeClr val="tx1"/>
                </a:solidFill>
              </a:rPr>
              <a:t> </a:t>
            </a:r>
            <a:r>
              <a:rPr lang="en-US" sz="2800" dirty="0" smtClean="0">
                <a:solidFill>
                  <a:schemeClr val="tx1"/>
                </a:solidFill>
              </a:rPr>
              <a:t>drought ?</a:t>
            </a:r>
          </a:p>
          <a:p>
            <a:pPr algn="l"/>
            <a:r>
              <a:rPr lang="en-US" sz="2800" dirty="0" smtClean="0">
                <a:solidFill>
                  <a:schemeClr val="tx1"/>
                </a:solidFill>
              </a:rPr>
              <a:t>A1/It’s long period of low rainfall   70%</a:t>
            </a:r>
          </a:p>
          <a:p>
            <a:r>
              <a:rPr lang="en-US" sz="2800" dirty="0" smtClean="0">
                <a:solidFill>
                  <a:schemeClr val="tx1"/>
                </a:solidFill>
              </a:rPr>
              <a:t>A2/dangerous natural disaster hit the hot regions 30%</a:t>
            </a:r>
          </a:p>
          <a:p>
            <a:pPr algn="l"/>
            <a:r>
              <a:rPr lang="en-US" sz="2800" dirty="0">
                <a:solidFill>
                  <a:schemeClr val="tx1"/>
                </a:solidFill>
              </a:rPr>
              <a:t>2</a:t>
            </a:r>
            <a:r>
              <a:rPr lang="en-US" sz="2800" dirty="0" smtClean="0">
                <a:solidFill>
                  <a:schemeClr val="tx1"/>
                </a:solidFill>
              </a:rPr>
              <a:t>/Can drought affect the water level in wells?</a:t>
            </a:r>
          </a:p>
          <a:p>
            <a:pPr algn="l"/>
            <a:r>
              <a:rPr lang="en-US" sz="2800" dirty="0" smtClean="0">
                <a:solidFill>
                  <a:schemeClr val="tx1"/>
                </a:solidFill>
              </a:rPr>
              <a:t>    YES               60%                              NO           40%</a:t>
            </a:r>
          </a:p>
          <a:p>
            <a:pPr algn="l"/>
            <a:r>
              <a:rPr lang="en-US" sz="2800" dirty="0">
                <a:solidFill>
                  <a:schemeClr val="tx1"/>
                </a:solidFill>
              </a:rPr>
              <a:t>3</a:t>
            </a:r>
            <a:r>
              <a:rPr lang="en-US" sz="2800" dirty="0" smtClean="0">
                <a:solidFill>
                  <a:schemeClr val="tx1"/>
                </a:solidFill>
              </a:rPr>
              <a:t>/ does a drought go away when it rains?</a:t>
            </a:r>
          </a:p>
          <a:p>
            <a:pPr algn="l"/>
            <a:r>
              <a:rPr lang="en-US" sz="2800" dirty="0" smtClean="0">
                <a:solidFill>
                  <a:schemeClr val="tx1"/>
                </a:solidFill>
              </a:rPr>
              <a:t>YES               90%                          NO                10%</a:t>
            </a:r>
          </a:p>
          <a:p>
            <a:pPr algn="l"/>
            <a:r>
              <a:rPr lang="en-US" sz="2800" dirty="0" smtClean="0">
                <a:solidFill>
                  <a:schemeClr val="tx1"/>
                </a:solidFill>
              </a:rPr>
              <a:t>4/What causes droughts?</a:t>
            </a:r>
          </a:p>
          <a:p>
            <a:pPr algn="l"/>
            <a:r>
              <a:rPr lang="en-US" sz="2800" dirty="0" smtClean="0">
                <a:solidFill>
                  <a:schemeClr val="tx1"/>
                </a:solidFill>
              </a:rPr>
              <a:t>A1/Lack </a:t>
            </a:r>
            <a:r>
              <a:rPr lang="en-US" sz="2800" dirty="0">
                <a:solidFill>
                  <a:schemeClr val="tx1"/>
                </a:solidFill>
              </a:rPr>
              <a:t>of rainfall   	</a:t>
            </a:r>
            <a:r>
              <a:rPr lang="en-US" sz="2800" dirty="0" smtClean="0">
                <a:solidFill>
                  <a:schemeClr val="tx1"/>
                </a:solidFill>
              </a:rPr>
              <a:t>    10%</a:t>
            </a:r>
            <a:endParaRPr lang="en-US" sz="2800" dirty="0">
              <a:solidFill>
                <a:schemeClr val="tx1"/>
              </a:solidFill>
            </a:endParaRPr>
          </a:p>
          <a:p>
            <a:pPr algn="l"/>
            <a:r>
              <a:rPr lang="en-US" sz="2800" dirty="0" smtClean="0">
                <a:solidFill>
                  <a:schemeClr val="tx1"/>
                </a:solidFill>
              </a:rPr>
              <a:t>A2/</a:t>
            </a:r>
            <a:r>
              <a:rPr lang="fr-FR" sz="2800" dirty="0">
                <a:solidFill>
                  <a:schemeClr val="tx1"/>
                </a:solidFill>
              </a:rPr>
              <a:t> </a:t>
            </a:r>
            <a:r>
              <a:rPr lang="fr-FR" sz="2800" dirty="0" err="1">
                <a:solidFill>
                  <a:schemeClr val="tx1"/>
                </a:solidFill>
              </a:rPr>
              <a:t>deforestation</a:t>
            </a:r>
            <a:r>
              <a:rPr lang="en-US" sz="2800" dirty="0" smtClean="0">
                <a:solidFill>
                  <a:schemeClr val="tx1"/>
                </a:solidFill>
              </a:rPr>
              <a:t>             </a:t>
            </a:r>
            <a:r>
              <a:rPr lang="en-US" sz="2800" dirty="0">
                <a:solidFill>
                  <a:schemeClr val="tx1"/>
                </a:solidFill>
              </a:rPr>
              <a:t>2</a:t>
            </a:r>
            <a:r>
              <a:rPr lang="en-US" sz="2800" dirty="0" smtClean="0">
                <a:solidFill>
                  <a:schemeClr val="tx1"/>
                </a:solidFill>
              </a:rPr>
              <a:t>0%</a:t>
            </a:r>
            <a:endParaRPr lang="en-US" sz="2800" dirty="0">
              <a:solidFill>
                <a:schemeClr val="tx1"/>
              </a:solidFill>
            </a:endParaRPr>
          </a:p>
          <a:p>
            <a:pPr algn="l"/>
            <a:r>
              <a:rPr lang="en-US" sz="2800" dirty="0" smtClean="0">
                <a:solidFill>
                  <a:schemeClr val="tx1"/>
                </a:solidFill>
              </a:rPr>
              <a:t>A3/Global </a:t>
            </a:r>
            <a:r>
              <a:rPr lang="en-US" sz="2800" dirty="0">
                <a:solidFill>
                  <a:schemeClr val="tx1"/>
                </a:solidFill>
              </a:rPr>
              <a:t>warming </a:t>
            </a:r>
            <a:r>
              <a:rPr lang="en-US" sz="2800" dirty="0" smtClean="0">
                <a:solidFill>
                  <a:schemeClr val="tx1"/>
                </a:solidFill>
              </a:rPr>
              <a:t>         70%</a:t>
            </a:r>
          </a:p>
          <a:p>
            <a:pPr algn="l"/>
            <a:endParaRPr lang="en-US" dirty="0" smtClean="0"/>
          </a:p>
        </p:txBody>
      </p:sp>
      <p:sp>
        <p:nvSpPr>
          <p:cNvPr id="4" name="Rectangle 3"/>
          <p:cNvSpPr/>
          <p:nvPr/>
        </p:nvSpPr>
        <p:spPr>
          <a:xfrm>
            <a:off x="1580541" y="3147043"/>
            <a:ext cx="720080" cy="36004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9939" y="3147043"/>
            <a:ext cx="74453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167" y="4088113"/>
            <a:ext cx="74453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3" y="4060972"/>
            <a:ext cx="74453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5236" y="5065119"/>
            <a:ext cx="74453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9679" y="5520199"/>
            <a:ext cx="74453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6191" y="5991667"/>
            <a:ext cx="74453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4837505"/>
      </p:ext>
    </p:extLst>
  </p:cSld>
  <p:clrMapOvr>
    <a:masterClrMapping/>
  </p:clrMapOvr>
  <mc:AlternateContent xmlns:mc="http://schemas.openxmlformats.org/markup-compatibility/2006" xmlns:p14="http://schemas.microsoft.com/office/powerpoint/2010/main">
    <mc:Choice Requires="p14">
      <p:transition spd="slow" p14:dur="375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par>
                                <p:cTn id="49" presetID="21" presetClass="entr" presetSubtype="1" fill="hold"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wheel(1)">
                                      <p:cBhvr>
                                        <p:cTn id="51" dur="2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9" dur="1000"/>
                                        <p:tgtEl>
                                          <p:spTgt spid="3">
                                            <p:txEl>
                                              <p:pRg st="7" end="7"/>
                                            </p:txEl>
                                          </p:spTgt>
                                        </p:tgtEl>
                                      </p:cBhvr>
                                    </p:animEffect>
                                  </p:childTnLst>
                                </p:cTn>
                              </p:par>
                              <p:par>
                                <p:cTn id="60" presetID="26" presetClass="entr" presetSubtype="0" fill="hold" nodeType="with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wipe(down)">
                                      <p:cBhvr>
                                        <p:cTn id="62" dur="580">
                                          <p:stCondLst>
                                            <p:cond delay="0"/>
                                          </p:stCondLst>
                                        </p:cTn>
                                        <p:tgtEl>
                                          <p:spTgt spid="3">
                                            <p:txEl>
                                              <p:pRg st="8" end="8"/>
                                            </p:txEl>
                                          </p:spTgt>
                                        </p:tgtEl>
                                      </p:cBhvr>
                                    </p:animEffect>
                                    <p:anim calcmode="lin" valueType="num">
                                      <p:cBhvr>
                                        <p:cTn id="63"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3">
                                            <p:txEl>
                                              <p:pRg st="8" end="8"/>
                                            </p:txEl>
                                          </p:spTgt>
                                        </p:tgtEl>
                                      </p:cBhvr>
                                      <p:to x="100000" y="60000"/>
                                    </p:animScale>
                                    <p:animScale>
                                      <p:cBhvr>
                                        <p:cTn id="69" dur="166" decel="50000">
                                          <p:stCondLst>
                                            <p:cond delay="676"/>
                                          </p:stCondLst>
                                        </p:cTn>
                                        <p:tgtEl>
                                          <p:spTgt spid="3">
                                            <p:txEl>
                                              <p:pRg st="8" end="8"/>
                                            </p:txEl>
                                          </p:spTgt>
                                        </p:tgtEl>
                                      </p:cBhvr>
                                      <p:to x="100000" y="100000"/>
                                    </p:animScale>
                                    <p:animScale>
                                      <p:cBhvr>
                                        <p:cTn id="70" dur="26">
                                          <p:stCondLst>
                                            <p:cond delay="1312"/>
                                          </p:stCondLst>
                                        </p:cTn>
                                        <p:tgtEl>
                                          <p:spTgt spid="3">
                                            <p:txEl>
                                              <p:pRg st="8" end="8"/>
                                            </p:txEl>
                                          </p:spTgt>
                                        </p:tgtEl>
                                      </p:cBhvr>
                                      <p:to x="100000" y="80000"/>
                                    </p:animScale>
                                    <p:animScale>
                                      <p:cBhvr>
                                        <p:cTn id="71" dur="166" decel="50000">
                                          <p:stCondLst>
                                            <p:cond delay="1338"/>
                                          </p:stCondLst>
                                        </p:cTn>
                                        <p:tgtEl>
                                          <p:spTgt spid="3">
                                            <p:txEl>
                                              <p:pRg st="8" end="8"/>
                                            </p:txEl>
                                          </p:spTgt>
                                        </p:tgtEl>
                                      </p:cBhvr>
                                      <p:to x="100000" y="100000"/>
                                    </p:animScale>
                                    <p:animScale>
                                      <p:cBhvr>
                                        <p:cTn id="72" dur="26">
                                          <p:stCondLst>
                                            <p:cond delay="1642"/>
                                          </p:stCondLst>
                                        </p:cTn>
                                        <p:tgtEl>
                                          <p:spTgt spid="3">
                                            <p:txEl>
                                              <p:pRg st="8" end="8"/>
                                            </p:txEl>
                                          </p:spTgt>
                                        </p:tgtEl>
                                      </p:cBhvr>
                                      <p:to x="100000" y="90000"/>
                                    </p:animScale>
                                    <p:animScale>
                                      <p:cBhvr>
                                        <p:cTn id="73" dur="166" decel="50000">
                                          <p:stCondLst>
                                            <p:cond delay="1668"/>
                                          </p:stCondLst>
                                        </p:cTn>
                                        <p:tgtEl>
                                          <p:spTgt spid="3">
                                            <p:txEl>
                                              <p:pRg st="8" end="8"/>
                                            </p:txEl>
                                          </p:spTgt>
                                        </p:tgtEl>
                                      </p:cBhvr>
                                      <p:to x="100000" y="100000"/>
                                    </p:animScale>
                                    <p:animScale>
                                      <p:cBhvr>
                                        <p:cTn id="74" dur="26">
                                          <p:stCondLst>
                                            <p:cond delay="1808"/>
                                          </p:stCondLst>
                                        </p:cTn>
                                        <p:tgtEl>
                                          <p:spTgt spid="3">
                                            <p:txEl>
                                              <p:pRg st="8" end="8"/>
                                            </p:txEl>
                                          </p:spTgt>
                                        </p:tgtEl>
                                      </p:cBhvr>
                                      <p:to x="100000" y="95000"/>
                                    </p:animScale>
                                    <p:animScale>
                                      <p:cBhvr>
                                        <p:cTn id="75" dur="166" decel="50000">
                                          <p:stCondLst>
                                            <p:cond delay="1834"/>
                                          </p:stCondLst>
                                        </p:cTn>
                                        <p:tgtEl>
                                          <p:spTgt spid="3">
                                            <p:txEl>
                                              <p:pRg st="8" end="8"/>
                                            </p:txEl>
                                          </p:spTgt>
                                        </p:tgtEl>
                                      </p:cBhvr>
                                      <p:to x="100000" y="100000"/>
                                    </p:animScale>
                                  </p:childTnLst>
                                </p:cTn>
                              </p:par>
                              <p:par>
                                <p:cTn id="76" presetID="26" presetClass="entr" presetSubtype="0" fill="hold" nodeType="withEffect">
                                  <p:stCondLst>
                                    <p:cond delay="0"/>
                                  </p:stCondLst>
                                  <p:childTnLst>
                                    <p:set>
                                      <p:cBhvr>
                                        <p:cTn id="77" dur="1" fill="hold">
                                          <p:stCondLst>
                                            <p:cond delay="0"/>
                                          </p:stCondLst>
                                        </p:cTn>
                                        <p:tgtEl>
                                          <p:spTgt spid="3">
                                            <p:txEl>
                                              <p:pRg st="9" end="9"/>
                                            </p:txEl>
                                          </p:spTgt>
                                        </p:tgtEl>
                                        <p:attrNameLst>
                                          <p:attrName>style.visibility</p:attrName>
                                        </p:attrNameLst>
                                      </p:cBhvr>
                                      <p:to>
                                        <p:strVal val="visible"/>
                                      </p:to>
                                    </p:set>
                                    <p:animEffect transition="in" filter="wipe(down)">
                                      <p:cBhvr>
                                        <p:cTn id="78" dur="580">
                                          <p:stCondLst>
                                            <p:cond delay="0"/>
                                          </p:stCondLst>
                                        </p:cTn>
                                        <p:tgtEl>
                                          <p:spTgt spid="3">
                                            <p:txEl>
                                              <p:pRg st="9" end="9"/>
                                            </p:txEl>
                                          </p:spTgt>
                                        </p:tgtEl>
                                      </p:cBhvr>
                                    </p:animEffect>
                                    <p:anim calcmode="lin" valueType="num">
                                      <p:cBhvr>
                                        <p:cTn id="79"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3">
                                            <p:txEl>
                                              <p:pRg st="9" end="9"/>
                                            </p:txEl>
                                          </p:spTgt>
                                        </p:tgtEl>
                                      </p:cBhvr>
                                      <p:to x="100000" y="60000"/>
                                    </p:animScale>
                                    <p:animScale>
                                      <p:cBhvr>
                                        <p:cTn id="85" dur="166" decel="50000">
                                          <p:stCondLst>
                                            <p:cond delay="676"/>
                                          </p:stCondLst>
                                        </p:cTn>
                                        <p:tgtEl>
                                          <p:spTgt spid="3">
                                            <p:txEl>
                                              <p:pRg st="9" end="9"/>
                                            </p:txEl>
                                          </p:spTgt>
                                        </p:tgtEl>
                                      </p:cBhvr>
                                      <p:to x="100000" y="100000"/>
                                    </p:animScale>
                                    <p:animScale>
                                      <p:cBhvr>
                                        <p:cTn id="86" dur="26">
                                          <p:stCondLst>
                                            <p:cond delay="1312"/>
                                          </p:stCondLst>
                                        </p:cTn>
                                        <p:tgtEl>
                                          <p:spTgt spid="3">
                                            <p:txEl>
                                              <p:pRg st="9" end="9"/>
                                            </p:txEl>
                                          </p:spTgt>
                                        </p:tgtEl>
                                      </p:cBhvr>
                                      <p:to x="100000" y="80000"/>
                                    </p:animScale>
                                    <p:animScale>
                                      <p:cBhvr>
                                        <p:cTn id="87" dur="166" decel="50000">
                                          <p:stCondLst>
                                            <p:cond delay="1338"/>
                                          </p:stCondLst>
                                        </p:cTn>
                                        <p:tgtEl>
                                          <p:spTgt spid="3">
                                            <p:txEl>
                                              <p:pRg st="9" end="9"/>
                                            </p:txEl>
                                          </p:spTgt>
                                        </p:tgtEl>
                                      </p:cBhvr>
                                      <p:to x="100000" y="100000"/>
                                    </p:animScale>
                                    <p:animScale>
                                      <p:cBhvr>
                                        <p:cTn id="88" dur="26">
                                          <p:stCondLst>
                                            <p:cond delay="1642"/>
                                          </p:stCondLst>
                                        </p:cTn>
                                        <p:tgtEl>
                                          <p:spTgt spid="3">
                                            <p:txEl>
                                              <p:pRg st="9" end="9"/>
                                            </p:txEl>
                                          </p:spTgt>
                                        </p:tgtEl>
                                      </p:cBhvr>
                                      <p:to x="100000" y="90000"/>
                                    </p:animScale>
                                    <p:animScale>
                                      <p:cBhvr>
                                        <p:cTn id="89" dur="166" decel="50000">
                                          <p:stCondLst>
                                            <p:cond delay="1668"/>
                                          </p:stCondLst>
                                        </p:cTn>
                                        <p:tgtEl>
                                          <p:spTgt spid="3">
                                            <p:txEl>
                                              <p:pRg st="9" end="9"/>
                                            </p:txEl>
                                          </p:spTgt>
                                        </p:tgtEl>
                                      </p:cBhvr>
                                      <p:to x="100000" y="100000"/>
                                    </p:animScale>
                                    <p:animScale>
                                      <p:cBhvr>
                                        <p:cTn id="90" dur="26">
                                          <p:stCondLst>
                                            <p:cond delay="1808"/>
                                          </p:stCondLst>
                                        </p:cTn>
                                        <p:tgtEl>
                                          <p:spTgt spid="3">
                                            <p:txEl>
                                              <p:pRg st="9" end="9"/>
                                            </p:txEl>
                                          </p:spTgt>
                                        </p:tgtEl>
                                      </p:cBhvr>
                                      <p:to x="100000" y="95000"/>
                                    </p:animScale>
                                    <p:animScale>
                                      <p:cBhvr>
                                        <p:cTn id="91" dur="166" decel="50000">
                                          <p:stCondLst>
                                            <p:cond delay="1834"/>
                                          </p:stCondLst>
                                        </p:cTn>
                                        <p:tgtEl>
                                          <p:spTgt spid="3">
                                            <p:txEl>
                                              <p:pRg st="9" end="9"/>
                                            </p:txEl>
                                          </p:spTgt>
                                        </p:tgtEl>
                                      </p:cBhvr>
                                      <p:to x="100000" y="100000"/>
                                    </p:animScale>
                                  </p:childTnLst>
                                </p:cTn>
                              </p:par>
                              <p:par>
                                <p:cTn id="92" presetID="26" presetClass="entr" presetSubtype="0" fill="hold" nodeType="with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Effect transition="in" filter="wipe(down)">
                                      <p:cBhvr>
                                        <p:cTn id="94" dur="580">
                                          <p:stCondLst>
                                            <p:cond delay="0"/>
                                          </p:stCondLst>
                                        </p:cTn>
                                        <p:tgtEl>
                                          <p:spTgt spid="3">
                                            <p:txEl>
                                              <p:pRg st="10" end="10"/>
                                            </p:txEl>
                                          </p:spTgt>
                                        </p:tgtEl>
                                      </p:cBhvr>
                                    </p:animEffect>
                                    <p:anim calcmode="lin" valueType="num">
                                      <p:cBhvr>
                                        <p:cTn id="95"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00" dur="26">
                                          <p:stCondLst>
                                            <p:cond delay="650"/>
                                          </p:stCondLst>
                                        </p:cTn>
                                        <p:tgtEl>
                                          <p:spTgt spid="3">
                                            <p:txEl>
                                              <p:pRg st="10" end="10"/>
                                            </p:txEl>
                                          </p:spTgt>
                                        </p:tgtEl>
                                      </p:cBhvr>
                                      <p:to x="100000" y="60000"/>
                                    </p:animScale>
                                    <p:animScale>
                                      <p:cBhvr>
                                        <p:cTn id="101" dur="166" decel="50000">
                                          <p:stCondLst>
                                            <p:cond delay="676"/>
                                          </p:stCondLst>
                                        </p:cTn>
                                        <p:tgtEl>
                                          <p:spTgt spid="3">
                                            <p:txEl>
                                              <p:pRg st="10" end="10"/>
                                            </p:txEl>
                                          </p:spTgt>
                                        </p:tgtEl>
                                      </p:cBhvr>
                                      <p:to x="100000" y="100000"/>
                                    </p:animScale>
                                    <p:animScale>
                                      <p:cBhvr>
                                        <p:cTn id="102" dur="26">
                                          <p:stCondLst>
                                            <p:cond delay="1312"/>
                                          </p:stCondLst>
                                        </p:cTn>
                                        <p:tgtEl>
                                          <p:spTgt spid="3">
                                            <p:txEl>
                                              <p:pRg st="10" end="10"/>
                                            </p:txEl>
                                          </p:spTgt>
                                        </p:tgtEl>
                                      </p:cBhvr>
                                      <p:to x="100000" y="80000"/>
                                    </p:animScale>
                                    <p:animScale>
                                      <p:cBhvr>
                                        <p:cTn id="103" dur="166" decel="50000">
                                          <p:stCondLst>
                                            <p:cond delay="1338"/>
                                          </p:stCondLst>
                                        </p:cTn>
                                        <p:tgtEl>
                                          <p:spTgt spid="3">
                                            <p:txEl>
                                              <p:pRg st="10" end="10"/>
                                            </p:txEl>
                                          </p:spTgt>
                                        </p:tgtEl>
                                      </p:cBhvr>
                                      <p:to x="100000" y="100000"/>
                                    </p:animScale>
                                    <p:animScale>
                                      <p:cBhvr>
                                        <p:cTn id="104" dur="26">
                                          <p:stCondLst>
                                            <p:cond delay="1642"/>
                                          </p:stCondLst>
                                        </p:cTn>
                                        <p:tgtEl>
                                          <p:spTgt spid="3">
                                            <p:txEl>
                                              <p:pRg st="10" end="10"/>
                                            </p:txEl>
                                          </p:spTgt>
                                        </p:tgtEl>
                                      </p:cBhvr>
                                      <p:to x="100000" y="90000"/>
                                    </p:animScale>
                                    <p:animScale>
                                      <p:cBhvr>
                                        <p:cTn id="105" dur="166" decel="50000">
                                          <p:stCondLst>
                                            <p:cond delay="1668"/>
                                          </p:stCondLst>
                                        </p:cTn>
                                        <p:tgtEl>
                                          <p:spTgt spid="3">
                                            <p:txEl>
                                              <p:pRg st="10" end="10"/>
                                            </p:txEl>
                                          </p:spTgt>
                                        </p:tgtEl>
                                      </p:cBhvr>
                                      <p:to x="100000" y="100000"/>
                                    </p:animScale>
                                    <p:animScale>
                                      <p:cBhvr>
                                        <p:cTn id="106" dur="26">
                                          <p:stCondLst>
                                            <p:cond delay="1808"/>
                                          </p:stCondLst>
                                        </p:cTn>
                                        <p:tgtEl>
                                          <p:spTgt spid="3">
                                            <p:txEl>
                                              <p:pRg st="10" end="10"/>
                                            </p:txEl>
                                          </p:spTgt>
                                        </p:tgtEl>
                                      </p:cBhvr>
                                      <p:to x="100000" y="95000"/>
                                    </p:animScale>
                                    <p:animScale>
                                      <p:cBhvr>
                                        <p:cTn id="107"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p:spPr>
        <p:txBody>
          <a:bodyPr>
            <a:normAutofit/>
          </a:bodyPr>
          <a:lstStyle/>
          <a:p>
            <a:r>
              <a:rPr lang="en-US" sz="2800" dirty="0" smtClean="0">
                <a:solidFill>
                  <a:schemeClr val="tx1"/>
                </a:solidFill>
              </a:rPr>
              <a:t>5/ </a:t>
            </a:r>
            <a:r>
              <a:rPr lang="en-US" sz="2800" dirty="0">
                <a:solidFill>
                  <a:schemeClr val="tx1"/>
                </a:solidFill>
              </a:rPr>
              <a:t>When does a drought begin?</a:t>
            </a:r>
          </a:p>
          <a:p>
            <a:r>
              <a:rPr lang="en-US" sz="2800" dirty="0" smtClean="0">
                <a:solidFill>
                  <a:schemeClr val="tx1"/>
                </a:solidFill>
              </a:rPr>
              <a:t>A1/When rain doesn’t fall for  longtime     65%</a:t>
            </a:r>
          </a:p>
          <a:p>
            <a:r>
              <a:rPr lang="en-US" sz="2800" dirty="0" smtClean="0">
                <a:solidFill>
                  <a:schemeClr val="tx1"/>
                </a:solidFill>
              </a:rPr>
              <a:t>A2/Soils begin </a:t>
            </a:r>
            <a:r>
              <a:rPr lang="en-US" sz="2800" dirty="0">
                <a:solidFill>
                  <a:schemeClr val="tx1"/>
                </a:solidFill>
              </a:rPr>
              <a:t>to </a:t>
            </a:r>
            <a:r>
              <a:rPr lang="en-US" sz="2800" dirty="0" smtClean="0">
                <a:solidFill>
                  <a:schemeClr val="tx1"/>
                </a:solidFill>
              </a:rPr>
              <a:t>decrease  35%</a:t>
            </a:r>
            <a:endParaRPr lang="en-US" sz="2800" dirty="0">
              <a:solidFill>
                <a:schemeClr val="tx1"/>
              </a:solidFill>
            </a:endParaRPr>
          </a:p>
          <a:p>
            <a:r>
              <a:rPr lang="en-US" sz="2800" dirty="0" smtClean="0">
                <a:solidFill>
                  <a:schemeClr val="tx1"/>
                </a:solidFill>
              </a:rPr>
              <a:t>6/Does </a:t>
            </a:r>
            <a:r>
              <a:rPr lang="en-US" sz="2800" dirty="0">
                <a:solidFill>
                  <a:schemeClr val="tx1"/>
                </a:solidFill>
              </a:rPr>
              <a:t>a shortage of rain mean that a drought will occur?</a:t>
            </a:r>
          </a:p>
          <a:p>
            <a:r>
              <a:rPr lang="en-US" sz="2800" dirty="0">
                <a:solidFill>
                  <a:schemeClr val="tx1"/>
                </a:solidFill>
              </a:rPr>
              <a:t>  NO            </a:t>
            </a:r>
            <a:r>
              <a:rPr lang="en-US" sz="2800" dirty="0" smtClean="0">
                <a:solidFill>
                  <a:schemeClr val="tx1"/>
                </a:solidFill>
              </a:rPr>
              <a:t> 25%                   </a:t>
            </a:r>
            <a:r>
              <a:rPr lang="en-US" sz="2800" dirty="0">
                <a:solidFill>
                  <a:schemeClr val="tx1"/>
                </a:solidFill>
              </a:rPr>
              <a:t>YES   </a:t>
            </a:r>
            <a:r>
              <a:rPr lang="en-US" sz="2800" dirty="0" smtClean="0">
                <a:solidFill>
                  <a:schemeClr val="tx1"/>
                </a:solidFill>
              </a:rPr>
              <a:t>         75%</a:t>
            </a:r>
            <a:endParaRPr lang="en-US" sz="2800" dirty="0">
              <a:solidFill>
                <a:schemeClr val="tx1"/>
              </a:solidFill>
            </a:endParaRPr>
          </a:p>
          <a:p>
            <a:r>
              <a:rPr lang="en-US" sz="2800" dirty="0">
                <a:solidFill>
                  <a:schemeClr val="tx1"/>
                </a:solidFill>
              </a:rPr>
              <a:t>7</a:t>
            </a:r>
            <a:r>
              <a:rPr lang="en-US" sz="2800" dirty="0" smtClean="0">
                <a:solidFill>
                  <a:schemeClr val="tx1"/>
                </a:solidFill>
              </a:rPr>
              <a:t>/What’s </a:t>
            </a:r>
            <a:r>
              <a:rPr lang="en-US" sz="2800" dirty="0">
                <a:solidFill>
                  <a:schemeClr val="tx1"/>
                </a:solidFill>
              </a:rPr>
              <a:t>the </a:t>
            </a:r>
            <a:r>
              <a:rPr lang="en-US" sz="2800" dirty="0" err="1">
                <a:solidFill>
                  <a:schemeClr val="tx1"/>
                </a:solidFill>
              </a:rPr>
              <a:t>Efftects</a:t>
            </a:r>
            <a:r>
              <a:rPr lang="en-US" sz="2800" dirty="0">
                <a:solidFill>
                  <a:schemeClr val="tx1"/>
                </a:solidFill>
              </a:rPr>
              <a:t> of Droughts?</a:t>
            </a:r>
          </a:p>
          <a:p>
            <a:r>
              <a:rPr lang="en-US" sz="2800" dirty="0" smtClean="0">
                <a:solidFill>
                  <a:schemeClr val="tx1"/>
                </a:solidFill>
              </a:rPr>
              <a:t>A1/Drying </a:t>
            </a:r>
            <a:r>
              <a:rPr lang="en-US" sz="2800" dirty="0">
                <a:solidFill>
                  <a:schemeClr val="tx1"/>
                </a:solidFill>
              </a:rPr>
              <a:t>out of water bodies         </a:t>
            </a:r>
            <a:r>
              <a:rPr lang="en-US" sz="2800" dirty="0" smtClean="0">
                <a:solidFill>
                  <a:schemeClr val="tx1"/>
                </a:solidFill>
              </a:rPr>
              <a:t>20%            A2/Reduction </a:t>
            </a:r>
            <a:r>
              <a:rPr lang="en-US" sz="2800" dirty="0">
                <a:solidFill>
                  <a:schemeClr val="tx1"/>
                </a:solidFill>
              </a:rPr>
              <a:t>in soil quality           </a:t>
            </a:r>
            <a:r>
              <a:rPr lang="en-US" sz="2800" dirty="0" smtClean="0">
                <a:solidFill>
                  <a:schemeClr val="tx1"/>
                </a:solidFill>
              </a:rPr>
              <a:t> 20%                                          A3/Migration </a:t>
            </a:r>
            <a:r>
              <a:rPr lang="en-US" sz="2800" dirty="0">
                <a:solidFill>
                  <a:schemeClr val="tx1"/>
                </a:solidFill>
              </a:rPr>
              <a:t>and even death of Animal </a:t>
            </a:r>
            <a:r>
              <a:rPr lang="en-US" sz="2800" dirty="0" smtClean="0">
                <a:solidFill>
                  <a:schemeClr val="tx1"/>
                </a:solidFill>
              </a:rPr>
              <a:t>         60%</a:t>
            </a:r>
            <a:endParaRPr lang="en-US" sz="2800" dirty="0">
              <a:solidFill>
                <a:schemeClr val="tx1"/>
              </a:solidFill>
            </a:endParaRPr>
          </a:p>
          <a:p>
            <a:r>
              <a:rPr lang="en-US" sz="2800" dirty="0" smtClean="0">
                <a:solidFill>
                  <a:schemeClr val="tx1"/>
                </a:solidFill>
              </a:rPr>
              <a:t>8/What the solution to avoid this disaster?</a:t>
            </a:r>
            <a:endParaRPr lang="en-US" sz="2800" dirty="0">
              <a:solidFill>
                <a:schemeClr val="tx1"/>
              </a:solidFill>
            </a:endParaRPr>
          </a:p>
          <a:p>
            <a:r>
              <a:rPr lang="fr-FR" sz="2800" dirty="0" smtClean="0">
                <a:solidFill>
                  <a:schemeClr val="tx1"/>
                </a:solidFill>
              </a:rPr>
              <a:t>A1/Stop </a:t>
            </a:r>
            <a:r>
              <a:rPr lang="fr-FR" sz="2800" dirty="0" err="1" smtClean="0">
                <a:solidFill>
                  <a:schemeClr val="tx1"/>
                </a:solidFill>
              </a:rPr>
              <a:t>wasting</a:t>
            </a:r>
            <a:r>
              <a:rPr lang="fr-FR" sz="2800" dirty="0" smtClean="0">
                <a:solidFill>
                  <a:schemeClr val="tx1"/>
                </a:solidFill>
              </a:rPr>
              <a:t> water  85%</a:t>
            </a:r>
          </a:p>
          <a:p>
            <a:r>
              <a:rPr lang="fr-FR" sz="2800" dirty="0" smtClean="0">
                <a:solidFill>
                  <a:schemeClr val="tx1"/>
                </a:solidFill>
              </a:rPr>
              <a:t>A2/</a:t>
            </a:r>
            <a:r>
              <a:rPr lang="fr-FR" sz="2800" dirty="0" err="1" smtClean="0">
                <a:solidFill>
                  <a:schemeClr val="tx1"/>
                </a:solidFill>
              </a:rPr>
              <a:t>Forestation</a:t>
            </a:r>
            <a:r>
              <a:rPr lang="fr-FR" sz="2800" dirty="0" smtClean="0">
                <a:solidFill>
                  <a:schemeClr val="tx1"/>
                </a:solidFill>
              </a:rPr>
              <a:t>   15%</a:t>
            </a:r>
          </a:p>
          <a:p>
            <a:pPr marL="0" indent="0">
              <a:buNone/>
            </a:pPr>
            <a:endParaRPr lang="fr-FR" sz="2800" dirty="0" smtClean="0">
              <a:solidFill>
                <a:schemeClr val="tx1"/>
              </a:solidFill>
            </a:endParaRPr>
          </a:p>
        </p:txBody>
      </p:sp>
      <p:sp>
        <p:nvSpPr>
          <p:cNvPr id="4" name="Rectangle 3"/>
          <p:cNvSpPr/>
          <p:nvPr/>
        </p:nvSpPr>
        <p:spPr>
          <a:xfrm>
            <a:off x="1626155" y="2672916"/>
            <a:ext cx="648072" cy="36004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6" name="Rectangle 5"/>
          <p:cNvSpPr/>
          <p:nvPr/>
        </p:nvSpPr>
        <p:spPr>
          <a:xfrm>
            <a:off x="5842431" y="2662593"/>
            <a:ext cx="648072" cy="36004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 name="Rectangle 6"/>
          <p:cNvSpPr/>
          <p:nvPr/>
        </p:nvSpPr>
        <p:spPr>
          <a:xfrm>
            <a:off x="5741262" y="3655050"/>
            <a:ext cx="648072" cy="36004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8" name="Rectangle 7"/>
          <p:cNvSpPr/>
          <p:nvPr/>
        </p:nvSpPr>
        <p:spPr>
          <a:xfrm>
            <a:off x="5433178" y="4151504"/>
            <a:ext cx="648072" cy="36004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9" name="Rectangle 8"/>
          <p:cNvSpPr/>
          <p:nvPr/>
        </p:nvSpPr>
        <p:spPr>
          <a:xfrm>
            <a:off x="7596336" y="4581128"/>
            <a:ext cx="648072" cy="40358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314389089"/>
      </p:ext>
    </p:extLst>
  </p:cSld>
  <p:clrMapOvr>
    <a:masterClrMapping/>
  </p:clrMapOvr>
  <mc:AlternateContent xmlns:mc="http://schemas.openxmlformats.org/markup-compatibility/2006" xmlns:p14="http://schemas.microsoft.com/office/powerpoint/2010/main">
    <mc:Choice Requires="p14">
      <p:transition spd="slow" p14:dur="17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par>
                                <p:cTn id="35" presetID="21" presetClass="entr" presetSubtype="1"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5" end="5"/>
                                            </p:txEl>
                                          </p:spTgt>
                                        </p:tgtEl>
                                      </p:cBhvr>
                                    </p:animEffect>
                                  </p:childTnLst>
                                </p:cTn>
                              </p:par>
                              <p:par>
                                <p:cTn id="46" presetID="42" presetClass="entr" presetSubtype="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8"/>
          <p:cNvSpPr>
            <a:spLocks noGrp="1"/>
          </p:cNvSpPr>
          <p:nvPr>
            <p:ph idx="1"/>
          </p:nvPr>
        </p:nvSpPr>
        <p:spPr/>
        <p:txBody>
          <a:bodyPr/>
          <a:lstStyle/>
          <a:p>
            <a:r>
              <a:rPr lang="fr-FR" dirty="0" smtClean="0"/>
              <a:t>²</a:t>
            </a:r>
            <a:endParaRPr lang="fr-FR" dirty="0"/>
          </a:p>
        </p:txBody>
      </p:sp>
      <p:graphicFrame>
        <p:nvGraphicFramePr>
          <p:cNvPr id="3" name="Graphique 2"/>
          <p:cNvGraphicFramePr/>
          <p:nvPr>
            <p:extLst>
              <p:ext uri="{D42A27DB-BD31-4B8C-83A1-F6EECF244321}">
                <p14:modId xmlns:p14="http://schemas.microsoft.com/office/powerpoint/2010/main" val="3136664530"/>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9333932"/>
      </p:ext>
    </p:extLst>
  </p:cSld>
  <p:clrMapOvr>
    <a:masterClrMapping/>
  </p:clrMapOvr>
  <mc:AlternateContent xmlns:mc="http://schemas.openxmlformats.org/markup-compatibility/2006" xmlns:p14="http://schemas.microsoft.com/office/powerpoint/2010/main">
    <mc:Choice Requires="p14">
      <p:transition spd="slow" p14:dur="175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52736"/>
          </a:xfrm>
        </p:spPr>
        <p:txBody>
          <a:bodyPr/>
          <a:lstStyle/>
          <a:p>
            <a:r>
              <a:rPr lang="fr-FR" dirty="0" smtClean="0"/>
              <a:t>Report:</a:t>
            </a:r>
            <a:endParaRPr lang="fr-FR" dirty="0"/>
          </a:p>
        </p:txBody>
      </p:sp>
      <p:sp>
        <p:nvSpPr>
          <p:cNvPr id="3" name="Espace réservé du contenu 2"/>
          <p:cNvSpPr>
            <a:spLocks noGrp="1"/>
          </p:cNvSpPr>
          <p:nvPr>
            <p:ph idx="1"/>
          </p:nvPr>
        </p:nvSpPr>
        <p:spPr>
          <a:xfrm>
            <a:off x="14434" y="1052736"/>
            <a:ext cx="8928992" cy="5661248"/>
          </a:xfrm>
        </p:spPr>
        <p:txBody>
          <a:bodyPr/>
          <a:lstStyle/>
          <a:p>
            <a:pPr marL="457200" indent="-457200">
              <a:buFont typeface="+mj-lt"/>
              <a:buAutoNum type="arabicPeriod"/>
            </a:pPr>
            <a:r>
              <a:rPr lang="fr-FR" sz="3200" u="sng" dirty="0" smtClean="0">
                <a:solidFill>
                  <a:schemeClr val="tx1"/>
                </a:solidFill>
                <a:latin typeface="+mn-lt"/>
              </a:rPr>
              <a:t>introduction:</a:t>
            </a:r>
          </a:p>
          <a:p>
            <a:pPr marL="0" indent="0">
              <a:buNone/>
            </a:pPr>
            <a:r>
              <a:rPr lang="fr-FR" dirty="0" smtClean="0">
                <a:solidFill>
                  <a:schemeClr val="tx1"/>
                </a:solidFill>
              </a:rPr>
              <a:t>First of </a:t>
            </a:r>
            <a:r>
              <a:rPr lang="fr-FR" dirty="0" err="1" smtClean="0">
                <a:solidFill>
                  <a:schemeClr val="tx1"/>
                </a:solidFill>
              </a:rPr>
              <a:t>all;we</a:t>
            </a:r>
            <a:r>
              <a:rPr lang="fr-FR" dirty="0" smtClean="0">
                <a:solidFill>
                  <a:schemeClr val="tx1"/>
                </a:solidFill>
              </a:rPr>
              <a:t> </a:t>
            </a:r>
            <a:r>
              <a:rPr lang="fr-FR" dirty="0" err="1" smtClean="0">
                <a:solidFill>
                  <a:schemeClr val="tx1"/>
                </a:solidFill>
              </a:rPr>
              <a:t>make</a:t>
            </a:r>
            <a:r>
              <a:rPr lang="fr-FR" dirty="0" smtClean="0">
                <a:solidFill>
                  <a:schemeClr val="tx1"/>
                </a:solidFill>
              </a:rPr>
              <a:t> </a:t>
            </a:r>
            <a:r>
              <a:rPr lang="fr-FR" dirty="0" err="1" smtClean="0">
                <a:solidFill>
                  <a:schemeClr val="tx1"/>
                </a:solidFill>
              </a:rPr>
              <a:t>this</a:t>
            </a:r>
            <a:r>
              <a:rPr lang="fr-FR" dirty="0" smtClean="0">
                <a:solidFill>
                  <a:schemeClr val="tx1"/>
                </a:solidFill>
              </a:rPr>
              <a:t> report </a:t>
            </a:r>
            <a:r>
              <a:rPr lang="fr-FR" dirty="0" err="1" smtClean="0">
                <a:solidFill>
                  <a:schemeClr val="tx1"/>
                </a:solidFill>
              </a:rPr>
              <a:t>because</a:t>
            </a:r>
            <a:r>
              <a:rPr lang="fr-FR" dirty="0" smtClean="0">
                <a:solidFill>
                  <a:schemeClr val="tx1"/>
                </a:solidFill>
              </a:rPr>
              <a:t> </a:t>
            </a:r>
            <a:r>
              <a:rPr lang="fr-FR" dirty="0" err="1" smtClean="0">
                <a:solidFill>
                  <a:schemeClr val="tx1"/>
                </a:solidFill>
              </a:rPr>
              <a:t>our</a:t>
            </a:r>
            <a:r>
              <a:rPr lang="fr-FR" dirty="0" smtClean="0">
                <a:solidFill>
                  <a:schemeClr val="tx1"/>
                </a:solidFill>
              </a:rPr>
              <a:t> </a:t>
            </a:r>
            <a:r>
              <a:rPr lang="fr-FR" dirty="0" err="1" smtClean="0">
                <a:solidFill>
                  <a:schemeClr val="tx1"/>
                </a:solidFill>
              </a:rPr>
              <a:t>town</a:t>
            </a:r>
            <a:r>
              <a:rPr lang="fr-FR" dirty="0">
                <a:solidFill>
                  <a:schemeClr val="tx1"/>
                </a:solidFill>
              </a:rPr>
              <a:t>(KANTARA) </a:t>
            </a:r>
            <a:r>
              <a:rPr lang="fr-FR" dirty="0" err="1" smtClean="0">
                <a:solidFill>
                  <a:schemeClr val="tx1"/>
                </a:solidFill>
              </a:rPr>
              <a:t>Threatened</a:t>
            </a:r>
            <a:r>
              <a:rPr lang="fr-FR" dirty="0" smtClean="0">
                <a:solidFill>
                  <a:schemeClr val="tx1"/>
                </a:solidFill>
              </a:rPr>
              <a:t> by </a:t>
            </a:r>
            <a:r>
              <a:rPr lang="fr-FR" dirty="0" err="1" smtClean="0">
                <a:solidFill>
                  <a:schemeClr val="tx1"/>
                </a:solidFill>
              </a:rPr>
              <a:t>drought</a:t>
            </a:r>
            <a:r>
              <a:rPr lang="fr-FR" dirty="0" smtClean="0">
                <a:solidFill>
                  <a:schemeClr val="tx1"/>
                </a:solidFill>
              </a:rPr>
              <a:t> </a:t>
            </a:r>
            <a:r>
              <a:rPr lang="fr-FR" dirty="0" err="1" smtClean="0">
                <a:solidFill>
                  <a:schemeClr val="tx1"/>
                </a:solidFill>
              </a:rPr>
              <a:t>especially</a:t>
            </a:r>
            <a:r>
              <a:rPr lang="fr-FR" dirty="0" smtClean="0">
                <a:solidFill>
                  <a:schemeClr val="tx1"/>
                </a:solidFill>
              </a:rPr>
              <a:t> last </a:t>
            </a:r>
            <a:r>
              <a:rPr lang="fr-FR" dirty="0" err="1" smtClean="0">
                <a:solidFill>
                  <a:schemeClr val="tx1"/>
                </a:solidFill>
              </a:rPr>
              <a:t>years</a:t>
            </a:r>
            <a:r>
              <a:rPr lang="fr-FR" dirty="0" smtClean="0">
                <a:solidFill>
                  <a:schemeClr val="tx1"/>
                </a:solidFill>
              </a:rPr>
              <a:t>  in </a:t>
            </a:r>
            <a:r>
              <a:rPr lang="fr-FR" dirty="0" err="1" smtClean="0">
                <a:solidFill>
                  <a:schemeClr val="tx1"/>
                </a:solidFill>
              </a:rPr>
              <a:t>order</a:t>
            </a:r>
            <a:r>
              <a:rPr lang="fr-FR" dirty="0">
                <a:solidFill>
                  <a:schemeClr val="tx1"/>
                </a:solidFill>
              </a:rPr>
              <a:t> to </a:t>
            </a:r>
            <a:r>
              <a:rPr lang="fr-FR" dirty="0" err="1" smtClean="0">
                <a:solidFill>
                  <a:schemeClr val="tx1"/>
                </a:solidFill>
              </a:rPr>
              <a:t>educate</a:t>
            </a:r>
            <a:r>
              <a:rPr lang="fr-FR" dirty="0">
                <a:solidFill>
                  <a:schemeClr val="tx1"/>
                </a:solidFill>
              </a:rPr>
              <a:t> </a:t>
            </a:r>
            <a:r>
              <a:rPr lang="fr-FR" dirty="0" smtClean="0">
                <a:solidFill>
                  <a:schemeClr val="tx1"/>
                </a:solidFill>
              </a:rPr>
              <a:t>People</a:t>
            </a:r>
          </a:p>
          <a:p>
            <a:pPr marL="0" indent="0">
              <a:buNone/>
            </a:pPr>
            <a:r>
              <a:rPr lang="fr-FR" u="sng" dirty="0" err="1" smtClean="0">
                <a:solidFill>
                  <a:srgbClr val="00B0F0"/>
                </a:solidFill>
              </a:rPr>
              <a:t>What’s</a:t>
            </a:r>
            <a:r>
              <a:rPr lang="fr-FR" u="sng" dirty="0" smtClean="0">
                <a:solidFill>
                  <a:srgbClr val="00B0F0"/>
                </a:solidFill>
              </a:rPr>
              <a:t> </a:t>
            </a:r>
            <a:r>
              <a:rPr lang="fr-FR" u="sng" dirty="0" err="1" smtClean="0">
                <a:solidFill>
                  <a:srgbClr val="00B0F0"/>
                </a:solidFill>
              </a:rPr>
              <a:t>drought</a:t>
            </a:r>
            <a:r>
              <a:rPr lang="fr-FR" u="sng" dirty="0" smtClean="0">
                <a:solidFill>
                  <a:srgbClr val="00B0F0"/>
                </a:solidFill>
              </a:rPr>
              <a:t>?</a:t>
            </a:r>
          </a:p>
          <a:p>
            <a:pPr marL="0" indent="0">
              <a:buNone/>
            </a:pPr>
            <a:r>
              <a:rPr lang="fr-FR" dirty="0" smtClean="0">
                <a:solidFill>
                  <a:schemeClr val="tx1"/>
                </a:solidFill>
              </a:rPr>
              <a:t>    70%of </a:t>
            </a:r>
            <a:r>
              <a:rPr lang="fr-FR" dirty="0" err="1" smtClean="0">
                <a:solidFill>
                  <a:schemeClr val="tx1"/>
                </a:solidFill>
              </a:rPr>
              <a:t>our</a:t>
            </a:r>
            <a:r>
              <a:rPr lang="fr-FR" dirty="0" smtClean="0">
                <a:solidFill>
                  <a:schemeClr val="tx1"/>
                </a:solidFill>
              </a:rPr>
              <a:t> </a:t>
            </a:r>
            <a:r>
              <a:rPr lang="fr-FR" dirty="0" err="1" smtClean="0">
                <a:solidFill>
                  <a:schemeClr val="tx1"/>
                </a:solidFill>
              </a:rPr>
              <a:t>informants</a:t>
            </a:r>
            <a:r>
              <a:rPr lang="fr-FR" dirty="0" smtClean="0">
                <a:solidFill>
                  <a:schemeClr val="tx1"/>
                </a:solidFill>
              </a:rPr>
              <a:t> </a:t>
            </a:r>
            <a:r>
              <a:rPr lang="fr-FR" dirty="0" err="1" smtClean="0">
                <a:solidFill>
                  <a:schemeClr val="tx1"/>
                </a:solidFill>
              </a:rPr>
              <a:t>said</a:t>
            </a:r>
            <a:r>
              <a:rPr lang="fr-FR" dirty="0" smtClean="0">
                <a:solidFill>
                  <a:schemeClr val="tx1"/>
                </a:solidFill>
              </a:rPr>
              <a:t> </a:t>
            </a:r>
            <a:r>
              <a:rPr lang="fr-FR" dirty="0" err="1" smtClean="0">
                <a:solidFill>
                  <a:schemeClr val="tx1"/>
                </a:solidFill>
              </a:rPr>
              <a:t>that</a:t>
            </a:r>
            <a:r>
              <a:rPr lang="fr-FR" dirty="0" smtClean="0">
                <a:solidFill>
                  <a:schemeClr val="tx1"/>
                </a:solidFill>
              </a:rPr>
              <a:t> the </a:t>
            </a:r>
            <a:r>
              <a:rPr lang="fr-FR" dirty="0" err="1" smtClean="0">
                <a:solidFill>
                  <a:schemeClr val="tx1"/>
                </a:solidFill>
              </a:rPr>
              <a:t>drought</a:t>
            </a:r>
            <a:r>
              <a:rPr lang="fr-FR" dirty="0" smtClean="0">
                <a:solidFill>
                  <a:schemeClr val="tx1"/>
                </a:solidFill>
              </a:rPr>
              <a:t> was a long </a:t>
            </a:r>
            <a:r>
              <a:rPr lang="fr-FR" dirty="0" err="1" smtClean="0">
                <a:solidFill>
                  <a:schemeClr val="tx1"/>
                </a:solidFill>
              </a:rPr>
              <a:t>period</a:t>
            </a:r>
            <a:r>
              <a:rPr lang="fr-FR" dirty="0" smtClean="0">
                <a:solidFill>
                  <a:schemeClr val="tx1"/>
                </a:solidFill>
              </a:rPr>
              <a:t> of </a:t>
            </a:r>
            <a:r>
              <a:rPr lang="fr-FR" dirty="0" err="1" smtClean="0">
                <a:solidFill>
                  <a:schemeClr val="tx1"/>
                </a:solidFill>
              </a:rPr>
              <a:t>law</a:t>
            </a:r>
            <a:r>
              <a:rPr lang="fr-FR" dirty="0" smtClean="0">
                <a:solidFill>
                  <a:schemeClr val="tx1"/>
                </a:solidFill>
              </a:rPr>
              <a:t> </a:t>
            </a:r>
            <a:r>
              <a:rPr lang="fr-FR" dirty="0" err="1" smtClean="0">
                <a:solidFill>
                  <a:schemeClr val="tx1"/>
                </a:solidFill>
              </a:rPr>
              <a:t>rainfall</a:t>
            </a:r>
            <a:r>
              <a:rPr lang="fr-FR" dirty="0" smtClean="0">
                <a:solidFill>
                  <a:schemeClr val="tx1"/>
                </a:solidFill>
              </a:rPr>
              <a:t> and 30%of </a:t>
            </a:r>
            <a:r>
              <a:rPr lang="fr-FR" dirty="0" err="1" smtClean="0">
                <a:solidFill>
                  <a:schemeClr val="tx1"/>
                </a:solidFill>
              </a:rPr>
              <a:t>students</a:t>
            </a:r>
            <a:r>
              <a:rPr lang="fr-FR" dirty="0" smtClean="0">
                <a:solidFill>
                  <a:schemeClr val="tx1"/>
                </a:solidFill>
              </a:rPr>
              <a:t> </a:t>
            </a:r>
            <a:r>
              <a:rPr lang="fr-FR" dirty="0" err="1" smtClean="0">
                <a:solidFill>
                  <a:schemeClr val="tx1"/>
                </a:solidFill>
              </a:rPr>
              <a:t>thought</a:t>
            </a:r>
            <a:r>
              <a:rPr lang="fr-FR" dirty="0" smtClean="0">
                <a:solidFill>
                  <a:schemeClr val="tx1"/>
                </a:solidFill>
              </a:rPr>
              <a:t>  </a:t>
            </a:r>
            <a:r>
              <a:rPr lang="fr-FR" dirty="0" err="1" smtClean="0">
                <a:solidFill>
                  <a:schemeClr val="tx1"/>
                </a:solidFill>
              </a:rPr>
              <a:t>that</a:t>
            </a:r>
            <a:r>
              <a:rPr lang="fr-FR" dirty="0" smtClean="0">
                <a:solidFill>
                  <a:schemeClr val="tx1"/>
                </a:solidFill>
              </a:rPr>
              <a:t> </a:t>
            </a:r>
            <a:r>
              <a:rPr lang="fr-FR" dirty="0" err="1" smtClean="0">
                <a:solidFill>
                  <a:schemeClr val="tx1"/>
                </a:solidFill>
              </a:rPr>
              <a:t>drought</a:t>
            </a:r>
            <a:r>
              <a:rPr lang="fr-FR" dirty="0" smtClean="0">
                <a:solidFill>
                  <a:schemeClr val="tx1"/>
                </a:solidFill>
              </a:rPr>
              <a:t> </a:t>
            </a:r>
            <a:r>
              <a:rPr lang="fr-FR" dirty="0" err="1" smtClean="0">
                <a:solidFill>
                  <a:schemeClr val="tx1"/>
                </a:solidFill>
              </a:rPr>
              <a:t>meant</a:t>
            </a:r>
            <a:r>
              <a:rPr lang="fr-FR" dirty="0" smtClean="0">
                <a:solidFill>
                  <a:schemeClr val="tx1"/>
                </a:solidFill>
              </a:rPr>
              <a:t>  </a:t>
            </a:r>
            <a:r>
              <a:rPr lang="en-US" dirty="0" smtClean="0">
                <a:solidFill>
                  <a:schemeClr val="tx1"/>
                </a:solidFill>
              </a:rPr>
              <a:t>dangerous </a:t>
            </a:r>
            <a:r>
              <a:rPr lang="en-US" dirty="0">
                <a:solidFill>
                  <a:schemeClr val="tx1"/>
                </a:solidFill>
              </a:rPr>
              <a:t>natural disaster hit the hot regions </a:t>
            </a:r>
            <a:r>
              <a:rPr lang="fr-FR" dirty="0" smtClean="0">
                <a:solidFill>
                  <a:schemeClr val="tx1"/>
                </a:solidFill>
              </a:rPr>
              <a:t> </a:t>
            </a:r>
          </a:p>
          <a:p>
            <a:pPr marL="0" indent="0">
              <a:buNone/>
            </a:pPr>
            <a:r>
              <a:rPr lang="en-US" u="sng" dirty="0" smtClean="0">
                <a:solidFill>
                  <a:srgbClr val="00B0F0"/>
                </a:solidFill>
              </a:rPr>
              <a:t>does a drought go away when it rains?</a:t>
            </a:r>
          </a:p>
          <a:p>
            <a:pPr marL="0" indent="0">
              <a:buNone/>
            </a:pPr>
            <a:r>
              <a:rPr lang="fr-FR" dirty="0" smtClean="0">
                <a:solidFill>
                  <a:schemeClr val="tx1"/>
                </a:solidFill>
              </a:rPr>
              <a:t>The </a:t>
            </a:r>
            <a:r>
              <a:rPr lang="fr-FR" dirty="0" err="1" smtClean="0">
                <a:solidFill>
                  <a:schemeClr val="tx1"/>
                </a:solidFill>
              </a:rPr>
              <a:t>majority</a:t>
            </a:r>
            <a:r>
              <a:rPr lang="fr-FR" dirty="0" smtClean="0">
                <a:solidFill>
                  <a:schemeClr val="tx1"/>
                </a:solidFill>
              </a:rPr>
              <a:t> of </a:t>
            </a:r>
            <a:r>
              <a:rPr lang="fr-FR" dirty="0" err="1" smtClean="0">
                <a:solidFill>
                  <a:schemeClr val="tx1"/>
                </a:solidFill>
              </a:rPr>
              <a:t>pupils</a:t>
            </a:r>
            <a:r>
              <a:rPr lang="fr-FR" dirty="0" smtClean="0">
                <a:solidFill>
                  <a:schemeClr val="tx1"/>
                </a:solidFill>
              </a:rPr>
              <a:t> </a:t>
            </a:r>
            <a:r>
              <a:rPr lang="fr-FR" dirty="0" err="1" smtClean="0">
                <a:solidFill>
                  <a:schemeClr val="tx1"/>
                </a:solidFill>
              </a:rPr>
              <a:t>said</a:t>
            </a:r>
            <a:r>
              <a:rPr lang="fr-FR" dirty="0" smtClean="0">
                <a:solidFill>
                  <a:schemeClr val="tx1"/>
                </a:solidFill>
              </a:rPr>
              <a:t> ‘</a:t>
            </a:r>
            <a:r>
              <a:rPr lang="fr-FR" dirty="0" err="1" smtClean="0">
                <a:solidFill>
                  <a:schemeClr val="tx1"/>
                </a:solidFill>
              </a:rPr>
              <a:t>yes</a:t>
            </a:r>
            <a:r>
              <a:rPr lang="fr-FR" dirty="0" smtClean="0">
                <a:solidFill>
                  <a:schemeClr val="tx1"/>
                </a:solidFill>
              </a:rPr>
              <a:t>’; </a:t>
            </a:r>
            <a:r>
              <a:rPr lang="fr-FR" dirty="0" err="1" smtClean="0">
                <a:solidFill>
                  <a:schemeClr val="tx1"/>
                </a:solidFill>
              </a:rPr>
              <a:t>However</a:t>
            </a:r>
            <a:r>
              <a:rPr lang="fr-FR" dirty="0" smtClean="0">
                <a:solidFill>
                  <a:schemeClr val="tx1"/>
                </a:solidFill>
              </a:rPr>
              <a:t> the </a:t>
            </a:r>
            <a:r>
              <a:rPr lang="fr-FR" dirty="0" err="1" smtClean="0">
                <a:solidFill>
                  <a:schemeClr val="tx1"/>
                </a:solidFill>
              </a:rPr>
              <a:t>truth</a:t>
            </a:r>
            <a:r>
              <a:rPr lang="fr-FR" dirty="0" smtClean="0">
                <a:solidFill>
                  <a:schemeClr val="tx1"/>
                </a:solidFill>
              </a:rPr>
              <a:t> </a:t>
            </a:r>
            <a:r>
              <a:rPr lang="fr-FR" dirty="0" err="1" smtClean="0">
                <a:solidFill>
                  <a:schemeClr val="tx1"/>
                </a:solidFill>
              </a:rPr>
              <a:t>is</a:t>
            </a:r>
            <a:r>
              <a:rPr lang="fr-FR" dirty="0" smtClean="0">
                <a:solidFill>
                  <a:schemeClr val="tx1"/>
                </a:solidFill>
              </a:rPr>
              <a:t> the </a:t>
            </a:r>
            <a:r>
              <a:rPr lang="fr-FR" dirty="0" err="1" smtClean="0">
                <a:solidFill>
                  <a:schemeClr val="tx1"/>
                </a:solidFill>
              </a:rPr>
              <a:t>drought</a:t>
            </a:r>
            <a:r>
              <a:rPr lang="fr-FR" dirty="0" smtClean="0">
                <a:solidFill>
                  <a:schemeClr val="tx1"/>
                </a:solidFill>
              </a:rPr>
              <a:t> </a:t>
            </a:r>
            <a:r>
              <a:rPr lang="fr-FR" dirty="0" err="1" smtClean="0">
                <a:solidFill>
                  <a:schemeClr val="tx1"/>
                </a:solidFill>
              </a:rPr>
              <a:t>doesn’t</a:t>
            </a:r>
            <a:r>
              <a:rPr lang="fr-FR" dirty="0" smtClean="0">
                <a:solidFill>
                  <a:schemeClr val="tx1"/>
                </a:solidFill>
              </a:rPr>
              <a:t> go </a:t>
            </a:r>
            <a:r>
              <a:rPr lang="fr-FR" dirty="0" err="1" smtClean="0">
                <a:solidFill>
                  <a:schemeClr val="tx1"/>
                </a:solidFill>
              </a:rPr>
              <a:t>away</a:t>
            </a:r>
            <a:r>
              <a:rPr lang="fr-FR" dirty="0" smtClean="0">
                <a:solidFill>
                  <a:schemeClr val="tx1"/>
                </a:solidFill>
              </a:rPr>
              <a:t> </a:t>
            </a:r>
            <a:r>
              <a:rPr lang="fr-FR" dirty="0" err="1" smtClean="0">
                <a:solidFill>
                  <a:schemeClr val="tx1"/>
                </a:solidFill>
              </a:rPr>
              <a:t>because</a:t>
            </a:r>
            <a:r>
              <a:rPr lang="fr-FR" dirty="0" smtClean="0">
                <a:solidFill>
                  <a:schemeClr val="tx1"/>
                </a:solidFill>
              </a:rPr>
              <a:t> the </a:t>
            </a:r>
            <a:r>
              <a:rPr lang="fr-FR" dirty="0" err="1" smtClean="0">
                <a:solidFill>
                  <a:srgbClr val="000000"/>
                </a:solidFill>
                <a:ea typeface="Calibri"/>
                <a:cs typeface="Arial"/>
              </a:rPr>
              <a:t>most</a:t>
            </a:r>
            <a:r>
              <a:rPr lang="fr-FR" dirty="0" smtClean="0">
                <a:solidFill>
                  <a:srgbClr val="000000"/>
                </a:solidFill>
                <a:ea typeface="Calibri"/>
                <a:cs typeface="Arial"/>
              </a:rPr>
              <a:t> of the </a:t>
            </a:r>
            <a:r>
              <a:rPr lang="fr-FR" dirty="0" err="1" smtClean="0">
                <a:solidFill>
                  <a:srgbClr val="000000"/>
                </a:solidFill>
                <a:ea typeface="Calibri"/>
                <a:cs typeface="Arial"/>
              </a:rPr>
              <a:t>rain</a:t>
            </a:r>
            <a:r>
              <a:rPr lang="fr-FR" dirty="0" smtClean="0">
                <a:solidFill>
                  <a:srgbClr val="000000"/>
                </a:solidFill>
                <a:ea typeface="Calibri"/>
                <a:cs typeface="Arial"/>
              </a:rPr>
              <a:t> </a:t>
            </a:r>
            <a:r>
              <a:rPr lang="fr-FR" dirty="0" err="1" smtClean="0">
                <a:solidFill>
                  <a:srgbClr val="000000"/>
                </a:solidFill>
                <a:ea typeface="Calibri"/>
                <a:cs typeface="Arial"/>
              </a:rPr>
              <a:t>that</a:t>
            </a:r>
            <a:r>
              <a:rPr lang="fr-FR" dirty="0" smtClean="0">
                <a:solidFill>
                  <a:srgbClr val="000000"/>
                </a:solidFill>
                <a:ea typeface="Calibri"/>
                <a:cs typeface="Arial"/>
              </a:rPr>
              <a:t> </a:t>
            </a:r>
            <a:r>
              <a:rPr lang="fr-FR" dirty="0" err="1" smtClean="0">
                <a:solidFill>
                  <a:srgbClr val="000000"/>
                </a:solidFill>
                <a:ea typeface="Calibri"/>
                <a:cs typeface="Arial"/>
              </a:rPr>
              <a:t>falls</a:t>
            </a:r>
            <a:r>
              <a:rPr lang="fr-FR" dirty="0" smtClean="0">
                <a:solidFill>
                  <a:srgbClr val="000000"/>
                </a:solidFill>
                <a:ea typeface="Calibri"/>
                <a:cs typeface="Arial"/>
              </a:rPr>
              <a:t> </a:t>
            </a:r>
            <a:r>
              <a:rPr lang="fr-FR" dirty="0" err="1" smtClean="0">
                <a:solidFill>
                  <a:srgbClr val="000000"/>
                </a:solidFill>
                <a:ea typeface="Calibri"/>
                <a:cs typeface="Arial"/>
              </a:rPr>
              <a:t>will</a:t>
            </a:r>
            <a:r>
              <a:rPr lang="fr-FR" dirty="0" smtClean="0">
                <a:solidFill>
                  <a:srgbClr val="000000"/>
                </a:solidFill>
                <a:ea typeface="Calibri"/>
                <a:cs typeface="Arial"/>
              </a:rPr>
              <a:t> </a:t>
            </a:r>
            <a:r>
              <a:rPr lang="fr-FR" dirty="0" err="1" smtClean="0">
                <a:solidFill>
                  <a:srgbClr val="000000"/>
                </a:solidFill>
                <a:ea typeface="Calibri"/>
                <a:cs typeface="Arial"/>
              </a:rPr>
              <a:t>be</a:t>
            </a:r>
            <a:r>
              <a:rPr lang="fr-FR" dirty="0" smtClean="0">
                <a:solidFill>
                  <a:srgbClr val="000000"/>
                </a:solidFill>
                <a:ea typeface="Calibri"/>
                <a:cs typeface="Arial"/>
              </a:rPr>
              <a:t> </a:t>
            </a:r>
            <a:r>
              <a:rPr lang="fr-FR" dirty="0" err="1" smtClean="0">
                <a:solidFill>
                  <a:srgbClr val="000000"/>
                </a:solidFill>
                <a:ea typeface="Calibri"/>
                <a:cs typeface="Arial"/>
              </a:rPr>
              <a:t>quickly</a:t>
            </a:r>
            <a:r>
              <a:rPr lang="fr-FR" dirty="0" smtClean="0">
                <a:solidFill>
                  <a:srgbClr val="000000"/>
                </a:solidFill>
                <a:ea typeface="Calibri"/>
                <a:cs typeface="Arial"/>
              </a:rPr>
              <a:t> </a:t>
            </a:r>
            <a:r>
              <a:rPr lang="fr-FR" dirty="0" err="1" smtClean="0">
                <a:solidFill>
                  <a:srgbClr val="000000"/>
                </a:solidFill>
                <a:ea typeface="Calibri"/>
                <a:cs typeface="Arial"/>
              </a:rPr>
              <a:t>evaporated</a:t>
            </a:r>
            <a:r>
              <a:rPr lang="fr-FR" dirty="0" smtClean="0">
                <a:solidFill>
                  <a:srgbClr val="000000"/>
                </a:solidFill>
                <a:ea typeface="Calibri"/>
                <a:cs typeface="Arial"/>
              </a:rPr>
              <a:t> or </a:t>
            </a:r>
            <a:r>
              <a:rPr lang="fr-FR" dirty="0" err="1" smtClean="0">
                <a:solidFill>
                  <a:srgbClr val="000000"/>
                </a:solidFill>
                <a:ea typeface="Calibri"/>
                <a:cs typeface="Arial"/>
              </a:rPr>
              <a:t>used</a:t>
            </a:r>
            <a:r>
              <a:rPr lang="fr-FR" dirty="0" smtClean="0">
                <a:solidFill>
                  <a:srgbClr val="000000"/>
                </a:solidFill>
                <a:ea typeface="Calibri"/>
                <a:cs typeface="Arial"/>
              </a:rPr>
              <a:t> by plants </a:t>
            </a:r>
            <a:endParaRPr lang="fr-FR" sz="2800" dirty="0">
              <a:solidFill>
                <a:schemeClr val="tx1"/>
              </a:solidFill>
            </a:endParaRPr>
          </a:p>
        </p:txBody>
      </p:sp>
    </p:spTree>
    <p:extLst>
      <p:ext uri="{BB962C8B-B14F-4D97-AF65-F5344CB8AC3E}">
        <p14:creationId xmlns:p14="http://schemas.microsoft.com/office/powerpoint/2010/main" val="2748361728"/>
      </p:ext>
    </p:extLst>
  </p:cSld>
  <p:clrMapOvr>
    <a:masterClrMapping/>
  </p:clrMapOvr>
  <mc:AlternateContent xmlns:mc="http://schemas.openxmlformats.org/markup-compatibility/2006" xmlns:p14="http://schemas.microsoft.com/office/powerpoint/2010/main">
    <mc:Choice Requires="p14">
      <p:transition spd="slow" p14:dur="375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60648"/>
            <a:ext cx="9144000" cy="6597352"/>
          </a:xfrm>
        </p:spPr>
        <p:txBody>
          <a:bodyPr/>
          <a:lstStyle/>
          <a:p>
            <a:r>
              <a:rPr lang="en-US" u="sng" dirty="0">
                <a:solidFill>
                  <a:srgbClr val="00B0F0"/>
                </a:solidFill>
              </a:rPr>
              <a:t>4/What causes </a:t>
            </a:r>
            <a:r>
              <a:rPr lang="en-US" u="sng" dirty="0" smtClean="0">
                <a:solidFill>
                  <a:srgbClr val="00B0F0"/>
                </a:solidFill>
              </a:rPr>
              <a:t>droughts?</a:t>
            </a:r>
          </a:p>
          <a:p>
            <a:r>
              <a:rPr lang="en-US" dirty="0">
                <a:solidFill>
                  <a:schemeClr val="tx1"/>
                </a:solidFill>
              </a:rPr>
              <a:t>7</a:t>
            </a:r>
            <a:r>
              <a:rPr lang="en-US" dirty="0" smtClean="0">
                <a:solidFill>
                  <a:schemeClr val="tx1"/>
                </a:solidFill>
              </a:rPr>
              <a:t>0% of our informants said that Global warming was the fundamental cause, in other side 20% of persons believed that the cause was the deforestation </a:t>
            </a:r>
            <a:r>
              <a:rPr lang="en-US" dirty="0">
                <a:solidFill>
                  <a:schemeClr val="tx1"/>
                </a:solidFill>
              </a:rPr>
              <a:t>also </a:t>
            </a:r>
            <a:r>
              <a:rPr lang="en-US" dirty="0" smtClean="0">
                <a:solidFill>
                  <a:schemeClr val="tx1"/>
                </a:solidFill>
              </a:rPr>
              <a:t>just10%of them said that the lack of rainfall was considered like cause</a:t>
            </a:r>
          </a:p>
          <a:p>
            <a:r>
              <a:rPr lang="en-US" u="sng" dirty="0">
                <a:solidFill>
                  <a:srgbClr val="00B0F0"/>
                </a:solidFill>
              </a:rPr>
              <a:t>5/ When does a drought begin?</a:t>
            </a:r>
          </a:p>
          <a:p>
            <a:r>
              <a:rPr lang="en-US" dirty="0" smtClean="0">
                <a:solidFill>
                  <a:srgbClr val="FF0000"/>
                </a:solidFill>
              </a:rPr>
              <a:t>Observation:</a:t>
            </a:r>
            <a:r>
              <a:rPr lang="en-US" dirty="0" smtClean="0">
                <a:solidFill>
                  <a:schemeClr val="tx1"/>
                </a:solidFill>
              </a:rPr>
              <a:t> </a:t>
            </a:r>
            <a:r>
              <a:rPr lang="en-US" dirty="0">
                <a:solidFill>
                  <a:schemeClr val="tx1"/>
                </a:solidFill>
              </a:rPr>
              <a:t>The beginning of a drought is difficult to determine. Several weeks, months, or even years may pass before people know that a drought is occurring </a:t>
            </a:r>
            <a:r>
              <a:rPr lang="en-US" dirty="0" smtClean="0">
                <a:solidFill>
                  <a:schemeClr val="tx1"/>
                </a:solidFill>
              </a:rPr>
              <a:t>like In </a:t>
            </a:r>
            <a:r>
              <a:rPr lang="en-US" dirty="0">
                <a:solidFill>
                  <a:schemeClr val="tx1"/>
                </a:solidFill>
              </a:rPr>
              <a:t>California, the drought extended from 1928 to </a:t>
            </a:r>
            <a:r>
              <a:rPr lang="en-US" dirty="0" smtClean="0">
                <a:solidFill>
                  <a:schemeClr val="tx1"/>
                </a:solidFill>
              </a:rPr>
              <a:t>1937</a:t>
            </a:r>
            <a:r>
              <a:rPr lang="en-US" dirty="0" smtClean="0">
                <a:solidFill>
                  <a:schemeClr val="tx1"/>
                </a:solidFill>
              </a:rPr>
              <a:t>!!!</a:t>
            </a:r>
          </a:p>
          <a:p>
            <a:pPr marL="0" indent="0">
              <a:buNone/>
            </a:pPr>
            <a:endParaRPr lang="en-US" dirty="0">
              <a:solidFill>
                <a:schemeClr val="tx1"/>
              </a:solidFill>
            </a:endParaRPr>
          </a:p>
          <a:p>
            <a:pPr marL="0" indent="0">
              <a:buNone/>
            </a:pPr>
            <a:r>
              <a:rPr lang="en-US" dirty="0" smtClean="0">
                <a:solidFill>
                  <a:schemeClr val="tx1"/>
                </a:solidFill>
              </a:rPr>
              <a:t>   </a:t>
            </a:r>
            <a:r>
              <a:rPr lang="fr-FR" dirty="0" smtClean="0">
                <a:solidFill>
                  <a:schemeClr val="tx1"/>
                </a:solidFill>
              </a:rPr>
              <a:t>65</a:t>
            </a:r>
            <a:r>
              <a:rPr lang="fr-FR" dirty="0">
                <a:solidFill>
                  <a:schemeClr val="tx1"/>
                </a:solidFill>
              </a:rPr>
              <a:t>% of </a:t>
            </a:r>
            <a:r>
              <a:rPr lang="fr-FR" dirty="0" err="1">
                <a:solidFill>
                  <a:schemeClr val="tx1"/>
                </a:solidFill>
              </a:rPr>
              <a:t>them</a:t>
            </a:r>
            <a:r>
              <a:rPr lang="fr-FR" dirty="0">
                <a:solidFill>
                  <a:schemeClr val="tx1"/>
                </a:solidFill>
              </a:rPr>
              <a:t>  </a:t>
            </a:r>
            <a:r>
              <a:rPr lang="fr-FR" dirty="0" err="1">
                <a:solidFill>
                  <a:schemeClr val="tx1"/>
                </a:solidFill>
              </a:rPr>
              <a:t>sugested</a:t>
            </a:r>
            <a:r>
              <a:rPr lang="fr-FR" dirty="0">
                <a:solidFill>
                  <a:schemeClr val="tx1"/>
                </a:solidFill>
              </a:rPr>
              <a:t> </a:t>
            </a:r>
            <a:r>
              <a:rPr lang="fr-FR" dirty="0" err="1">
                <a:solidFill>
                  <a:schemeClr val="tx1"/>
                </a:solidFill>
              </a:rPr>
              <a:t>that</a:t>
            </a:r>
            <a:r>
              <a:rPr lang="fr-FR" dirty="0">
                <a:solidFill>
                  <a:schemeClr val="tx1"/>
                </a:solidFill>
              </a:rPr>
              <a:t> the </a:t>
            </a:r>
            <a:r>
              <a:rPr lang="fr-FR" dirty="0" err="1">
                <a:solidFill>
                  <a:schemeClr val="tx1"/>
                </a:solidFill>
              </a:rPr>
              <a:t>begining</a:t>
            </a:r>
            <a:r>
              <a:rPr lang="fr-FR" dirty="0">
                <a:solidFill>
                  <a:schemeClr val="tx1"/>
                </a:solidFill>
              </a:rPr>
              <a:t> of </a:t>
            </a:r>
            <a:r>
              <a:rPr lang="fr-FR" dirty="0" err="1">
                <a:solidFill>
                  <a:schemeClr val="tx1"/>
                </a:solidFill>
              </a:rPr>
              <a:t>disaster</a:t>
            </a:r>
            <a:r>
              <a:rPr lang="fr-FR" dirty="0">
                <a:solidFill>
                  <a:schemeClr val="tx1"/>
                </a:solidFill>
              </a:rPr>
              <a:t> </a:t>
            </a:r>
            <a:r>
              <a:rPr lang="fr-FR" dirty="0" err="1">
                <a:solidFill>
                  <a:schemeClr val="tx1"/>
                </a:solidFill>
              </a:rPr>
              <a:t>appeared</a:t>
            </a:r>
            <a:r>
              <a:rPr lang="fr-FR" dirty="0">
                <a:solidFill>
                  <a:schemeClr val="tx1"/>
                </a:solidFill>
              </a:rPr>
              <a:t> </a:t>
            </a:r>
            <a:r>
              <a:rPr lang="fr-FR" dirty="0" err="1">
                <a:solidFill>
                  <a:schemeClr val="tx1"/>
                </a:solidFill>
              </a:rPr>
              <a:t>when</a:t>
            </a:r>
            <a:r>
              <a:rPr lang="fr-FR" dirty="0">
                <a:solidFill>
                  <a:schemeClr val="tx1"/>
                </a:solidFill>
              </a:rPr>
              <a:t> </a:t>
            </a:r>
            <a:r>
              <a:rPr lang="en-US" dirty="0">
                <a:solidFill>
                  <a:schemeClr val="tx1"/>
                </a:solidFill>
              </a:rPr>
              <a:t>rain doesn’t fall for  longtime but 35% of informants thought that the Soils begin to decrease is the first mark of drought</a:t>
            </a:r>
            <a:endParaRPr lang="en-US" dirty="0" smtClean="0">
              <a:solidFill>
                <a:schemeClr val="tx1"/>
              </a:solidFill>
            </a:endParaRPr>
          </a:p>
          <a:p>
            <a:r>
              <a:rPr lang="en-US" u="sng" dirty="0" smtClean="0"/>
              <a:t> </a:t>
            </a:r>
            <a:endParaRPr lang="en-US" u="sng" dirty="0">
              <a:solidFill>
                <a:schemeClr val="tx1"/>
              </a:solidFill>
            </a:endParaRPr>
          </a:p>
          <a:p>
            <a:endParaRPr lang="fr-FR" dirty="0"/>
          </a:p>
        </p:txBody>
      </p:sp>
    </p:spTree>
    <p:extLst>
      <p:ext uri="{BB962C8B-B14F-4D97-AF65-F5344CB8AC3E}">
        <p14:creationId xmlns:p14="http://schemas.microsoft.com/office/powerpoint/2010/main" val="1063965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p:spPr>
        <p:txBody>
          <a:bodyPr/>
          <a:lstStyle/>
          <a:p>
            <a:r>
              <a:rPr lang="en-US" u="sng" dirty="0">
                <a:solidFill>
                  <a:srgbClr val="00B0F0"/>
                </a:solidFill>
              </a:rPr>
              <a:t>7/What’s the </a:t>
            </a:r>
            <a:r>
              <a:rPr lang="en-US" u="sng" dirty="0" err="1">
                <a:solidFill>
                  <a:srgbClr val="00B0F0"/>
                </a:solidFill>
              </a:rPr>
              <a:t>Efftects</a:t>
            </a:r>
            <a:r>
              <a:rPr lang="en-US" u="sng" dirty="0">
                <a:solidFill>
                  <a:srgbClr val="00B0F0"/>
                </a:solidFill>
              </a:rPr>
              <a:t> of Droughts?</a:t>
            </a:r>
          </a:p>
          <a:p>
            <a:r>
              <a:rPr lang="fr-FR" dirty="0" smtClean="0">
                <a:solidFill>
                  <a:schemeClr val="tx1"/>
                </a:solidFill>
              </a:rPr>
              <a:t>The </a:t>
            </a:r>
            <a:r>
              <a:rPr lang="fr-FR" dirty="0" err="1" smtClean="0">
                <a:solidFill>
                  <a:schemeClr val="tx1"/>
                </a:solidFill>
              </a:rPr>
              <a:t>drought</a:t>
            </a:r>
            <a:r>
              <a:rPr lang="fr-FR" dirty="0" smtClean="0">
                <a:solidFill>
                  <a:schemeClr val="tx1"/>
                </a:solidFill>
              </a:rPr>
              <a:t> has </a:t>
            </a:r>
            <a:r>
              <a:rPr lang="fr-FR" dirty="0" err="1" smtClean="0">
                <a:solidFill>
                  <a:schemeClr val="tx1"/>
                </a:solidFill>
              </a:rPr>
              <a:t>many</a:t>
            </a:r>
            <a:r>
              <a:rPr lang="fr-FR" dirty="0" smtClean="0">
                <a:solidFill>
                  <a:schemeClr val="tx1"/>
                </a:solidFill>
              </a:rPr>
              <a:t> </a:t>
            </a:r>
            <a:r>
              <a:rPr lang="fr-FR" dirty="0" err="1" smtClean="0">
                <a:solidFill>
                  <a:schemeClr val="tx1"/>
                </a:solidFill>
              </a:rPr>
              <a:t>effects</a:t>
            </a:r>
            <a:r>
              <a:rPr lang="fr-FR" dirty="0" smtClean="0">
                <a:solidFill>
                  <a:schemeClr val="tx1"/>
                </a:solidFill>
              </a:rPr>
              <a:t>  SO 60% </a:t>
            </a:r>
            <a:r>
              <a:rPr lang="fr-FR" dirty="0" err="1" smtClean="0">
                <a:solidFill>
                  <a:schemeClr val="tx1"/>
                </a:solidFill>
              </a:rPr>
              <a:t>answred</a:t>
            </a:r>
            <a:r>
              <a:rPr lang="fr-FR" dirty="0" smtClean="0">
                <a:solidFill>
                  <a:schemeClr val="tx1"/>
                </a:solidFill>
              </a:rPr>
              <a:t> </a:t>
            </a:r>
            <a:r>
              <a:rPr lang="fr-FR" dirty="0" err="1" smtClean="0">
                <a:solidFill>
                  <a:schemeClr val="tx1"/>
                </a:solidFill>
              </a:rPr>
              <a:t>that</a:t>
            </a:r>
            <a:r>
              <a:rPr lang="fr-FR" dirty="0" smtClean="0">
                <a:solidFill>
                  <a:schemeClr val="tx1"/>
                </a:solidFill>
              </a:rPr>
              <a:t> the</a:t>
            </a:r>
            <a:r>
              <a:rPr lang="en-US" dirty="0" smtClean="0">
                <a:solidFill>
                  <a:schemeClr val="tx1"/>
                </a:solidFill>
              </a:rPr>
              <a:t> Migration </a:t>
            </a:r>
            <a:r>
              <a:rPr lang="en-US" dirty="0">
                <a:solidFill>
                  <a:schemeClr val="tx1"/>
                </a:solidFill>
              </a:rPr>
              <a:t>and even death of Animal </a:t>
            </a:r>
            <a:r>
              <a:rPr lang="en-US" dirty="0" smtClean="0">
                <a:solidFill>
                  <a:schemeClr val="tx1"/>
                </a:solidFill>
              </a:rPr>
              <a:t>was the worst impact but the rest of students supposed that the</a:t>
            </a:r>
            <a:r>
              <a:rPr lang="en-US" dirty="0">
                <a:solidFill>
                  <a:schemeClr val="tx1"/>
                </a:solidFill>
              </a:rPr>
              <a:t> </a:t>
            </a:r>
            <a:r>
              <a:rPr lang="en-US" dirty="0" smtClean="0">
                <a:solidFill>
                  <a:schemeClr val="tx1"/>
                </a:solidFill>
              </a:rPr>
              <a:t>Drying </a:t>
            </a:r>
            <a:r>
              <a:rPr lang="en-US" dirty="0">
                <a:solidFill>
                  <a:schemeClr val="tx1"/>
                </a:solidFill>
              </a:rPr>
              <a:t>out of water </a:t>
            </a:r>
            <a:r>
              <a:rPr lang="en-US" dirty="0" smtClean="0">
                <a:solidFill>
                  <a:schemeClr val="tx1"/>
                </a:solidFill>
              </a:rPr>
              <a:t>bodies and Reduction </a:t>
            </a:r>
            <a:r>
              <a:rPr lang="en-US" dirty="0">
                <a:solidFill>
                  <a:schemeClr val="tx1"/>
                </a:solidFill>
              </a:rPr>
              <a:t>in soil quality</a:t>
            </a:r>
            <a:r>
              <a:rPr lang="en-US" dirty="0" smtClean="0">
                <a:solidFill>
                  <a:schemeClr val="tx1"/>
                </a:solidFill>
              </a:rPr>
              <a:t> </a:t>
            </a:r>
            <a:r>
              <a:rPr lang="en-US" dirty="0" smtClean="0">
                <a:solidFill>
                  <a:schemeClr val="tx1"/>
                </a:solidFill>
              </a:rPr>
              <a:t> </a:t>
            </a:r>
            <a:endParaRPr lang="en-US" dirty="0">
              <a:solidFill>
                <a:schemeClr val="tx1"/>
              </a:solidFill>
            </a:endParaRPr>
          </a:p>
          <a:p>
            <a:r>
              <a:rPr lang="en-US" dirty="0" smtClean="0">
                <a:solidFill>
                  <a:srgbClr val="FF0000"/>
                </a:solidFill>
              </a:rPr>
              <a:t>Imagine that:</a:t>
            </a:r>
            <a:endParaRPr lang="en-US" dirty="0" smtClean="0">
              <a:solidFill>
                <a:srgbClr val="FF0000"/>
              </a:solidFill>
            </a:endParaRPr>
          </a:p>
          <a:p>
            <a:pPr algn="ctr"/>
            <a:r>
              <a:rPr lang="en-US" dirty="0" smtClean="0">
                <a:solidFill>
                  <a:schemeClr val="tx1"/>
                </a:solidFill>
              </a:rPr>
              <a:t>                        you </a:t>
            </a:r>
            <a:r>
              <a:rPr lang="en-US" dirty="0">
                <a:solidFill>
                  <a:schemeClr val="tx1"/>
                </a:solidFill>
              </a:rPr>
              <a:t>turn the tap on and no water flows, and the water authority officials tell you that water will not flow for weeks or months because there is a drought</a:t>
            </a:r>
            <a:r>
              <a:rPr lang="en-US" dirty="0" smtClean="0">
                <a:solidFill>
                  <a:schemeClr val="tx1"/>
                </a:solidFill>
              </a:rPr>
              <a:t>.</a:t>
            </a:r>
          </a:p>
          <a:p>
            <a:pPr algn="ctr"/>
            <a:r>
              <a:rPr lang="en-US" dirty="0">
                <a:solidFill>
                  <a:schemeClr val="tx1"/>
                </a:solidFill>
              </a:rPr>
              <a:t> </a:t>
            </a:r>
            <a:r>
              <a:rPr lang="en-US" dirty="0" smtClean="0">
                <a:solidFill>
                  <a:schemeClr val="tx1"/>
                </a:solidFill>
              </a:rPr>
              <a:t> </a:t>
            </a:r>
            <a:r>
              <a:rPr lang="en-US" dirty="0">
                <a:solidFill>
                  <a:schemeClr val="tx1"/>
                </a:solidFill>
              </a:rPr>
              <a:t> </a:t>
            </a:r>
            <a:r>
              <a:rPr lang="en-US" dirty="0" smtClean="0">
                <a:solidFill>
                  <a:schemeClr val="tx1"/>
                </a:solidFill>
              </a:rPr>
              <a:t>                      </a:t>
            </a:r>
            <a:r>
              <a:rPr lang="en-US" dirty="0" smtClean="0">
                <a:solidFill>
                  <a:schemeClr val="tx1"/>
                </a:solidFill>
              </a:rPr>
              <a:t> </a:t>
            </a:r>
            <a:r>
              <a:rPr lang="en-US" dirty="0">
                <a:solidFill>
                  <a:schemeClr val="tx1"/>
                </a:solidFill>
              </a:rPr>
              <a:t>people cannot go to school and work because there is the outbreak of diseases as a result of lack of water for sanitation purposes</a:t>
            </a:r>
            <a:r>
              <a:rPr lang="en-US" dirty="0" smtClean="0">
                <a:solidFill>
                  <a:schemeClr val="tx1"/>
                </a:solidFill>
              </a:rPr>
              <a:t>.</a:t>
            </a:r>
          </a:p>
          <a:p>
            <a:r>
              <a:rPr lang="en-US" dirty="0">
                <a:solidFill>
                  <a:srgbClr val="00B050"/>
                </a:solidFill>
              </a:rPr>
              <a:t>So</a:t>
            </a:r>
            <a:r>
              <a:rPr lang="en-US" dirty="0">
                <a:solidFill>
                  <a:schemeClr val="tx1"/>
                </a:solidFill>
              </a:rPr>
              <a:t> you see, there is a myriad of problems that droughts can bring.</a:t>
            </a:r>
          </a:p>
          <a:p>
            <a:endParaRPr lang="fr-FR" dirty="0">
              <a:solidFill>
                <a:schemeClr val="tx1"/>
              </a:solidFill>
            </a:endParaRPr>
          </a:p>
          <a:p>
            <a:r>
              <a:rPr lang="fr-FR" dirty="0" smtClean="0"/>
              <a:t> </a:t>
            </a:r>
            <a:endParaRPr lang="fr-FR" dirty="0"/>
          </a:p>
        </p:txBody>
      </p:sp>
    </p:spTree>
    <p:extLst>
      <p:ext uri="{BB962C8B-B14F-4D97-AF65-F5344CB8AC3E}">
        <p14:creationId xmlns:p14="http://schemas.microsoft.com/office/powerpoint/2010/main" val="36000995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p:spPr>
        <p:txBody>
          <a:bodyPr/>
          <a:lstStyle/>
          <a:p>
            <a:r>
              <a:rPr lang="en-US" u="sng" dirty="0">
                <a:solidFill>
                  <a:srgbClr val="0070C0"/>
                </a:solidFill>
              </a:rPr>
              <a:t>8/What the solution to avoid this disaster?</a:t>
            </a:r>
          </a:p>
          <a:p>
            <a:r>
              <a:rPr lang="fr-FR" dirty="0" smtClean="0">
                <a:solidFill>
                  <a:schemeClr val="tx1"/>
                </a:solidFill>
              </a:rPr>
              <a:t>Finally,85% of </a:t>
            </a:r>
            <a:r>
              <a:rPr lang="fr-FR" dirty="0" err="1" smtClean="0">
                <a:solidFill>
                  <a:schemeClr val="tx1"/>
                </a:solidFill>
              </a:rPr>
              <a:t>our</a:t>
            </a:r>
            <a:r>
              <a:rPr lang="fr-FR" dirty="0" smtClean="0">
                <a:solidFill>
                  <a:schemeClr val="tx1"/>
                </a:solidFill>
              </a:rPr>
              <a:t> </a:t>
            </a:r>
            <a:r>
              <a:rPr lang="fr-FR" dirty="0" err="1" smtClean="0">
                <a:solidFill>
                  <a:schemeClr val="tx1"/>
                </a:solidFill>
              </a:rPr>
              <a:t>colleagues</a:t>
            </a:r>
            <a:r>
              <a:rPr lang="fr-FR" dirty="0" smtClean="0">
                <a:solidFill>
                  <a:schemeClr val="tx1"/>
                </a:solidFill>
              </a:rPr>
              <a:t> </a:t>
            </a:r>
            <a:r>
              <a:rPr lang="fr-FR" dirty="0" err="1" smtClean="0">
                <a:solidFill>
                  <a:schemeClr val="tx1"/>
                </a:solidFill>
              </a:rPr>
              <a:t>agreed</a:t>
            </a:r>
            <a:r>
              <a:rPr lang="fr-FR" dirty="0" smtClean="0">
                <a:solidFill>
                  <a:schemeClr val="tx1"/>
                </a:solidFill>
              </a:rPr>
              <a:t> </a:t>
            </a:r>
            <a:r>
              <a:rPr lang="fr-FR" dirty="0" err="1" smtClean="0">
                <a:solidFill>
                  <a:schemeClr val="tx1"/>
                </a:solidFill>
              </a:rPr>
              <a:t>that</a:t>
            </a:r>
            <a:r>
              <a:rPr lang="fr-FR" dirty="0" smtClean="0">
                <a:solidFill>
                  <a:schemeClr val="tx1"/>
                </a:solidFill>
              </a:rPr>
              <a:t> the </a:t>
            </a:r>
            <a:r>
              <a:rPr lang="fr-FR" dirty="0" err="1" smtClean="0">
                <a:solidFill>
                  <a:schemeClr val="tx1"/>
                </a:solidFill>
              </a:rPr>
              <a:t>preserving</a:t>
            </a:r>
            <a:r>
              <a:rPr lang="fr-FR" dirty="0" smtClean="0">
                <a:solidFill>
                  <a:schemeClr val="tx1"/>
                </a:solidFill>
              </a:rPr>
              <a:t> water was the </a:t>
            </a:r>
            <a:r>
              <a:rPr lang="fr-FR" dirty="0" err="1" smtClean="0">
                <a:solidFill>
                  <a:schemeClr val="tx1"/>
                </a:solidFill>
              </a:rPr>
              <a:t>effictive</a:t>
            </a:r>
            <a:r>
              <a:rPr lang="fr-FR" dirty="0" smtClean="0">
                <a:solidFill>
                  <a:schemeClr val="tx1"/>
                </a:solidFill>
              </a:rPr>
              <a:t> </a:t>
            </a:r>
            <a:r>
              <a:rPr lang="fr-FR" dirty="0" err="1" smtClean="0">
                <a:solidFill>
                  <a:schemeClr val="tx1"/>
                </a:solidFill>
              </a:rPr>
              <a:t>way</a:t>
            </a:r>
            <a:r>
              <a:rPr lang="fr-FR" dirty="0" smtClean="0">
                <a:solidFill>
                  <a:schemeClr val="tx1"/>
                </a:solidFill>
              </a:rPr>
              <a:t> to </a:t>
            </a:r>
            <a:r>
              <a:rPr lang="fr-FR" dirty="0" err="1" smtClean="0">
                <a:solidFill>
                  <a:schemeClr val="tx1"/>
                </a:solidFill>
              </a:rPr>
              <a:t>save</a:t>
            </a:r>
            <a:r>
              <a:rPr lang="fr-FR" dirty="0" smtClean="0">
                <a:solidFill>
                  <a:schemeClr val="tx1"/>
                </a:solidFill>
              </a:rPr>
              <a:t> </a:t>
            </a:r>
            <a:r>
              <a:rPr lang="fr-FR" dirty="0" err="1" smtClean="0">
                <a:solidFill>
                  <a:schemeClr val="tx1"/>
                </a:solidFill>
              </a:rPr>
              <a:t>our</a:t>
            </a:r>
            <a:r>
              <a:rPr lang="fr-FR" dirty="0" smtClean="0">
                <a:solidFill>
                  <a:schemeClr val="tx1"/>
                </a:solidFill>
              </a:rPr>
              <a:t> </a:t>
            </a:r>
            <a:r>
              <a:rPr lang="fr-FR" dirty="0" err="1" smtClean="0">
                <a:solidFill>
                  <a:schemeClr val="tx1"/>
                </a:solidFill>
              </a:rPr>
              <a:t>town</a:t>
            </a:r>
            <a:r>
              <a:rPr lang="fr-FR" dirty="0" smtClean="0">
                <a:solidFill>
                  <a:schemeClr val="tx1"/>
                </a:solidFill>
              </a:rPr>
              <a:t> </a:t>
            </a:r>
            <a:r>
              <a:rPr lang="fr-FR" dirty="0" err="1" smtClean="0">
                <a:solidFill>
                  <a:schemeClr val="tx1"/>
                </a:solidFill>
              </a:rPr>
              <a:t>from</a:t>
            </a:r>
            <a:r>
              <a:rPr lang="fr-FR" dirty="0" smtClean="0">
                <a:solidFill>
                  <a:schemeClr val="tx1"/>
                </a:solidFill>
              </a:rPr>
              <a:t> </a:t>
            </a:r>
            <a:r>
              <a:rPr lang="fr-FR" dirty="0" err="1" smtClean="0">
                <a:solidFill>
                  <a:schemeClr val="tx1"/>
                </a:solidFill>
              </a:rPr>
              <a:t>drought</a:t>
            </a:r>
            <a:r>
              <a:rPr lang="fr-FR" dirty="0" smtClean="0">
                <a:solidFill>
                  <a:schemeClr val="tx1"/>
                </a:solidFill>
              </a:rPr>
              <a:t> and 15% of </a:t>
            </a:r>
            <a:r>
              <a:rPr lang="fr-FR" dirty="0" err="1" smtClean="0">
                <a:solidFill>
                  <a:schemeClr val="tx1"/>
                </a:solidFill>
              </a:rPr>
              <a:t>them</a:t>
            </a:r>
            <a:r>
              <a:rPr lang="fr-FR" dirty="0" smtClean="0">
                <a:solidFill>
                  <a:schemeClr val="tx1"/>
                </a:solidFill>
              </a:rPr>
              <a:t> </a:t>
            </a:r>
            <a:r>
              <a:rPr lang="fr-FR" dirty="0" err="1" smtClean="0">
                <a:solidFill>
                  <a:schemeClr val="tx1"/>
                </a:solidFill>
              </a:rPr>
              <a:t>stated</a:t>
            </a:r>
            <a:r>
              <a:rPr lang="fr-FR" dirty="0" smtClean="0">
                <a:solidFill>
                  <a:schemeClr val="tx1"/>
                </a:solidFill>
              </a:rPr>
              <a:t> </a:t>
            </a:r>
            <a:r>
              <a:rPr lang="fr-FR" dirty="0" err="1" smtClean="0">
                <a:solidFill>
                  <a:schemeClr val="tx1"/>
                </a:solidFill>
              </a:rPr>
              <a:t>that</a:t>
            </a:r>
            <a:r>
              <a:rPr lang="fr-FR" dirty="0" smtClean="0">
                <a:solidFill>
                  <a:schemeClr val="tx1"/>
                </a:solidFill>
              </a:rPr>
              <a:t> the </a:t>
            </a:r>
            <a:r>
              <a:rPr lang="fr-FR" dirty="0" err="1" smtClean="0">
                <a:solidFill>
                  <a:schemeClr val="tx1"/>
                </a:solidFill>
              </a:rPr>
              <a:t>forestion</a:t>
            </a:r>
            <a:r>
              <a:rPr lang="fr-FR" dirty="0" smtClean="0">
                <a:solidFill>
                  <a:schemeClr val="tx1"/>
                </a:solidFill>
              </a:rPr>
              <a:t> </a:t>
            </a:r>
            <a:r>
              <a:rPr lang="fr-FR" dirty="0" err="1" smtClean="0">
                <a:solidFill>
                  <a:schemeClr val="tx1"/>
                </a:solidFill>
              </a:rPr>
              <a:t>could</a:t>
            </a:r>
            <a:r>
              <a:rPr lang="fr-FR" dirty="0" smtClean="0">
                <a:solidFill>
                  <a:schemeClr val="tx1"/>
                </a:solidFill>
              </a:rPr>
              <a:t> </a:t>
            </a:r>
            <a:r>
              <a:rPr lang="fr-FR" dirty="0" err="1" smtClean="0">
                <a:solidFill>
                  <a:schemeClr val="tx1"/>
                </a:solidFill>
              </a:rPr>
              <a:t>kept</a:t>
            </a:r>
            <a:r>
              <a:rPr lang="fr-FR" dirty="0" smtClean="0">
                <a:solidFill>
                  <a:schemeClr val="tx1"/>
                </a:solidFill>
              </a:rPr>
              <a:t> the </a:t>
            </a:r>
            <a:r>
              <a:rPr lang="fr-FR" dirty="0" err="1" smtClean="0">
                <a:solidFill>
                  <a:schemeClr val="tx1"/>
                </a:solidFill>
              </a:rPr>
              <a:t>fair-weather</a:t>
            </a:r>
            <a:r>
              <a:rPr lang="fr-FR" dirty="0" smtClean="0">
                <a:solidFill>
                  <a:schemeClr val="tx1"/>
                </a:solidFill>
              </a:rPr>
              <a:t> ,the </a:t>
            </a:r>
            <a:r>
              <a:rPr lang="fr-FR" dirty="0" err="1" smtClean="0">
                <a:solidFill>
                  <a:schemeClr val="tx1"/>
                </a:solidFill>
              </a:rPr>
              <a:t>rainfall</a:t>
            </a:r>
            <a:r>
              <a:rPr lang="fr-FR" dirty="0" smtClean="0">
                <a:solidFill>
                  <a:schemeClr val="tx1"/>
                </a:solidFill>
              </a:rPr>
              <a:t>  over the </a:t>
            </a:r>
            <a:r>
              <a:rPr lang="fr-FR" dirty="0" err="1" smtClean="0">
                <a:solidFill>
                  <a:schemeClr val="tx1"/>
                </a:solidFill>
              </a:rPr>
              <a:t>year</a:t>
            </a:r>
            <a:r>
              <a:rPr lang="fr-FR" dirty="0" smtClean="0">
                <a:solidFill>
                  <a:schemeClr val="tx1"/>
                </a:solidFill>
              </a:rPr>
              <a:t> </a:t>
            </a:r>
          </a:p>
          <a:p>
            <a:r>
              <a:rPr lang="fr-FR" u="sng" dirty="0" smtClean="0">
                <a:solidFill>
                  <a:srgbClr val="FF0000"/>
                </a:solidFill>
              </a:rPr>
              <a:t>The </a:t>
            </a:r>
            <a:r>
              <a:rPr lang="fr-FR" u="sng" dirty="0" err="1" smtClean="0">
                <a:solidFill>
                  <a:srgbClr val="FF0000"/>
                </a:solidFill>
              </a:rPr>
              <a:t>worst</a:t>
            </a:r>
            <a:r>
              <a:rPr lang="fr-FR" u="sng" dirty="0" smtClean="0">
                <a:solidFill>
                  <a:srgbClr val="FF0000"/>
                </a:solidFill>
              </a:rPr>
              <a:t> </a:t>
            </a:r>
            <a:r>
              <a:rPr lang="fr-FR" u="sng" dirty="0" err="1" smtClean="0">
                <a:solidFill>
                  <a:srgbClr val="FF0000"/>
                </a:solidFill>
              </a:rPr>
              <a:t>drought</a:t>
            </a:r>
            <a:r>
              <a:rPr lang="fr-FR" u="sng" dirty="0">
                <a:solidFill>
                  <a:srgbClr val="FF0000"/>
                </a:solidFill>
              </a:rPr>
              <a:t> </a:t>
            </a:r>
            <a:r>
              <a:rPr lang="fr-FR" u="sng" dirty="0" smtClean="0">
                <a:solidFill>
                  <a:srgbClr val="FF0000"/>
                </a:solidFill>
              </a:rPr>
              <a:t>in </a:t>
            </a:r>
            <a:r>
              <a:rPr lang="fr-FR" u="sng" dirty="0" err="1" smtClean="0">
                <a:solidFill>
                  <a:srgbClr val="FF0000"/>
                </a:solidFill>
              </a:rPr>
              <a:t>history</a:t>
            </a:r>
            <a:r>
              <a:rPr lang="fr-FR" u="sng" dirty="0" smtClean="0">
                <a:solidFill>
                  <a:srgbClr val="FF0000"/>
                </a:solidFill>
              </a:rPr>
              <a:t>:</a:t>
            </a:r>
          </a:p>
          <a:p>
            <a:pPr marL="457200" indent="-457200">
              <a:buFont typeface="+mj-lt"/>
              <a:buAutoNum type="arabicPeriod"/>
            </a:pPr>
            <a:r>
              <a:rPr lang="en-US" sz="2000" b="1" dirty="0">
                <a:solidFill>
                  <a:schemeClr val="tx1"/>
                </a:solidFill>
              </a:rPr>
              <a:t>The worst famine caused by </a:t>
            </a:r>
            <a:r>
              <a:rPr lang="en-US" sz="2000" b="1" dirty="0" smtClean="0">
                <a:solidFill>
                  <a:schemeClr val="tx1"/>
                </a:solidFill>
              </a:rPr>
              <a:t>drought</a:t>
            </a:r>
          </a:p>
          <a:p>
            <a:pPr marL="0" indent="0">
              <a:buNone/>
            </a:pPr>
            <a:r>
              <a:rPr lang="en-US" sz="2000" b="1" dirty="0" smtClean="0">
                <a:solidFill>
                  <a:schemeClr val="tx1"/>
                </a:solidFill>
              </a:rPr>
              <a:t> </a:t>
            </a:r>
            <a:r>
              <a:rPr lang="en-US" sz="2000" b="1" dirty="0">
                <a:solidFill>
                  <a:schemeClr val="tx1"/>
                </a:solidFill>
              </a:rPr>
              <a:t>was in northern China in 1876-79</a:t>
            </a:r>
            <a:r>
              <a:rPr lang="en-US" sz="2000" b="1" dirty="0" smtClean="0">
                <a:solidFill>
                  <a:schemeClr val="tx1"/>
                </a:solidFill>
              </a:rPr>
              <a:t>,</a:t>
            </a:r>
          </a:p>
          <a:p>
            <a:pPr marL="0" indent="0">
              <a:buNone/>
            </a:pPr>
            <a:r>
              <a:rPr lang="en-US" sz="2000" b="1" dirty="0" smtClean="0">
                <a:solidFill>
                  <a:schemeClr val="tx1"/>
                </a:solidFill>
              </a:rPr>
              <a:t> </a:t>
            </a:r>
            <a:r>
              <a:rPr lang="en-US" sz="2000" b="1" dirty="0">
                <a:solidFill>
                  <a:schemeClr val="tx1"/>
                </a:solidFill>
              </a:rPr>
              <a:t>when between 9 and 13 </a:t>
            </a:r>
            <a:r>
              <a:rPr lang="en-US" sz="2000" b="1" dirty="0" smtClean="0">
                <a:solidFill>
                  <a:schemeClr val="tx1"/>
                </a:solidFill>
              </a:rPr>
              <a:t>million people</a:t>
            </a:r>
          </a:p>
          <a:p>
            <a:pPr marL="0" indent="0">
              <a:buNone/>
            </a:pPr>
            <a:r>
              <a:rPr lang="en-US" sz="2000" b="1" dirty="0" smtClean="0">
                <a:solidFill>
                  <a:schemeClr val="tx1"/>
                </a:solidFill>
              </a:rPr>
              <a:t> </a:t>
            </a:r>
            <a:r>
              <a:rPr lang="en-US" sz="2000" b="1" dirty="0">
                <a:solidFill>
                  <a:schemeClr val="tx1"/>
                </a:solidFill>
              </a:rPr>
              <a:t>died after the rains </a:t>
            </a:r>
            <a:r>
              <a:rPr lang="en-US" sz="2000" b="1" dirty="0" smtClean="0">
                <a:solidFill>
                  <a:schemeClr val="tx1"/>
                </a:solidFill>
              </a:rPr>
              <a:t>failed </a:t>
            </a:r>
            <a:r>
              <a:rPr lang="en-US" sz="2000" b="1" dirty="0">
                <a:solidFill>
                  <a:schemeClr val="tx1"/>
                </a:solidFill>
              </a:rPr>
              <a:t>for </a:t>
            </a:r>
            <a:r>
              <a:rPr lang="en-US" sz="2000" b="1" dirty="0" smtClean="0">
                <a:solidFill>
                  <a:schemeClr val="tx1"/>
                </a:solidFill>
              </a:rPr>
              <a:t>three</a:t>
            </a:r>
          </a:p>
          <a:p>
            <a:pPr marL="0" indent="0">
              <a:buNone/>
            </a:pPr>
            <a:r>
              <a:rPr lang="en-US" sz="2000" b="1" dirty="0" smtClean="0">
                <a:solidFill>
                  <a:schemeClr val="tx1"/>
                </a:solidFill>
              </a:rPr>
              <a:t> </a:t>
            </a:r>
            <a:r>
              <a:rPr lang="en-US" sz="2000" b="1" dirty="0">
                <a:solidFill>
                  <a:schemeClr val="tx1"/>
                </a:solidFill>
              </a:rPr>
              <a:t>consecutive years</a:t>
            </a:r>
            <a:r>
              <a:rPr lang="en-US" sz="2000" b="1" dirty="0" smtClean="0">
                <a:solidFill>
                  <a:schemeClr val="tx1"/>
                </a:solidFill>
              </a:rPr>
              <a:t>.</a:t>
            </a:r>
          </a:p>
          <a:p>
            <a:pPr marL="0" indent="0">
              <a:buNone/>
            </a:pPr>
            <a:r>
              <a:rPr lang="en-US" sz="2000" b="1" dirty="0" smtClean="0">
                <a:solidFill>
                  <a:schemeClr val="tx1"/>
                </a:solidFill>
              </a:rPr>
              <a:t> </a:t>
            </a:r>
            <a:r>
              <a:rPr lang="en-US" sz="2000" b="1" dirty="0">
                <a:solidFill>
                  <a:schemeClr val="tx1"/>
                </a:solidFill>
              </a:rPr>
              <a:t>At around the same time (1876-78</a:t>
            </a:r>
            <a:r>
              <a:rPr lang="en-US" sz="2000" b="1" dirty="0" smtClean="0">
                <a:solidFill>
                  <a:schemeClr val="tx1"/>
                </a:solidFill>
              </a:rPr>
              <a:t>)</a:t>
            </a:r>
          </a:p>
          <a:p>
            <a:pPr marL="0" indent="0">
              <a:buNone/>
            </a:pPr>
            <a:r>
              <a:rPr lang="en-US" sz="2000" b="1" dirty="0" smtClean="0">
                <a:solidFill>
                  <a:schemeClr val="tx1"/>
                </a:solidFill>
              </a:rPr>
              <a:t>,  </a:t>
            </a:r>
            <a:r>
              <a:rPr lang="en-US" sz="2000" b="1" dirty="0">
                <a:solidFill>
                  <a:schemeClr val="tx1"/>
                </a:solidFill>
              </a:rPr>
              <a:t>5 million Indians died  </a:t>
            </a:r>
            <a:r>
              <a:rPr lang="en-US" sz="2000" b="1" dirty="0" smtClean="0">
                <a:solidFill>
                  <a:schemeClr val="tx1"/>
                </a:solidFill>
              </a:rPr>
              <a:t>when </a:t>
            </a:r>
          </a:p>
          <a:p>
            <a:pPr marL="0" indent="0">
              <a:buNone/>
            </a:pPr>
            <a:r>
              <a:rPr lang="en-US" sz="2000" b="1" dirty="0" smtClean="0">
                <a:solidFill>
                  <a:schemeClr val="tx1"/>
                </a:solidFill>
              </a:rPr>
              <a:t>the </a:t>
            </a:r>
            <a:r>
              <a:rPr lang="en-US" sz="2000" b="1" dirty="0">
                <a:solidFill>
                  <a:schemeClr val="tx1"/>
                </a:solidFill>
              </a:rPr>
              <a:t>monsoon </a:t>
            </a:r>
            <a:r>
              <a:rPr lang="en-US" sz="2000" b="1" dirty="0" smtClean="0">
                <a:solidFill>
                  <a:schemeClr val="tx1"/>
                </a:solidFill>
              </a:rPr>
              <a:t>failed </a:t>
            </a:r>
            <a:r>
              <a:rPr lang="en-US" sz="2000" b="1" dirty="0">
                <a:solidFill>
                  <a:schemeClr val="tx1"/>
                </a:solidFill>
              </a:rPr>
              <a:t>in successive years</a:t>
            </a:r>
            <a:r>
              <a:rPr lang="en-US" sz="2000" b="1" dirty="0" smtClean="0">
                <a:solidFill>
                  <a:schemeClr val="tx1"/>
                </a:solidFill>
              </a:rPr>
              <a:t>.</a:t>
            </a:r>
          </a:p>
          <a:p>
            <a:pPr marL="0" indent="0">
              <a:buNone/>
            </a:pPr>
            <a:endParaRPr lang="fr-FR" dirty="0" smtClean="0">
              <a:solidFill>
                <a:schemeClr val="tx1"/>
              </a:solidFill>
            </a:endParaRPr>
          </a:p>
        </p:txBody>
      </p:sp>
      <p:pic>
        <p:nvPicPr>
          <p:cNvPr id="1027" name="Picture 3" descr="C:\Users\pc\Desktop\962149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420888"/>
            <a:ext cx="4067944" cy="429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0456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928992" cy="6624736"/>
          </a:xfrm>
        </p:spPr>
        <p:txBody>
          <a:bodyPr/>
          <a:lstStyle/>
          <a:p>
            <a:r>
              <a:rPr lang="fr-FR" dirty="0" smtClean="0">
                <a:solidFill>
                  <a:schemeClr val="tx1"/>
                </a:solidFill>
              </a:rPr>
              <a:t>2/</a:t>
            </a:r>
            <a:r>
              <a:rPr lang="en-US" dirty="0">
                <a:solidFill>
                  <a:schemeClr val="tx1"/>
                </a:solidFill>
              </a:rPr>
              <a:t>In 1981 to 1984 Africa suffered from severe drought in twenty nations. As rivers and lakes dried up, crops and livestock died resulting in up to 20,000 people starving to death each month. Other nations saw the need and came to Africa’s aid. However, by the end of the crisis, </a:t>
            </a:r>
            <a:r>
              <a:rPr lang="en-US" dirty="0" smtClean="0">
                <a:solidFill>
                  <a:schemeClr val="tx1"/>
                </a:solidFill>
              </a:rPr>
              <a:t>over a </a:t>
            </a:r>
            <a:r>
              <a:rPr lang="en-US" dirty="0">
                <a:solidFill>
                  <a:schemeClr val="tx1"/>
                </a:solidFill>
              </a:rPr>
              <a:t>million people had succumbed to death.</a:t>
            </a:r>
            <a:endParaRPr lang="fr-FR" dirty="0">
              <a:solidFill>
                <a:schemeClr val="tx1"/>
              </a:solidFill>
            </a:endParaRPr>
          </a:p>
        </p:txBody>
      </p:sp>
      <p:pic>
        <p:nvPicPr>
          <p:cNvPr id="2051" name="Picture 3" descr="C:\Users\pc\Desktop\téléchargement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05620"/>
            <a:ext cx="4680519" cy="280831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pc\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0972" y="3809775"/>
            <a:ext cx="4253028" cy="2709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5148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2"/>
                                        </p:tgtEl>
                                        <p:attrNameLst>
                                          <p:attrName>style.visibility</p:attrName>
                                        </p:attrNameLst>
                                      </p:cBhvr>
                                      <p:to>
                                        <p:strVal val="visible"/>
                                      </p:to>
                                    </p:set>
                                    <p:animEffect transition="in" filter="fade">
                                      <p:cBhvr>
                                        <p:cTn id="14" dur="1000"/>
                                        <p:tgtEl>
                                          <p:spTgt spid="2052"/>
                                        </p:tgtEl>
                                      </p:cBhvr>
                                    </p:animEffect>
                                    <p:anim calcmode="lin" valueType="num">
                                      <p:cBhvr>
                                        <p:cTn id="15" dur="1000" fill="hold"/>
                                        <p:tgtEl>
                                          <p:spTgt spid="2052"/>
                                        </p:tgtEl>
                                        <p:attrNameLst>
                                          <p:attrName>ppt_x</p:attrName>
                                        </p:attrNameLst>
                                      </p:cBhvr>
                                      <p:tavLst>
                                        <p:tav tm="0">
                                          <p:val>
                                            <p:strVal val="#ppt_x"/>
                                          </p:val>
                                        </p:tav>
                                        <p:tav tm="100000">
                                          <p:val>
                                            <p:strVal val="#ppt_x"/>
                                          </p:val>
                                        </p:tav>
                                      </p:tavLst>
                                    </p:anim>
                                    <p:anim calcmode="lin" valueType="num">
                                      <p:cBhvr>
                                        <p:cTn id="16"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écutif">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écutif">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1084</TotalTime>
  <Words>652</Words>
  <Application>Microsoft Office PowerPoint</Application>
  <PresentationFormat>Affichage à l'écran (4:3)</PresentationFormat>
  <Paragraphs>65</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Exécutif</vt:lpstr>
      <vt:lpstr>Report about:</vt:lpstr>
      <vt:lpstr>The questions:</vt:lpstr>
      <vt:lpstr>Présentation PowerPoint</vt:lpstr>
      <vt:lpstr>Présentation PowerPoint</vt:lpstr>
      <vt:lpstr>Report: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about:</dc:title>
  <dc:creator>pc</dc:creator>
  <cp:lastModifiedBy>pc</cp:lastModifiedBy>
  <cp:revision>62</cp:revision>
  <dcterms:created xsi:type="dcterms:W3CDTF">2017-04-20T20:37:36Z</dcterms:created>
  <dcterms:modified xsi:type="dcterms:W3CDTF">2017-05-03T07:58:06Z</dcterms:modified>
</cp:coreProperties>
</file>