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7" r:id="rId3"/>
    <p:sldId id="338" r:id="rId4"/>
    <p:sldId id="340" r:id="rId5"/>
    <p:sldId id="341" r:id="rId6"/>
    <p:sldId id="325" r:id="rId7"/>
    <p:sldId id="342" r:id="rId8"/>
    <p:sldId id="326" r:id="rId9"/>
    <p:sldId id="327" r:id="rId10"/>
    <p:sldId id="343" r:id="rId11"/>
    <p:sldId id="345" r:id="rId12"/>
    <p:sldId id="344" r:id="rId13"/>
    <p:sldId id="336" r:id="rId14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b+A5dWj0Hc2ju9Z9P3YDg" hashData="Y1PqwSmIT6VOLWUKOmf4DTkQ4l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0000"/>
    <a:srgbClr val="33CC33"/>
    <a:srgbClr val="CC0099"/>
    <a:srgbClr val="66FF66"/>
    <a:srgbClr val="CC0000"/>
    <a:srgbClr val="000000"/>
    <a:srgbClr val="FFFF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795" autoAdjust="0"/>
  </p:normalViewPr>
  <p:slideViewPr>
    <p:cSldViewPr snapToGrid="0" snapToObjects="1">
      <p:cViewPr varScale="1">
        <p:scale>
          <a:sx n="77" d="100"/>
          <a:sy n="77" d="100"/>
        </p:scale>
        <p:origin x="-108" y="-180"/>
      </p:cViewPr>
      <p:guideLst>
        <p:guide orient="horz" pos="2245"/>
        <p:guide pos="2625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504748D-0EEA-4F90-8F5D-F9CDCF6E9A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590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F4CD-C6FD-4EA3-BF6C-8DA420C787EC}" type="datetimeFigureOut">
              <a:rPr lang="fr-FR" smtClean="0"/>
              <a:pPr/>
              <a:t>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BBB2-2534-4B0B-9715-78FB79E1EA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509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C8FB-EC87-4E48-A427-D86C1AF01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A92A-5DC9-4674-992A-DCEC443DFE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F0B7-2718-4992-80E0-CAF3E3EAC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1E6A-0D85-430A-806F-3F48C5F54B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93F7-5895-4E5D-B242-CACACF73F3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D72F-1019-42BD-8BBE-D6E24A1F3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0AD9-6218-467E-94EF-8C5BBD1A89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389C-5401-42D9-AC18-75241F2E9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B9C6-7CA6-4A78-A120-9EE318E72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19AD-BA5B-4E38-B9EE-9114D1BE6F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3777C-764B-4D5C-BA22-9638CC0E6C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7C264C3-A918-4CAD-9CDB-40F789EC0F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6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6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7.wav"/><Relationship Id="rId4" Type="http://schemas.openxmlformats.org/officeDocument/2006/relationships/audio" Target="../media/audio3.wav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6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8.wav"/><Relationship Id="rId4" Type="http://schemas.openxmlformats.org/officeDocument/2006/relationships/audio" Target="../media/audio5.wav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1.png"/><Relationship Id="rId3" Type="http://schemas.openxmlformats.org/officeDocument/2006/relationships/audio" Target="../media/audio6.wav"/><Relationship Id="rId21" Type="http://schemas.openxmlformats.org/officeDocument/2006/relationships/image" Target="../media/image16.png"/><Relationship Id="rId34" Type="http://schemas.openxmlformats.org/officeDocument/2006/relationships/image" Target="../media/image29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2.png"/><Relationship Id="rId20" Type="http://schemas.openxmlformats.org/officeDocument/2006/relationships/image" Target="../media/image1.pn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5" Type="http://schemas.openxmlformats.org/officeDocument/2006/relationships/audio" Target="../media/audio8.wav"/><Relationship Id="rId15" Type="http://schemas.openxmlformats.org/officeDocument/2006/relationships/image" Target="../media/image11.png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31" Type="http://schemas.openxmlformats.org/officeDocument/2006/relationships/image" Target="../media/image26.png"/><Relationship Id="rId4" Type="http://schemas.openxmlformats.org/officeDocument/2006/relationships/audio" Target="../media/audio5.wav"/><Relationship Id="rId9" Type="http://schemas.openxmlformats.org/officeDocument/2006/relationships/image" Target="../media/image4.jpeg"/><Relationship Id="rId14" Type="http://schemas.openxmlformats.org/officeDocument/2006/relationships/image" Target="../media/image10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6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audio" Target="../media/audio6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image" Target="../media/image3.jpeg"/><Relationship Id="rId4" Type="http://schemas.openxmlformats.org/officeDocument/2006/relationships/audio" Target="../media/audio5.wav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المتطابقات الشهيرة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227763" y="6021388"/>
            <a:ext cx="2738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000" i="1" dirty="0" smtClean="0"/>
              <a:t>إعداد الأستاذ: إبراهيم وينتن</a:t>
            </a:r>
            <a:endParaRPr lang="fr-F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e 52"/>
          <p:cNvGrpSpPr/>
          <p:nvPr/>
        </p:nvGrpSpPr>
        <p:grpSpPr>
          <a:xfrm>
            <a:off x="256235" y="3430187"/>
            <a:ext cx="2664000" cy="689038"/>
            <a:chOff x="3508465" y="3753620"/>
            <a:chExt cx="5704013" cy="689038"/>
          </a:xfrm>
        </p:grpSpPr>
        <p:grpSp>
          <p:nvGrpSpPr>
            <p:cNvPr id="54" name="Groupe 47"/>
            <p:cNvGrpSpPr/>
            <p:nvPr/>
          </p:nvGrpSpPr>
          <p:grpSpPr>
            <a:xfrm>
              <a:off x="3594110" y="3753620"/>
              <a:ext cx="5391550" cy="648000"/>
              <a:chOff x="3594110" y="3753620"/>
              <a:chExt cx="5391550" cy="648000"/>
            </a:xfrm>
          </p:grpSpPr>
          <p:grpSp>
            <p:nvGrpSpPr>
              <p:cNvPr id="56" name="Groupe 32"/>
              <p:cNvGrpSpPr/>
              <p:nvPr/>
            </p:nvGrpSpPr>
            <p:grpSpPr>
              <a:xfrm>
                <a:off x="3594110" y="4013116"/>
                <a:ext cx="2330315" cy="361947"/>
                <a:chOff x="3285185" y="4569181"/>
                <a:chExt cx="2330315" cy="361947"/>
              </a:xfrm>
            </p:grpSpPr>
            <p:sp>
              <p:nvSpPr>
                <p:cNvPr id="67" name="Rectangle à coins arrondis 66"/>
                <p:cNvSpPr/>
                <p:nvPr/>
              </p:nvSpPr>
              <p:spPr bwMode="auto">
                <a:xfrm>
                  <a:off x="3285185" y="4593102"/>
                  <a:ext cx="2123759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68" name="Connecteur droit 67"/>
                <p:cNvCxnSpPr/>
                <p:nvPr/>
              </p:nvCxnSpPr>
              <p:spPr bwMode="auto">
                <a:xfrm rot="5400000">
                  <a:off x="5273866" y="4749361"/>
                  <a:ext cx="361947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Connecteur droit 68"/>
                <p:cNvCxnSpPr/>
                <p:nvPr/>
              </p:nvCxnSpPr>
              <p:spPr bwMode="auto">
                <a:xfrm>
                  <a:off x="5507499" y="4918772"/>
                  <a:ext cx="108001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8" name="Groupe 41"/>
              <p:cNvGrpSpPr/>
              <p:nvPr/>
            </p:nvGrpSpPr>
            <p:grpSpPr>
              <a:xfrm>
                <a:off x="6732669" y="3753620"/>
                <a:ext cx="2252991" cy="648000"/>
                <a:chOff x="5276303" y="4297328"/>
                <a:chExt cx="2483632" cy="648000"/>
              </a:xfrm>
            </p:grpSpPr>
            <p:sp>
              <p:nvSpPr>
                <p:cNvPr id="62" name="Rectangle à coins arrondis 61"/>
                <p:cNvSpPr/>
                <p:nvPr/>
              </p:nvSpPr>
              <p:spPr bwMode="auto">
                <a:xfrm>
                  <a:off x="5328716" y="4593102"/>
                  <a:ext cx="2431219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63" name="Connecteur droit 62"/>
                <p:cNvCxnSpPr/>
                <p:nvPr/>
              </p:nvCxnSpPr>
              <p:spPr bwMode="auto">
                <a:xfrm rot="5400000">
                  <a:off x="4953098" y="4620533"/>
                  <a:ext cx="648000" cy="1589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55" name="Text Box 13"/>
            <p:cNvSpPr txBox="1">
              <a:spLocks noChangeArrowheads="1"/>
            </p:cNvSpPr>
            <p:nvPr/>
          </p:nvSpPr>
          <p:spPr bwMode="auto">
            <a:xfrm>
              <a:off x="3508465" y="3796327"/>
              <a:ext cx="57040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  </a:t>
              </a:r>
              <a:endParaRPr lang="fr-FR" sz="3600" i="1" dirty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3338525" y="769196"/>
            <a:ext cx="5508000" cy="823009"/>
            <a:chOff x="3386099" y="3745379"/>
            <a:chExt cx="5472766" cy="823009"/>
          </a:xfrm>
        </p:grpSpPr>
        <p:grpSp>
          <p:nvGrpSpPr>
            <p:cNvPr id="48" name="Groupe 47"/>
            <p:cNvGrpSpPr/>
            <p:nvPr/>
          </p:nvGrpSpPr>
          <p:grpSpPr>
            <a:xfrm>
              <a:off x="3594110" y="3745379"/>
              <a:ext cx="4821109" cy="656240"/>
              <a:chOff x="3594110" y="3745379"/>
              <a:chExt cx="4821109" cy="656240"/>
            </a:xfrm>
          </p:grpSpPr>
          <p:grpSp>
            <p:nvGrpSpPr>
              <p:cNvPr id="33" name="Groupe 32"/>
              <p:cNvGrpSpPr/>
              <p:nvPr/>
            </p:nvGrpSpPr>
            <p:grpSpPr>
              <a:xfrm>
                <a:off x="3594110" y="4013116"/>
                <a:ext cx="1111400" cy="361947"/>
                <a:chOff x="3285185" y="4569181"/>
                <a:chExt cx="1111400" cy="361947"/>
              </a:xfrm>
            </p:grpSpPr>
            <p:sp>
              <p:nvSpPr>
                <p:cNvPr id="28" name="Rectangle à coins arrondis 27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0" name="Connecteur droit 29"/>
                <p:cNvCxnSpPr/>
                <p:nvPr/>
              </p:nvCxnSpPr>
              <p:spPr bwMode="auto">
                <a:xfrm rot="5400000">
                  <a:off x="4106818" y="4749361"/>
                  <a:ext cx="361947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Connecteur droit 31"/>
                <p:cNvCxnSpPr/>
                <p:nvPr/>
              </p:nvCxnSpPr>
              <p:spPr bwMode="auto">
                <a:xfrm>
                  <a:off x="4288585" y="4918772"/>
                  <a:ext cx="10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4" name="Groupe 33"/>
              <p:cNvGrpSpPr/>
              <p:nvPr/>
            </p:nvGrpSpPr>
            <p:grpSpPr>
              <a:xfrm>
                <a:off x="6156125" y="4029589"/>
                <a:ext cx="1116000" cy="361947"/>
                <a:chOff x="3285185" y="4569181"/>
                <a:chExt cx="1111400" cy="361947"/>
              </a:xfrm>
            </p:grpSpPr>
            <p:sp>
              <p:nvSpPr>
                <p:cNvPr id="35" name="Rectangle à coins arrondis 34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6" name="Connecteur droit 35"/>
                <p:cNvCxnSpPr/>
                <p:nvPr/>
              </p:nvCxnSpPr>
              <p:spPr bwMode="auto">
                <a:xfrm rot="5400000">
                  <a:off x="4106818" y="4749361"/>
                  <a:ext cx="361947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Connecteur droit 36"/>
                <p:cNvCxnSpPr/>
                <p:nvPr/>
              </p:nvCxnSpPr>
              <p:spPr bwMode="auto">
                <a:xfrm>
                  <a:off x="4288585" y="4918772"/>
                  <a:ext cx="10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2" name="Groupe 41"/>
              <p:cNvGrpSpPr/>
              <p:nvPr/>
            </p:nvGrpSpPr>
            <p:grpSpPr>
              <a:xfrm>
                <a:off x="4904847" y="3753619"/>
                <a:ext cx="936000" cy="648000"/>
                <a:chOff x="3261366" y="4297327"/>
                <a:chExt cx="1031819" cy="648000"/>
              </a:xfrm>
            </p:grpSpPr>
            <p:sp>
              <p:nvSpPr>
                <p:cNvPr id="39" name="Rectangle à coins arrondis 38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40" name="Connecteur droit 39"/>
                <p:cNvCxnSpPr/>
                <p:nvPr/>
              </p:nvCxnSpPr>
              <p:spPr bwMode="auto">
                <a:xfrm rot="5400000">
                  <a:off x="2938160" y="4620533"/>
                  <a:ext cx="64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3" name="Groupe 42"/>
              <p:cNvGrpSpPr/>
              <p:nvPr/>
            </p:nvGrpSpPr>
            <p:grpSpPr>
              <a:xfrm>
                <a:off x="7479218" y="3745379"/>
                <a:ext cx="936001" cy="648000"/>
                <a:chOff x="3370341" y="4297328"/>
                <a:chExt cx="1031820" cy="648000"/>
              </a:xfrm>
            </p:grpSpPr>
            <p:sp>
              <p:nvSpPr>
                <p:cNvPr id="44" name="Rectangle à coins arrondis 43"/>
                <p:cNvSpPr/>
                <p:nvPr/>
              </p:nvSpPr>
              <p:spPr bwMode="auto">
                <a:xfrm>
                  <a:off x="3394161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45" name="Connecteur droit 44"/>
                <p:cNvCxnSpPr/>
                <p:nvPr/>
              </p:nvCxnSpPr>
              <p:spPr bwMode="auto">
                <a:xfrm rot="5400000">
                  <a:off x="3047136" y="4620533"/>
                  <a:ext cx="648000" cy="1589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3386099" y="3922057"/>
              <a:ext cx="54727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]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3x +7 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+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x + 3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][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3x +7 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  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x + 3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[</a:t>
              </a:r>
              <a:endParaRPr lang="fr-FR" sz="3600" i="1" dirty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33779" y="323215"/>
            <a:ext cx="3825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التحليل باستعمال المتطابقات الشهيرة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99328" y="1025611"/>
            <a:ext cx="306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3x +7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- </a:t>
            </a:r>
            <a:r>
              <a:rPr lang="fr-FR" sz="32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x + 3</a:t>
            </a:r>
            <a:r>
              <a:rPr lang="fr-FR" sz="32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=</a:t>
            </a:r>
            <a:endParaRPr lang="fr-FR" sz="32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320325" y="937410"/>
            <a:ext cx="52780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+7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x + 3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][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+7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x + 3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[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971941" y="1737213"/>
            <a:ext cx="4921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+7</a:t>
            </a:r>
            <a:r>
              <a:rPr lang="ar-DZ" sz="36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x </a:t>
            </a:r>
            <a:r>
              <a:rPr lang="ar-DZ" sz="3600" i="1" dirty="0" smtClean="0"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 3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)(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+7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x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 3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994801" y="2437846"/>
            <a:ext cx="2614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(4x+10)(2x+4)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454038" y="785098"/>
            <a:ext cx="2372597" cy="722381"/>
            <a:chOff x="457197" y="785674"/>
            <a:chExt cx="2372597" cy="722381"/>
          </a:xfrm>
        </p:grpSpPr>
        <p:cxnSp>
          <p:nvCxnSpPr>
            <p:cNvPr id="12" name="Connecteur droit 11"/>
            <p:cNvCxnSpPr/>
            <p:nvPr/>
          </p:nvCxnSpPr>
          <p:spPr bwMode="auto">
            <a:xfrm>
              <a:off x="531339" y="1173892"/>
              <a:ext cx="936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onnecteur droit 13"/>
            <p:cNvCxnSpPr/>
            <p:nvPr/>
          </p:nvCxnSpPr>
          <p:spPr bwMode="auto">
            <a:xfrm>
              <a:off x="457197" y="1433328"/>
              <a:ext cx="936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onnecteur droit 15"/>
            <p:cNvCxnSpPr/>
            <p:nvPr/>
          </p:nvCxnSpPr>
          <p:spPr bwMode="auto">
            <a:xfrm rot="5400000">
              <a:off x="1297166" y="1310055"/>
              <a:ext cx="396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onnecteur droit 17"/>
            <p:cNvCxnSpPr/>
            <p:nvPr/>
          </p:nvCxnSpPr>
          <p:spPr bwMode="auto">
            <a:xfrm>
              <a:off x="2001794" y="1173892"/>
              <a:ext cx="828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Connecteur droit 18"/>
            <p:cNvCxnSpPr/>
            <p:nvPr/>
          </p:nvCxnSpPr>
          <p:spPr bwMode="auto">
            <a:xfrm>
              <a:off x="1956482" y="1425148"/>
              <a:ext cx="828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necteur droit 22"/>
            <p:cNvCxnSpPr/>
            <p:nvPr/>
          </p:nvCxnSpPr>
          <p:spPr bwMode="auto">
            <a:xfrm rot="5400000">
              <a:off x="1631464" y="1109898"/>
              <a:ext cx="650036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69369" y="3593445"/>
            <a:ext cx="324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2x +5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- </a:t>
            </a:r>
            <a:r>
              <a:rPr lang="fr-FR" sz="32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6x - 3</a:t>
            </a:r>
            <a:r>
              <a:rPr lang="fr-FR" sz="32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 =</a:t>
            </a:r>
            <a:endParaRPr lang="fr-FR" sz="32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61" name="Groupe 60"/>
          <p:cNvGrpSpPr/>
          <p:nvPr/>
        </p:nvGrpSpPr>
        <p:grpSpPr>
          <a:xfrm>
            <a:off x="3262317" y="3379132"/>
            <a:ext cx="5508000" cy="808721"/>
            <a:chOff x="3386099" y="3745379"/>
            <a:chExt cx="5472766" cy="808721"/>
          </a:xfrm>
        </p:grpSpPr>
        <p:grpSp>
          <p:nvGrpSpPr>
            <p:cNvPr id="64" name="Groupe 47"/>
            <p:cNvGrpSpPr/>
            <p:nvPr/>
          </p:nvGrpSpPr>
          <p:grpSpPr>
            <a:xfrm>
              <a:off x="3594110" y="3745379"/>
              <a:ext cx="4821109" cy="656240"/>
              <a:chOff x="3594110" y="3745379"/>
              <a:chExt cx="4821109" cy="656240"/>
            </a:xfrm>
          </p:grpSpPr>
          <p:grpSp>
            <p:nvGrpSpPr>
              <p:cNvPr id="66" name="Groupe 32"/>
              <p:cNvGrpSpPr/>
              <p:nvPr/>
            </p:nvGrpSpPr>
            <p:grpSpPr>
              <a:xfrm>
                <a:off x="3594110" y="4013116"/>
                <a:ext cx="1111400" cy="361947"/>
                <a:chOff x="3285185" y="4569181"/>
                <a:chExt cx="1111400" cy="361947"/>
              </a:xfrm>
            </p:grpSpPr>
            <p:sp>
              <p:nvSpPr>
                <p:cNvPr id="96" name="Rectangle à coins arrondis 95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97" name="Connecteur droit 96"/>
                <p:cNvCxnSpPr/>
                <p:nvPr/>
              </p:nvCxnSpPr>
              <p:spPr bwMode="auto">
                <a:xfrm rot="5400000">
                  <a:off x="4106818" y="4749361"/>
                  <a:ext cx="361947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8" name="Connecteur droit 97"/>
                <p:cNvCxnSpPr/>
                <p:nvPr/>
              </p:nvCxnSpPr>
              <p:spPr bwMode="auto">
                <a:xfrm>
                  <a:off x="4288585" y="4918772"/>
                  <a:ext cx="10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0" name="Groupe 33"/>
              <p:cNvGrpSpPr/>
              <p:nvPr/>
            </p:nvGrpSpPr>
            <p:grpSpPr>
              <a:xfrm>
                <a:off x="6156125" y="4029589"/>
                <a:ext cx="1116000" cy="361947"/>
                <a:chOff x="3285185" y="4569181"/>
                <a:chExt cx="1111400" cy="361947"/>
              </a:xfrm>
            </p:grpSpPr>
            <p:sp>
              <p:nvSpPr>
                <p:cNvPr id="93" name="Rectangle à coins arrondis 92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94" name="Connecteur droit 93"/>
                <p:cNvCxnSpPr/>
                <p:nvPr/>
              </p:nvCxnSpPr>
              <p:spPr bwMode="auto">
                <a:xfrm rot="5400000">
                  <a:off x="4106818" y="4749361"/>
                  <a:ext cx="361947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5" name="Connecteur droit 94"/>
                <p:cNvCxnSpPr/>
                <p:nvPr/>
              </p:nvCxnSpPr>
              <p:spPr bwMode="auto">
                <a:xfrm>
                  <a:off x="4288585" y="4918772"/>
                  <a:ext cx="10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e 41"/>
              <p:cNvGrpSpPr/>
              <p:nvPr/>
            </p:nvGrpSpPr>
            <p:grpSpPr>
              <a:xfrm>
                <a:off x="4904847" y="3753619"/>
                <a:ext cx="936000" cy="648000"/>
                <a:chOff x="3261366" y="4297327"/>
                <a:chExt cx="1031819" cy="648000"/>
              </a:xfrm>
            </p:grpSpPr>
            <p:sp>
              <p:nvSpPr>
                <p:cNvPr id="91" name="Rectangle à coins arrondis 90"/>
                <p:cNvSpPr/>
                <p:nvPr/>
              </p:nvSpPr>
              <p:spPr bwMode="auto">
                <a:xfrm>
                  <a:off x="3285185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92" name="Connecteur droit 91"/>
                <p:cNvCxnSpPr/>
                <p:nvPr/>
              </p:nvCxnSpPr>
              <p:spPr bwMode="auto">
                <a:xfrm rot="5400000">
                  <a:off x="2938160" y="4620533"/>
                  <a:ext cx="648000" cy="1588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8" name="Groupe 42"/>
              <p:cNvGrpSpPr/>
              <p:nvPr/>
            </p:nvGrpSpPr>
            <p:grpSpPr>
              <a:xfrm>
                <a:off x="7479218" y="3745379"/>
                <a:ext cx="936001" cy="648000"/>
                <a:chOff x="3370341" y="4297328"/>
                <a:chExt cx="1031820" cy="648000"/>
              </a:xfrm>
            </p:grpSpPr>
            <p:sp>
              <p:nvSpPr>
                <p:cNvPr id="89" name="Rectangle à coins arrondis 88"/>
                <p:cNvSpPr/>
                <p:nvPr/>
              </p:nvSpPr>
              <p:spPr bwMode="auto">
                <a:xfrm>
                  <a:off x="3394161" y="4593102"/>
                  <a:ext cx="1008000" cy="288000"/>
                </a:xfrm>
                <a:prstGeom prst="roundRect">
                  <a:avLst>
                    <a:gd name="adj" fmla="val 42590"/>
                  </a:avLst>
                </a:prstGeom>
                <a:blipFill>
                  <a:blip r:embed="rId5"/>
                  <a:tile tx="0" ty="0" sx="100000" sy="100000" flip="none" algn="tl"/>
                </a:blip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90" name="Connecteur droit 89"/>
                <p:cNvCxnSpPr/>
                <p:nvPr/>
              </p:nvCxnSpPr>
              <p:spPr bwMode="auto">
                <a:xfrm rot="5400000">
                  <a:off x="3047136" y="4620533"/>
                  <a:ext cx="648000" cy="1589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5" name="Text Box 13"/>
            <p:cNvSpPr txBox="1">
              <a:spLocks noChangeArrowheads="1"/>
            </p:cNvSpPr>
            <p:nvPr/>
          </p:nvSpPr>
          <p:spPr bwMode="auto">
            <a:xfrm>
              <a:off x="3386099" y="3907769"/>
              <a:ext cx="54727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]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2x +5 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+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6x - 3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][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2x +5 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6x - 3</a:t>
              </a:r>
              <a:r>
                <a:rPr lang="fr-FR" sz="3600" i="1" dirty="0" smtClean="0">
                  <a:solidFill>
                    <a:srgbClr val="FFFF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3600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[</a:t>
              </a:r>
              <a:endParaRPr lang="fr-FR" sz="3600" i="1" dirty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99" name="Text Box 13"/>
          <p:cNvSpPr txBox="1">
            <a:spLocks noChangeArrowheads="1"/>
          </p:cNvSpPr>
          <p:nvPr/>
        </p:nvSpPr>
        <p:spPr bwMode="auto">
          <a:xfrm>
            <a:off x="2992660" y="4292377"/>
            <a:ext cx="5675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2x +5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6x - 3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2x +5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6x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2973604" y="5073449"/>
            <a:ext cx="30765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(8x +2)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(-4x +8)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3211748" y="3525593"/>
            <a:ext cx="5675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2x +5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6x - 3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][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2x +5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6x -3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[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31" grpId="0"/>
      <p:bldP spid="99" grpId="0"/>
      <p:bldP spid="100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26216" y="113146"/>
            <a:ext cx="5732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التحليل باستعمال المتطابقات الشهيرة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r>
              <a:rPr lang="ar-DZ" sz="2400" dirty="0" smtClean="0">
                <a:solidFill>
                  <a:srgbClr val="000099"/>
                </a:solidFill>
              </a:rPr>
              <a:t> و العامل المشترك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99328" y="815542"/>
            <a:ext cx="4695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9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x² +30x +25 –(3x +5)(x -2)=</a:t>
            </a:r>
            <a:endParaRPr lang="fr-FR" sz="36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732947" y="757465"/>
            <a:ext cx="1440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+5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000750" y="781252"/>
            <a:ext cx="2697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+5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x – 2</a:t>
            </a:r>
            <a:r>
              <a:rPr lang="fr-FR" sz="3600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286391" y="1429982"/>
            <a:ext cx="46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 +5)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 +5)</a:t>
            </a:r>
            <a:r>
              <a:rPr lang="ar-DZ" sz="36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</a:t>
            </a:r>
            <a:r>
              <a:rPr lang="ar-DZ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+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5)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(x -2)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286391" y="2045111"/>
            <a:ext cx="3852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(3x+5)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(3x+5) –(x–2)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[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301631" y="2674484"/>
            <a:ext cx="3852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(3x+5)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3x+5 –x+2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316871" y="3135494"/>
            <a:ext cx="252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(3x+5)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2x+7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Oval 92"/>
          <p:cNvSpPr>
            <a:spLocks noChangeArrowheads="1"/>
          </p:cNvSpPr>
          <p:nvPr/>
        </p:nvSpPr>
        <p:spPr bwMode="auto">
          <a:xfrm>
            <a:off x="4753303" y="561640"/>
            <a:ext cx="1332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307033" y="618790"/>
            <a:ext cx="2124000" cy="936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3375" y="3822409"/>
            <a:ext cx="4752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(2x – 7)(3x +2)+4x²–28x+49 =</a:t>
            </a:r>
            <a:endParaRPr lang="fr-FR" sz="36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743492" y="3791533"/>
            <a:ext cx="38727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(2x – 7)(3x +2)+(2x –7)²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Oval 92"/>
          <p:cNvSpPr>
            <a:spLocks noChangeArrowheads="1"/>
          </p:cNvSpPr>
          <p:nvPr/>
        </p:nvSpPr>
        <p:spPr bwMode="auto">
          <a:xfrm>
            <a:off x="2436553" y="3600943"/>
            <a:ext cx="2052000" cy="936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Oval 92"/>
          <p:cNvSpPr>
            <a:spLocks noChangeArrowheads="1"/>
          </p:cNvSpPr>
          <p:nvPr/>
        </p:nvSpPr>
        <p:spPr bwMode="auto">
          <a:xfrm>
            <a:off x="7241176" y="3642649"/>
            <a:ext cx="1332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998925" y="4380195"/>
            <a:ext cx="504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(2x – 7)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 +2)+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(2x –7)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(2x –7)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015398" y="4977447"/>
            <a:ext cx="4284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(2x – 7)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 +2)+(2x –7)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[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994800" y="5549985"/>
            <a:ext cx="428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(2x – 7)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 +2+2x –7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035987" y="6073095"/>
            <a:ext cx="428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(2x – 7)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5x–5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567779" y="1227206"/>
            <a:ext cx="4790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=(4x +6)(4x–6) –(x +5)(4x–6)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476236" y="4654027"/>
            <a:ext cx="493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=(3x +8)(3x–8) –2(3x +8)(x–7)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99328" y="815542"/>
            <a:ext cx="3780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16x²–36– (x +5)(4x–6)=</a:t>
            </a:r>
            <a:endParaRPr lang="fr-FR" sz="36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942098" y="782179"/>
            <a:ext cx="3916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4x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6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 (x +5)(4x–6)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Oval 92"/>
          <p:cNvSpPr>
            <a:spLocks noChangeArrowheads="1"/>
          </p:cNvSpPr>
          <p:nvPr/>
        </p:nvSpPr>
        <p:spPr bwMode="auto">
          <a:xfrm>
            <a:off x="3954455" y="586354"/>
            <a:ext cx="1620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Oval 92"/>
          <p:cNvSpPr>
            <a:spLocks noChangeArrowheads="1"/>
          </p:cNvSpPr>
          <p:nvPr/>
        </p:nvSpPr>
        <p:spPr bwMode="auto">
          <a:xfrm>
            <a:off x="324042" y="598711"/>
            <a:ext cx="1332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Oval 92"/>
          <p:cNvSpPr>
            <a:spLocks noChangeArrowheads="1"/>
          </p:cNvSpPr>
          <p:nvPr/>
        </p:nvSpPr>
        <p:spPr bwMode="auto">
          <a:xfrm>
            <a:off x="3983285" y="714040"/>
            <a:ext cx="1620000" cy="720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631470" y="1847399"/>
            <a:ext cx="3852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(4x–6)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(4x+6) 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–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(x+5)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[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646710" y="2489129"/>
            <a:ext cx="34920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(4x–6)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7x+6 –x – 5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63183" y="2999882"/>
            <a:ext cx="2484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(4x–6)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6x+1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562745" y="1231147"/>
            <a:ext cx="4790011" cy="646331"/>
            <a:chOff x="2986483" y="4670509"/>
            <a:chExt cx="4790011" cy="646331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027419" y="4856212"/>
              <a:ext cx="4572000" cy="4320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986483" y="4670509"/>
              <a:ext cx="479001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=(4x +6)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(4x–6)</a:t>
              </a:r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 –(x +5)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(4x–6)</a:t>
              </a:r>
              <a:endPara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3973" y="3759572"/>
            <a:ext cx="403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9x²–64– (6x +16)(x–7)=</a:t>
            </a:r>
            <a:endParaRPr lang="fr-FR" sz="3600" i="1" dirty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46213" y="3702547"/>
            <a:ext cx="43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8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)²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– (6x +16)(x–7)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5" name="Oval 92"/>
          <p:cNvSpPr>
            <a:spLocks noChangeArrowheads="1"/>
          </p:cNvSpPr>
          <p:nvPr/>
        </p:nvSpPr>
        <p:spPr bwMode="auto">
          <a:xfrm>
            <a:off x="3958571" y="3506722"/>
            <a:ext cx="1620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Oval 92"/>
          <p:cNvSpPr>
            <a:spLocks noChangeArrowheads="1"/>
          </p:cNvSpPr>
          <p:nvPr/>
        </p:nvSpPr>
        <p:spPr bwMode="auto">
          <a:xfrm>
            <a:off x="130446" y="3531436"/>
            <a:ext cx="1152000" cy="972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Oval 92"/>
          <p:cNvSpPr>
            <a:spLocks noChangeArrowheads="1"/>
          </p:cNvSpPr>
          <p:nvPr/>
        </p:nvSpPr>
        <p:spPr bwMode="auto">
          <a:xfrm>
            <a:off x="3987401" y="3634408"/>
            <a:ext cx="1620000" cy="720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586158" y="5138477"/>
            <a:ext cx="403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(3x+8)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]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(3x–8) </a:t>
            </a:r>
            <a:r>
              <a:rPr lang="fr-FR" sz="3600" i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–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2(x–7)</a:t>
            </a:r>
            <a:r>
              <a:rPr lang="ar-DZ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[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601398" y="5619566"/>
            <a:ext cx="399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(4x+8)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3x–8 –2x + 14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617871" y="6068534"/>
            <a:ext cx="2952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(4x+8)</a:t>
            </a:r>
            <a:r>
              <a:rPr lang="ar-DZ" sz="36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x+6</a:t>
            </a:r>
            <a:r>
              <a:rPr lang="fr-FR" sz="3600" i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)</a:t>
            </a:r>
            <a:endParaRPr lang="fr-FR" sz="3600" dirty="0" smtClean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509191" y="4167988"/>
            <a:ext cx="493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=(3x +8)(3x–8) –(6x +16)(x–7)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3470184" y="4654027"/>
            <a:ext cx="4932000" cy="646331"/>
            <a:chOff x="2986482" y="4472797"/>
            <a:chExt cx="4932000" cy="1126128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027419" y="4856212"/>
              <a:ext cx="4572000" cy="4320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1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2986482" y="4472797"/>
              <a:ext cx="4932000" cy="1126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=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(3x +8)</a:t>
              </a:r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(3x–8) –2</a:t>
              </a:r>
              <a:r>
                <a:rPr lang="fr-FR" sz="3600" i="1" dirty="0" smtClean="0">
                  <a:solidFill>
                    <a:srgbClr val="FF0000"/>
                  </a:solidFill>
                  <a:latin typeface="Aparajita" pitchFamily="34" charset="0"/>
                  <a:cs typeface="Aparajita" pitchFamily="34" charset="0"/>
                </a:rPr>
                <a:t>(3x +8)</a:t>
              </a:r>
              <a:r>
                <a:rPr lang="fr-FR" sz="3600" i="1" dirty="0" smtClean="0">
                  <a:solidFill>
                    <a:srgbClr val="0000FF"/>
                  </a:solidFill>
                  <a:latin typeface="Aparajita" pitchFamily="34" charset="0"/>
                  <a:cs typeface="Aparajita" pitchFamily="34" charset="0"/>
                </a:rPr>
                <a:t>(x–7)</a:t>
              </a:r>
              <a:endParaRPr lang="fr-FR" sz="3600" i="1" dirty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25" name="Oval 92"/>
          <p:cNvSpPr>
            <a:spLocks noChangeArrowheads="1"/>
          </p:cNvSpPr>
          <p:nvPr/>
        </p:nvSpPr>
        <p:spPr bwMode="auto">
          <a:xfrm>
            <a:off x="6134826" y="4128649"/>
            <a:ext cx="1332000" cy="684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Oval 92"/>
          <p:cNvSpPr>
            <a:spLocks noChangeArrowheads="1"/>
          </p:cNvSpPr>
          <p:nvPr/>
        </p:nvSpPr>
        <p:spPr bwMode="auto">
          <a:xfrm>
            <a:off x="6081609" y="4614649"/>
            <a:ext cx="1368000" cy="684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92"/>
          <p:cNvSpPr>
            <a:spLocks noChangeArrowheads="1"/>
          </p:cNvSpPr>
          <p:nvPr/>
        </p:nvSpPr>
        <p:spPr bwMode="auto">
          <a:xfrm>
            <a:off x="3781448" y="4108090"/>
            <a:ext cx="2124000" cy="720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Oval 92"/>
          <p:cNvSpPr>
            <a:spLocks noChangeArrowheads="1"/>
          </p:cNvSpPr>
          <p:nvPr/>
        </p:nvSpPr>
        <p:spPr bwMode="auto">
          <a:xfrm>
            <a:off x="3839117" y="1175365"/>
            <a:ext cx="2160000" cy="720000"/>
          </a:xfrm>
          <a:prstGeom prst="ellipse">
            <a:avLst/>
          </a:prstGeom>
          <a:noFill/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" grpId="0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5" grpId="0" animBg="1"/>
      <p:bldP spid="26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030288" y="67278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بالتوفيق إن</a:t>
            </a:r>
            <a:r>
              <a:rPr lang="fr-F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شاء الله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0360" y="5120640"/>
            <a:ext cx="15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dirty="0" smtClean="0">
                <a:latin typeface="AngsanaUPC" pitchFamily="18" charset="-34"/>
              </a:rPr>
              <a:t>نوفمبر2016</a:t>
            </a:r>
            <a:endParaRPr lang="fr-FR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56329" y="341352"/>
            <a:ext cx="305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dirty="0" smtClean="0">
                <a:solidFill>
                  <a:srgbClr val="0070C0"/>
                </a:solidFill>
              </a:rPr>
              <a:t>مربّع مجموع حدّين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2930" y="1497330"/>
            <a:ext cx="1394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(a+b)²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851660" y="1485900"/>
            <a:ext cx="3226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=(a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b)</a:t>
            </a:r>
            <a:r>
              <a:rPr lang="ar-DZ" sz="3200" dirty="0" smtClean="0"/>
              <a:t> </a:t>
            </a:r>
            <a:r>
              <a:rPr lang="fr-FR" sz="3200" dirty="0" smtClean="0"/>
              <a:t>(a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b)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045699" y="3657600"/>
            <a:ext cx="3823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=a²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2ab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b²</a:t>
            </a:r>
            <a:endParaRPr lang="fr-FR" sz="3200" dirty="0"/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3020884" y="2493827"/>
            <a:ext cx="1512000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Oval 92"/>
          <p:cNvSpPr>
            <a:spLocks noChangeArrowheads="1"/>
          </p:cNvSpPr>
          <p:nvPr/>
        </p:nvSpPr>
        <p:spPr bwMode="auto">
          <a:xfrm>
            <a:off x="3107383" y="3632886"/>
            <a:ext cx="828000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372497" y="847294"/>
            <a:ext cx="1620000" cy="684000"/>
            <a:chOff x="669" y="1168"/>
            <a:chExt cx="1105" cy="340"/>
          </a:xfrm>
          <a:solidFill>
            <a:srgbClr val="FFC000"/>
          </a:solidFill>
        </p:grpSpPr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2372497" y="1042988"/>
            <a:ext cx="2286000" cy="539750"/>
            <a:chOff x="669" y="1168"/>
            <a:chExt cx="1105" cy="340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dirty="0"/>
                <a:t>x</a:t>
              </a:r>
              <a:endParaRPr lang="fr-FR" b="0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 flipV="1">
            <a:off x="3038337" y="1982788"/>
            <a:ext cx="936000" cy="539750"/>
            <a:chOff x="669" y="1168"/>
            <a:chExt cx="1105" cy="340"/>
          </a:xfrm>
        </p:grpSpPr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20" name="Group 26"/>
          <p:cNvGrpSpPr>
            <a:grpSpLocks/>
          </p:cNvGrpSpPr>
          <p:nvPr/>
        </p:nvGrpSpPr>
        <p:grpSpPr bwMode="auto">
          <a:xfrm flipV="1">
            <a:off x="3017865" y="1991147"/>
            <a:ext cx="1754187" cy="539750"/>
            <a:chOff x="669" y="1168"/>
            <a:chExt cx="1105" cy="340"/>
          </a:xfrm>
          <a:solidFill>
            <a:srgbClr val="FFC000"/>
          </a:solidFill>
        </p:grpSpPr>
        <p:sp>
          <p:nvSpPr>
            <p:cNvPr id="21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928569" y="2580326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=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FFC000"/>
                </a:solidFill>
              </a:rPr>
              <a:t>a²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43426" y="2580326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5" name="Rectangle 24"/>
          <p:cNvSpPr/>
          <p:nvPr/>
        </p:nvSpPr>
        <p:spPr>
          <a:xfrm>
            <a:off x="3573960" y="2580326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6" name="Rectangle 25"/>
          <p:cNvSpPr/>
          <p:nvPr/>
        </p:nvSpPr>
        <p:spPr>
          <a:xfrm>
            <a:off x="4616000" y="2580326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CC0099"/>
                </a:solidFill>
              </a:rPr>
              <a:t>b²</a:t>
            </a:r>
            <a:endParaRPr lang="fr-FR" sz="3200" dirty="0">
              <a:solidFill>
                <a:srgbClr val="CC0099"/>
              </a:solidFill>
            </a:endParaRPr>
          </a:p>
        </p:txBody>
      </p:sp>
      <p:sp>
        <p:nvSpPr>
          <p:cNvPr id="28" name="Text Box 95"/>
          <p:cNvSpPr txBox="1">
            <a:spLocks noChangeArrowheads="1"/>
          </p:cNvSpPr>
          <p:nvPr/>
        </p:nvSpPr>
        <p:spPr bwMode="auto">
          <a:xfrm>
            <a:off x="479683" y="5515610"/>
            <a:ext cx="8172000" cy="684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+ b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)²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a²+2ab+b²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المتطابقة الشهيرة الأولى :   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1" grpId="0" animBg="1"/>
      <p:bldP spid="12" grpId="0" animBg="1"/>
      <p:bldP spid="23" grpId="0"/>
      <p:bldP spid="24" grpId="0"/>
      <p:bldP spid="25" grpId="0"/>
      <p:bldP spid="26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923225" y="204273"/>
            <a:ext cx="949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u="sng" dirty="0" smtClean="0">
                <a:solidFill>
                  <a:srgbClr val="000099"/>
                </a:solidFill>
              </a:rPr>
              <a:t>نلاحظ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92163" y="388938"/>
            <a:ext cx="6303965" cy="3435351"/>
            <a:chOff x="612" y="330"/>
            <a:chExt cx="3971" cy="2164"/>
          </a:xfrm>
        </p:grpSpPr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612" y="929"/>
              <a:ext cx="1565" cy="1565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4211" y="330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مربّع</a:t>
              </a:r>
              <a:endParaRPr lang="fr-FR" sz="2000" dirty="0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792163" y="773113"/>
            <a:ext cx="6242045" cy="3062291"/>
            <a:chOff x="612" y="572"/>
            <a:chExt cx="3932" cy="1929"/>
          </a:xfrm>
        </p:grpSpPr>
        <p:sp>
          <p:nvSpPr>
            <p:cNvPr id="8" name="Line 41"/>
            <p:cNvSpPr>
              <a:spLocks noChangeShapeType="1"/>
            </p:cNvSpPr>
            <p:nvPr/>
          </p:nvSpPr>
          <p:spPr bwMode="auto">
            <a:xfrm>
              <a:off x="1731" y="936"/>
              <a:ext cx="0" cy="15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612" y="1991"/>
              <a:ext cx="156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3758" y="572"/>
              <a:ext cx="78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تقسيم المربّع</a:t>
              </a:r>
              <a:endParaRPr lang="fr-FR" sz="2000" dirty="0"/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287339" y="857237"/>
            <a:ext cx="6861185" cy="2924152"/>
            <a:chOff x="181" y="540"/>
            <a:chExt cx="4322" cy="1842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99" y="753"/>
              <a:ext cx="11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>
              <a:off x="1603" y="753"/>
              <a:ext cx="4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08" y="830"/>
              <a:ext cx="0" cy="10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>
              <a:off x="408" y="1906"/>
              <a:ext cx="0" cy="4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1803" y="547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 dirty="0"/>
                <a:t>b</a:t>
              </a:r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auto">
            <a:xfrm>
              <a:off x="754" y="54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 dirty="0"/>
                <a:t>a</a:t>
              </a:r>
            </a:p>
          </p:txBody>
        </p:sp>
        <p:sp>
          <p:nvSpPr>
            <p:cNvPr id="18" name="Text Box 52"/>
            <p:cNvSpPr txBox="1">
              <a:spLocks noChangeArrowheads="1"/>
            </p:cNvSpPr>
            <p:nvPr/>
          </p:nvSpPr>
          <p:spPr bwMode="auto">
            <a:xfrm>
              <a:off x="181" y="1134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 dirty="0" smtClean="0"/>
                <a:t>a</a:t>
              </a:r>
              <a:endParaRPr lang="fr-FR" b="0" dirty="0"/>
            </a:p>
          </p:txBody>
        </p: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217" y="187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0" dirty="0" smtClean="0"/>
                <a:t>b</a:t>
              </a:r>
              <a:endParaRPr lang="fr-FR" b="0" dirty="0"/>
            </a:p>
          </p:txBody>
        </p: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3722" y="771"/>
              <a:ext cx="7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/>
                <a:t>أبعاد الأجزاء</a:t>
              </a:r>
              <a:endParaRPr lang="fr-FR" sz="2000" dirty="0"/>
            </a:p>
          </p:txBody>
        </p:sp>
      </p:grpSp>
      <p:sp>
        <p:nvSpPr>
          <p:cNvPr id="21" name="Text Box 60"/>
          <p:cNvSpPr txBox="1">
            <a:spLocks noChangeArrowheads="1"/>
          </p:cNvSpPr>
          <p:nvPr/>
        </p:nvSpPr>
        <p:spPr bwMode="auto">
          <a:xfrm>
            <a:off x="6281556" y="1762443"/>
            <a:ext cx="198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طول ضلع المربّع  :</a:t>
            </a:r>
            <a:endParaRPr lang="fr-FR" b="0" dirty="0"/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7337320" y="2812218"/>
            <a:ext cx="136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000" dirty="0" smtClean="0"/>
              <a:t>المساحة الكلّية</a:t>
            </a:r>
            <a:endParaRPr lang="fr-FR" b="0" dirty="0"/>
          </a:p>
        </p:txBody>
      </p: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57225" y="1762125"/>
            <a:ext cx="5649913" cy="2492372"/>
            <a:chOff x="499" y="1055"/>
            <a:chExt cx="3559" cy="1570"/>
          </a:xfrm>
        </p:grpSpPr>
        <p:sp>
          <p:nvSpPr>
            <p:cNvPr id="25" name="Line 63"/>
            <p:cNvSpPr>
              <a:spLocks noChangeShapeType="1"/>
            </p:cNvSpPr>
            <p:nvPr/>
          </p:nvSpPr>
          <p:spPr bwMode="auto">
            <a:xfrm>
              <a:off x="499" y="2401"/>
              <a:ext cx="16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Text Box 65"/>
            <p:cNvSpPr txBox="1">
              <a:spLocks noChangeArrowheads="1"/>
            </p:cNvSpPr>
            <p:nvPr/>
          </p:nvSpPr>
          <p:spPr bwMode="auto">
            <a:xfrm>
              <a:off x="1236" y="2394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>
                  <a:solidFill>
                    <a:srgbClr val="000099"/>
                  </a:solidFill>
                </a:rPr>
                <a:t>a + b</a:t>
              </a:r>
            </a:p>
          </p:txBody>
        </p:sp>
        <p:sp>
          <p:nvSpPr>
            <p:cNvPr id="27" name="Text Box 67"/>
            <p:cNvSpPr txBox="1">
              <a:spLocks noChangeArrowheads="1"/>
            </p:cNvSpPr>
            <p:nvPr/>
          </p:nvSpPr>
          <p:spPr bwMode="auto">
            <a:xfrm>
              <a:off x="3610" y="1055"/>
              <a:ext cx="4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99"/>
                  </a:solidFill>
                </a:rPr>
                <a:t>a + b</a:t>
              </a:r>
            </a:p>
          </p:txBody>
        </p:sp>
      </p:grp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3405239" y="1328722"/>
            <a:ext cx="679459" cy="2484446"/>
            <a:chOff x="2145" y="837"/>
            <a:chExt cx="428" cy="1565"/>
          </a:xfrm>
        </p:grpSpPr>
        <p:sp>
          <p:nvSpPr>
            <p:cNvPr id="29" name="Line 64"/>
            <p:cNvSpPr>
              <a:spLocks noChangeShapeType="1"/>
            </p:cNvSpPr>
            <p:nvPr/>
          </p:nvSpPr>
          <p:spPr bwMode="auto">
            <a:xfrm>
              <a:off x="2145" y="837"/>
              <a:ext cx="0" cy="15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Text Box 66"/>
            <p:cNvSpPr txBox="1">
              <a:spLocks noChangeArrowheads="1"/>
            </p:cNvSpPr>
            <p:nvPr/>
          </p:nvSpPr>
          <p:spPr bwMode="auto">
            <a:xfrm>
              <a:off x="2187" y="1480"/>
              <a:ext cx="3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>
                  <a:solidFill>
                    <a:srgbClr val="000099"/>
                  </a:solidFill>
                </a:rPr>
                <a:t>a+b</a:t>
              </a:r>
              <a:endParaRPr lang="fr-FR" dirty="0">
                <a:solidFill>
                  <a:srgbClr val="000099"/>
                </a:solidFill>
              </a:endParaRPr>
            </a:p>
          </p:txBody>
        </p:sp>
      </p:grpSp>
      <p:sp>
        <p:nvSpPr>
          <p:cNvPr id="32" name="Text Box 69"/>
          <p:cNvSpPr txBox="1">
            <a:spLocks noChangeArrowheads="1"/>
          </p:cNvSpPr>
          <p:nvPr/>
        </p:nvSpPr>
        <p:spPr bwMode="auto">
          <a:xfrm>
            <a:off x="5579110" y="2780824"/>
            <a:ext cx="1075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99"/>
                </a:solidFill>
              </a:rPr>
              <a:t>( a + b </a:t>
            </a:r>
            <a:r>
              <a:rPr lang="fr-FR" dirty="0" smtClean="0">
                <a:solidFill>
                  <a:srgbClr val="000099"/>
                </a:solidFill>
              </a:rPr>
              <a:t>)²</a:t>
            </a:r>
            <a:endParaRPr lang="fr-FR" dirty="0">
              <a:solidFill>
                <a:srgbClr val="000099"/>
              </a:solidFill>
            </a:endParaRPr>
          </a:p>
        </p:txBody>
      </p:sp>
      <p:grpSp>
        <p:nvGrpSpPr>
          <p:cNvPr id="33" name="Group 80"/>
          <p:cNvGrpSpPr>
            <a:grpSpLocks/>
          </p:cNvGrpSpPr>
          <p:nvPr/>
        </p:nvGrpSpPr>
        <p:grpSpPr bwMode="auto">
          <a:xfrm>
            <a:off x="1392238" y="2163764"/>
            <a:ext cx="6916738" cy="2219326"/>
            <a:chOff x="877" y="1395"/>
            <a:chExt cx="4357" cy="1398"/>
          </a:xfrm>
        </p:grpSpPr>
        <p:sp>
          <p:nvSpPr>
            <p:cNvPr id="34" name="Text Box 72"/>
            <p:cNvSpPr txBox="1">
              <a:spLocks noChangeArrowheads="1"/>
            </p:cNvSpPr>
            <p:nvPr/>
          </p:nvSpPr>
          <p:spPr bwMode="auto">
            <a:xfrm>
              <a:off x="3419" y="2562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(1</a:t>
              </a:r>
              <a:r>
                <a:rPr lang="fr-FR" dirty="0"/>
                <a:t>):</a:t>
              </a: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877" y="139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(1)</a:t>
              </a:r>
            </a:p>
          </p:txBody>
        </p:sp>
      </p:grpSp>
      <p:grpSp>
        <p:nvGrpSpPr>
          <p:cNvPr id="36" name="Group 81"/>
          <p:cNvGrpSpPr>
            <a:grpSpLocks/>
          </p:cNvGrpSpPr>
          <p:nvPr/>
        </p:nvGrpSpPr>
        <p:grpSpPr bwMode="auto">
          <a:xfrm>
            <a:off x="792162" y="2117725"/>
            <a:ext cx="2881313" cy="2449513"/>
            <a:chOff x="499" y="1395"/>
            <a:chExt cx="1815" cy="1543"/>
          </a:xfrm>
        </p:grpSpPr>
        <p:sp>
          <p:nvSpPr>
            <p:cNvPr id="37" name="Text Box 73"/>
            <p:cNvSpPr txBox="1">
              <a:spLocks noChangeArrowheads="1"/>
            </p:cNvSpPr>
            <p:nvPr/>
          </p:nvSpPr>
          <p:spPr bwMode="auto">
            <a:xfrm>
              <a:off x="499" y="2707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(3</a:t>
              </a:r>
              <a:r>
                <a:rPr lang="fr-FR" dirty="0"/>
                <a:t>):</a:t>
              </a:r>
            </a:p>
          </p:txBody>
        </p:sp>
        <p:sp>
          <p:nvSpPr>
            <p:cNvPr id="38" name="Text Box 77"/>
            <p:cNvSpPr txBox="1">
              <a:spLocks noChangeArrowheads="1"/>
            </p:cNvSpPr>
            <p:nvPr/>
          </p:nvSpPr>
          <p:spPr bwMode="auto">
            <a:xfrm>
              <a:off x="1666" y="139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(3)</a:t>
              </a:r>
            </a:p>
          </p:txBody>
        </p:sp>
      </p:grpSp>
      <p:grpSp>
        <p:nvGrpSpPr>
          <p:cNvPr id="39" name="Group 82"/>
          <p:cNvGrpSpPr>
            <a:grpSpLocks/>
          </p:cNvGrpSpPr>
          <p:nvPr/>
        </p:nvGrpSpPr>
        <p:grpSpPr bwMode="auto">
          <a:xfrm>
            <a:off x="1449387" y="3230565"/>
            <a:ext cx="6889750" cy="1712913"/>
            <a:chOff x="913" y="2032"/>
            <a:chExt cx="4340" cy="1079"/>
          </a:xfrm>
        </p:grpSpPr>
        <p:sp>
          <p:nvSpPr>
            <p:cNvPr id="40" name="Text Box 74"/>
            <p:cNvSpPr txBox="1">
              <a:spLocks noChangeArrowheads="1"/>
            </p:cNvSpPr>
            <p:nvPr/>
          </p:nvSpPr>
          <p:spPr bwMode="auto">
            <a:xfrm>
              <a:off x="3438" y="2880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(2</a:t>
              </a:r>
              <a:r>
                <a:rPr lang="fr-FR" dirty="0"/>
                <a:t>):</a:t>
              </a:r>
            </a:p>
          </p:txBody>
        </p:sp>
        <p:sp>
          <p:nvSpPr>
            <p:cNvPr id="41" name="Text Box 78"/>
            <p:cNvSpPr txBox="1">
              <a:spLocks noChangeArrowheads="1"/>
            </p:cNvSpPr>
            <p:nvPr/>
          </p:nvSpPr>
          <p:spPr bwMode="auto">
            <a:xfrm>
              <a:off x="913" y="2032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(2)</a:t>
              </a:r>
            </a:p>
          </p:txBody>
        </p:sp>
      </p:grpSp>
      <p:grpSp>
        <p:nvGrpSpPr>
          <p:cNvPr id="42" name="Group 83"/>
          <p:cNvGrpSpPr>
            <a:grpSpLocks/>
          </p:cNvGrpSpPr>
          <p:nvPr/>
        </p:nvGrpSpPr>
        <p:grpSpPr bwMode="auto">
          <a:xfrm>
            <a:off x="792162" y="3173412"/>
            <a:ext cx="2881313" cy="1838325"/>
            <a:chOff x="499" y="2025"/>
            <a:chExt cx="1815" cy="1158"/>
          </a:xfrm>
        </p:grpSpPr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499" y="2952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(4</a:t>
              </a:r>
              <a:r>
                <a:rPr lang="fr-FR" dirty="0"/>
                <a:t>):</a:t>
              </a:r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1717" y="202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(4)</a:t>
              </a:r>
            </a:p>
          </p:txBody>
        </p:sp>
      </p:grpSp>
      <p:sp>
        <p:nvSpPr>
          <p:cNvPr id="45" name="Text Box 84"/>
          <p:cNvSpPr txBox="1">
            <a:spLocks noChangeArrowheads="1"/>
          </p:cNvSpPr>
          <p:nvPr/>
        </p:nvSpPr>
        <p:spPr bwMode="auto">
          <a:xfrm>
            <a:off x="6041389" y="4047491"/>
            <a:ext cx="46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000099"/>
                </a:solidFill>
              </a:rPr>
              <a:t>a²</a:t>
            </a:r>
            <a:endParaRPr lang="fr-FR" dirty="0">
              <a:solidFill>
                <a:srgbClr val="000099"/>
              </a:solidFill>
            </a:endParaRPr>
          </a:p>
        </p:txBody>
      </p:sp>
      <p:sp>
        <p:nvSpPr>
          <p:cNvPr id="46" name="Text Box 85"/>
          <p:cNvSpPr txBox="1">
            <a:spLocks noChangeArrowheads="1"/>
          </p:cNvSpPr>
          <p:nvPr/>
        </p:nvSpPr>
        <p:spPr bwMode="auto">
          <a:xfrm>
            <a:off x="1248411" y="4197350"/>
            <a:ext cx="57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000099"/>
                </a:solidFill>
              </a:rPr>
              <a:t>ab</a:t>
            </a:r>
            <a:endParaRPr lang="fr-FR" dirty="0">
              <a:solidFill>
                <a:srgbClr val="000099"/>
              </a:solidFill>
            </a:endParaRPr>
          </a:p>
        </p:txBody>
      </p:sp>
      <p:sp>
        <p:nvSpPr>
          <p:cNvPr id="47" name="Text Box 86"/>
          <p:cNvSpPr txBox="1">
            <a:spLocks noChangeArrowheads="1"/>
          </p:cNvSpPr>
          <p:nvPr/>
        </p:nvSpPr>
        <p:spPr bwMode="auto">
          <a:xfrm>
            <a:off x="6058536" y="4561204"/>
            <a:ext cx="68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000099"/>
                </a:solidFill>
              </a:rPr>
              <a:t>ab</a:t>
            </a:r>
            <a:endParaRPr lang="fr-FR" dirty="0">
              <a:solidFill>
                <a:srgbClr val="000099"/>
              </a:solidFill>
            </a:endParaRPr>
          </a:p>
        </p:txBody>
      </p:sp>
      <p:sp>
        <p:nvSpPr>
          <p:cNvPr id="48" name="Text Box 87"/>
          <p:cNvSpPr txBox="1">
            <a:spLocks noChangeArrowheads="1"/>
          </p:cNvSpPr>
          <p:nvPr/>
        </p:nvSpPr>
        <p:spPr bwMode="auto">
          <a:xfrm>
            <a:off x="1220153" y="4627562"/>
            <a:ext cx="75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000099"/>
                </a:solidFill>
              </a:rPr>
              <a:t>b²</a:t>
            </a:r>
            <a:endParaRPr lang="fr-FR" dirty="0">
              <a:solidFill>
                <a:srgbClr val="000099"/>
              </a:solidFill>
            </a:endParaRPr>
          </a:p>
        </p:txBody>
      </p:sp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4952682" y="5169218"/>
            <a:ext cx="319722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المساحة الكلّية  للأجزاء الأربعة</a:t>
            </a:r>
            <a:r>
              <a:rPr lang="fr-FR" b="0" dirty="0" smtClean="0"/>
              <a:t>:</a:t>
            </a:r>
            <a:endParaRPr lang="fr-FR" b="0" dirty="0"/>
          </a:p>
        </p:txBody>
      </p:sp>
      <p:sp>
        <p:nvSpPr>
          <p:cNvPr id="50" name="Text Box 89"/>
          <p:cNvSpPr txBox="1">
            <a:spLocks noChangeArrowheads="1"/>
          </p:cNvSpPr>
          <p:nvPr/>
        </p:nvSpPr>
        <p:spPr bwMode="auto">
          <a:xfrm>
            <a:off x="405387" y="5199380"/>
            <a:ext cx="208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000099"/>
                </a:solidFill>
              </a:rPr>
              <a:t>a² </a:t>
            </a:r>
            <a:r>
              <a:rPr lang="fr-FR" dirty="0">
                <a:solidFill>
                  <a:srgbClr val="000099"/>
                </a:solidFill>
              </a:rPr>
              <a:t>+ </a:t>
            </a:r>
            <a:r>
              <a:rPr lang="fr-FR" dirty="0" smtClean="0">
                <a:solidFill>
                  <a:srgbClr val="000099"/>
                </a:solidFill>
              </a:rPr>
              <a:t>ab </a:t>
            </a:r>
            <a:r>
              <a:rPr lang="fr-FR" dirty="0">
                <a:solidFill>
                  <a:srgbClr val="000099"/>
                </a:solidFill>
              </a:rPr>
              <a:t>+ </a:t>
            </a:r>
            <a:r>
              <a:rPr lang="fr-FR" dirty="0" smtClean="0">
                <a:solidFill>
                  <a:srgbClr val="000099"/>
                </a:solidFill>
              </a:rPr>
              <a:t>ab </a:t>
            </a:r>
            <a:r>
              <a:rPr lang="fr-FR" dirty="0">
                <a:solidFill>
                  <a:srgbClr val="000099"/>
                </a:solidFill>
              </a:rPr>
              <a:t>+ </a:t>
            </a:r>
            <a:r>
              <a:rPr lang="fr-FR" dirty="0" smtClean="0">
                <a:solidFill>
                  <a:srgbClr val="000099"/>
                </a:solidFill>
              </a:rPr>
              <a:t>b²</a:t>
            </a:r>
            <a:endParaRPr lang="fr-FR" dirty="0">
              <a:solidFill>
                <a:srgbClr val="000099"/>
              </a:solidFill>
            </a:endParaRPr>
          </a:p>
        </p:txBody>
      </p:sp>
      <p:grpSp>
        <p:nvGrpSpPr>
          <p:cNvPr id="51" name="Group 94"/>
          <p:cNvGrpSpPr>
            <a:grpSpLocks/>
          </p:cNvGrpSpPr>
          <p:nvPr/>
        </p:nvGrpSpPr>
        <p:grpSpPr bwMode="auto">
          <a:xfrm>
            <a:off x="2854008" y="2619375"/>
            <a:ext cx="5795963" cy="3111500"/>
            <a:chOff x="1847" y="1650"/>
            <a:chExt cx="3651" cy="1960"/>
          </a:xfrm>
        </p:grpSpPr>
        <p:sp>
          <p:nvSpPr>
            <p:cNvPr id="52" name="Oval 90"/>
            <p:cNvSpPr>
              <a:spLocks noChangeArrowheads="1"/>
            </p:cNvSpPr>
            <p:nvPr/>
          </p:nvSpPr>
          <p:spPr bwMode="auto">
            <a:xfrm>
              <a:off x="4567" y="1650"/>
              <a:ext cx="931" cy="51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" name="Oval 91"/>
            <p:cNvSpPr>
              <a:spLocks noChangeArrowheads="1"/>
            </p:cNvSpPr>
            <p:nvPr/>
          </p:nvSpPr>
          <p:spPr bwMode="auto">
            <a:xfrm>
              <a:off x="1847" y="3157"/>
              <a:ext cx="975" cy="4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" name="Oval 92"/>
            <p:cNvSpPr>
              <a:spLocks noChangeArrowheads="1"/>
            </p:cNvSpPr>
            <p:nvPr/>
          </p:nvSpPr>
          <p:spPr bwMode="auto">
            <a:xfrm>
              <a:off x="3348" y="1650"/>
              <a:ext cx="1132" cy="48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5" name="Oval 93"/>
            <p:cNvSpPr>
              <a:spLocks noChangeArrowheads="1"/>
            </p:cNvSpPr>
            <p:nvPr/>
          </p:nvSpPr>
          <p:spPr bwMode="auto">
            <a:xfrm>
              <a:off x="4317" y="3170"/>
              <a:ext cx="936" cy="37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6" name="Text Box 95"/>
          <p:cNvSpPr txBox="1">
            <a:spLocks noChangeArrowheads="1"/>
          </p:cNvSpPr>
          <p:nvPr/>
        </p:nvSpPr>
        <p:spPr bwMode="auto">
          <a:xfrm>
            <a:off x="673993" y="5949950"/>
            <a:ext cx="8172000" cy="68400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+ b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)²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a²+2ab+b²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المتطابقة الشهيرة الأولى :   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568573" y="5199380"/>
            <a:ext cx="165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99"/>
                </a:solidFill>
              </a:rPr>
              <a:t>=    a²+2ab+b²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3" grpId="0"/>
      <p:bldP spid="32" grpId="0"/>
      <p:bldP spid="45" grpId="0"/>
      <p:bldP spid="46" grpId="0"/>
      <p:bldP spid="47" grpId="0"/>
      <p:bldP spid="48" grpId="0"/>
      <p:bldP spid="49" grpId="0"/>
      <p:bldP spid="50" grpId="0"/>
      <p:bldP spid="56" grpId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869458" y="396657"/>
            <a:ext cx="3051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dirty="0" smtClean="0">
                <a:solidFill>
                  <a:srgbClr val="0070C0"/>
                </a:solidFill>
              </a:rPr>
              <a:t>مربّع فرق حدّين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2301" y="1484733"/>
            <a:ext cx="14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(a</a:t>
            </a:r>
            <a:r>
              <a:rPr lang="ar-DZ" sz="3200" dirty="0" smtClean="0"/>
              <a:t> - </a:t>
            </a:r>
            <a:r>
              <a:rPr lang="fr-FR" sz="3200" dirty="0" smtClean="0"/>
              <a:t>b)²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037015" y="1485900"/>
            <a:ext cx="3226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=(a</a:t>
            </a:r>
            <a:r>
              <a:rPr lang="ar-DZ" sz="3200" dirty="0" smtClean="0"/>
              <a:t> - </a:t>
            </a:r>
            <a:r>
              <a:rPr lang="fr-FR" sz="3200" dirty="0" smtClean="0"/>
              <a:t>b)</a:t>
            </a:r>
            <a:r>
              <a:rPr lang="ar-DZ" sz="3200" dirty="0" smtClean="0"/>
              <a:t> </a:t>
            </a:r>
            <a:r>
              <a:rPr lang="fr-FR" sz="3200" dirty="0" smtClean="0"/>
              <a:t>(a</a:t>
            </a:r>
            <a:r>
              <a:rPr lang="ar-DZ" sz="3200" dirty="0" smtClean="0"/>
              <a:t> - </a:t>
            </a:r>
            <a:r>
              <a:rPr lang="fr-FR" sz="3200" dirty="0" smtClean="0"/>
              <a:t>b)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045699" y="3657600"/>
            <a:ext cx="3823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=a²</a:t>
            </a:r>
            <a:r>
              <a:rPr lang="ar-DZ" sz="3200" dirty="0" smtClean="0"/>
              <a:t>  - </a:t>
            </a:r>
            <a:r>
              <a:rPr lang="fr-FR" sz="3200" dirty="0" smtClean="0"/>
              <a:t>2ab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b²</a:t>
            </a:r>
            <a:endParaRPr lang="fr-FR" sz="3200" dirty="0"/>
          </a:p>
        </p:txBody>
      </p:sp>
      <p:sp>
        <p:nvSpPr>
          <p:cNvPr id="6" name="Oval 92"/>
          <p:cNvSpPr>
            <a:spLocks noChangeArrowheads="1"/>
          </p:cNvSpPr>
          <p:nvPr/>
        </p:nvSpPr>
        <p:spPr bwMode="auto">
          <a:xfrm>
            <a:off x="2761387" y="2493827"/>
            <a:ext cx="1800000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Oval 92"/>
          <p:cNvSpPr>
            <a:spLocks noChangeArrowheads="1"/>
          </p:cNvSpPr>
          <p:nvPr/>
        </p:nvSpPr>
        <p:spPr bwMode="auto">
          <a:xfrm>
            <a:off x="3107383" y="3632886"/>
            <a:ext cx="828000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533138" y="847294"/>
            <a:ext cx="1620000" cy="684000"/>
            <a:chOff x="669" y="1168"/>
            <a:chExt cx="1105" cy="340"/>
          </a:xfrm>
          <a:solidFill>
            <a:srgbClr val="FFC000"/>
          </a:solidFill>
        </p:grpSpPr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2533138" y="1042988"/>
            <a:ext cx="2286000" cy="539750"/>
            <a:chOff x="669" y="1168"/>
            <a:chExt cx="1105" cy="340"/>
          </a:xfrm>
        </p:grpSpPr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dirty="0"/>
                <a:t>x</a:t>
              </a:r>
              <a:endParaRPr lang="fr-FR" b="0" dirty="0"/>
            </a:p>
          </p:txBody>
        </p:sp>
      </p:grpSp>
      <p:grpSp>
        <p:nvGrpSpPr>
          <p:cNvPr id="14" name="Group 26"/>
          <p:cNvGrpSpPr>
            <a:grpSpLocks/>
          </p:cNvGrpSpPr>
          <p:nvPr/>
        </p:nvGrpSpPr>
        <p:grpSpPr bwMode="auto">
          <a:xfrm flipV="1">
            <a:off x="3124836" y="1982788"/>
            <a:ext cx="936000" cy="539750"/>
            <a:chOff x="669" y="1168"/>
            <a:chExt cx="1105" cy="340"/>
          </a:xfrm>
        </p:grpSpPr>
        <p:sp>
          <p:nvSpPr>
            <p:cNvPr id="15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 flipV="1">
            <a:off x="3104364" y="1991147"/>
            <a:ext cx="1754187" cy="539750"/>
            <a:chOff x="669" y="1168"/>
            <a:chExt cx="1105" cy="340"/>
          </a:xfrm>
          <a:solidFill>
            <a:srgbClr val="FFC000"/>
          </a:solidFill>
        </p:grpSpPr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28569" y="2580326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=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FFC000"/>
                </a:solidFill>
              </a:rPr>
              <a:t>a²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43426" y="2580326"/>
            <a:ext cx="1140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 smtClean="0"/>
              <a:t> - </a:t>
            </a:r>
            <a:r>
              <a:rPr lang="fr-FR" sz="3200" dirty="0" smtClean="0">
                <a:solidFill>
                  <a:srgbClr val="00B050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2" name="Rectangle 21"/>
          <p:cNvSpPr/>
          <p:nvPr/>
        </p:nvSpPr>
        <p:spPr>
          <a:xfrm>
            <a:off x="3573960" y="2580326"/>
            <a:ext cx="1140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 smtClean="0"/>
              <a:t> - </a:t>
            </a:r>
            <a:r>
              <a:rPr lang="fr-FR" sz="3200" dirty="0" smtClean="0">
                <a:solidFill>
                  <a:srgbClr val="0000FF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3" name="Rectangle 22"/>
          <p:cNvSpPr/>
          <p:nvPr/>
        </p:nvSpPr>
        <p:spPr>
          <a:xfrm>
            <a:off x="4616000" y="2580326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CC0099"/>
                </a:solidFill>
              </a:rPr>
              <a:t>b²</a:t>
            </a:r>
            <a:endParaRPr lang="fr-FR" sz="3200" dirty="0">
              <a:solidFill>
                <a:srgbClr val="CC0099"/>
              </a:solidFill>
            </a:endParaRPr>
          </a:p>
        </p:txBody>
      </p:sp>
      <p:sp>
        <p:nvSpPr>
          <p:cNvPr id="24" name="Text Box 95"/>
          <p:cNvSpPr txBox="1">
            <a:spLocks noChangeArrowheads="1"/>
          </p:cNvSpPr>
          <p:nvPr/>
        </p:nvSpPr>
        <p:spPr bwMode="auto">
          <a:xfrm>
            <a:off x="323314" y="5540324"/>
            <a:ext cx="8460000" cy="756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b )² = a²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2ab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+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المتطابقة الشهيرة الثانية :   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20" grpId="0"/>
      <p:bldP spid="21" grpId="0"/>
      <p:bldP spid="22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09059" y="197905"/>
            <a:ext cx="4356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dirty="0" smtClean="0">
                <a:solidFill>
                  <a:srgbClr val="0070C0"/>
                </a:solidFill>
              </a:rPr>
              <a:t>جداء مجموع حدّين وفرقهما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2301" y="1657731"/>
            <a:ext cx="237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(a - b)(a+b)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050289" y="1658898"/>
            <a:ext cx="3226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=(a</a:t>
            </a:r>
            <a:r>
              <a:rPr lang="ar-DZ" sz="3200" dirty="0" smtClean="0"/>
              <a:t> </a:t>
            </a:r>
            <a:r>
              <a:rPr lang="fr-FR" sz="3200" dirty="0" smtClean="0"/>
              <a:t>-</a:t>
            </a:r>
            <a:r>
              <a:rPr lang="ar-DZ" sz="3200" dirty="0" smtClean="0"/>
              <a:t> </a:t>
            </a:r>
            <a:r>
              <a:rPr lang="fr-FR" sz="3200" dirty="0" smtClean="0"/>
              <a:t>b)</a:t>
            </a:r>
            <a:r>
              <a:rPr lang="ar-DZ" sz="3200" dirty="0" smtClean="0"/>
              <a:t> </a:t>
            </a:r>
            <a:r>
              <a:rPr lang="fr-FR" sz="3200" dirty="0" smtClean="0"/>
              <a:t>(a</a:t>
            </a:r>
            <a:r>
              <a:rPr lang="ar-DZ" sz="3200" dirty="0" smtClean="0"/>
              <a:t> </a:t>
            </a:r>
            <a:r>
              <a:rPr lang="fr-FR" sz="3200" dirty="0" smtClean="0"/>
              <a:t>+</a:t>
            </a:r>
            <a:r>
              <a:rPr lang="ar-DZ" sz="3200" dirty="0" smtClean="0"/>
              <a:t> </a:t>
            </a:r>
            <a:r>
              <a:rPr lang="fr-FR" sz="3200" dirty="0" smtClean="0"/>
              <a:t>b)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3194900" y="4460805"/>
            <a:ext cx="2008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=a²</a:t>
            </a:r>
            <a:r>
              <a:rPr lang="ar-DZ" sz="3200" dirty="0" smtClean="0"/>
              <a:t>  </a:t>
            </a:r>
            <a:r>
              <a:rPr lang="fr-FR" sz="3200" dirty="0" smtClean="0"/>
              <a:t>-</a:t>
            </a:r>
            <a:r>
              <a:rPr lang="ar-DZ" sz="3200" dirty="0" smtClean="0"/>
              <a:t> </a:t>
            </a:r>
            <a:r>
              <a:rPr lang="fr-FR" sz="3200" dirty="0" smtClean="0"/>
              <a:t>b²</a:t>
            </a:r>
            <a:endParaRPr lang="fr-FR" sz="3200" dirty="0"/>
          </a:p>
        </p:txBody>
      </p:sp>
      <p:sp>
        <p:nvSpPr>
          <p:cNvPr id="6" name="Oval 92"/>
          <p:cNvSpPr>
            <a:spLocks noChangeArrowheads="1"/>
          </p:cNvSpPr>
          <p:nvPr/>
        </p:nvSpPr>
        <p:spPr bwMode="auto">
          <a:xfrm>
            <a:off x="4021801" y="2703896"/>
            <a:ext cx="1800000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3546412" y="1020292"/>
            <a:ext cx="1620000" cy="684000"/>
            <a:chOff x="669" y="1168"/>
            <a:chExt cx="1105" cy="340"/>
          </a:xfrm>
          <a:solidFill>
            <a:srgbClr val="FFC000"/>
          </a:solidFill>
        </p:grpSpPr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3546412" y="1215986"/>
            <a:ext cx="2286000" cy="539750"/>
            <a:chOff x="669" y="1168"/>
            <a:chExt cx="1105" cy="340"/>
          </a:xfrm>
        </p:grpSpPr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dirty="0"/>
                <a:t>x</a:t>
              </a:r>
              <a:endParaRPr lang="fr-FR" b="0" dirty="0"/>
            </a:p>
          </p:txBody>
        </p:sp>
      </p:grpSp>
      <p:grpSp>
        <p:nvGrpSpPr>
          <p:cNvPr id="14" name="Group 26"/>
          <p:cNvGrpSpPr>
            <a:grpSpLocks/>
          </p:cNvGrpSpPr>
          <p:nvPr/>
        </p:nvGrpSpPr>
        <p:grpSpPr bwMode="auto">
          <a:xfrm flipV="1">
            <a:off x="4138110" y="2155786"/>
            <a:ext cx="936000" cy="539750"/>
            <a:chOff x="669" y="1168"/>
            <a:chExt cx="1105" cy="340"/>
          </a:xfrm>
        </p:grpSpPr>
        <p:sp>
          <p:nvSpPr>
            <p:cNvPr id="15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 flipV="1">
            <a:off x="4117638" y="2164145"/>
            <a:ext cx="1754187" cy="539750"/>
            <a:chOff x="669" y="1168"/>
            <a:chExt cx="1105" cy="340"/>
          </a:xfrm>
          <a:solidFill>
            <a:srgbClr val="FFC000"/>
          </a:solidFill>
        </p:grpSpPr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139555" y="2790395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=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FFC000"/>
                </a:solidFill>
              </a:rPr>
              <a:t>a²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54412" y="2790395"/>
            <a:ext cx="124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+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2" name="Rectangle 21"/>
          <p:cNvSpPr/>
          <p:nvPr/>
        </p:nvSpPr>
        <p:spPr>
          <a:xfrm>
            <a:off x="4784946" y="2790395"/>
            <a:ext cx="1140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 smtClean="0"/>
              <a:t> </a:t>
            </a:r>
            <a:r>
              <a:rPr lang="ar-DZ" sz="3200" dirty="0" smtClean="0">
                <a:solidFill>
                  <a:srgbClr val="0000FF"/>
                </a:solidFill>
              </a:rPr>
              <a:t>-</a:t>
            </a:r>
            <a:r>
              <a:rPr lang="ar-DZ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ab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23" name="Rectangle 22"/>
          <p:cNvSpPr/>
          <p:nvPr/>
        </p:nvSpPr>
        <p:spPr>
          <a:xfrm>
            <a:off x="5826986" y="2790395"/>
            <a:ext cx="8210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CC0099"/>
                </a:solidFill>
              </a:rPr>
              <a:t>-</a:t>
            </a:r>
            <a:r>
              <a:rPr lang="ar-DZ" sz="3200" dirty="0" smtClean="0">
                <a:solidFill>
                  <a:srgbClr val="CC0099"/>
                </a:solidFill>
              </a:rPr>
              <a:t> </a:t>
            </a:r>
            <a:r>
              <a:rPr lang="fr-FR" sz="3200" dirty="0" smtClean="0">
                <a:solidFill>
                  <a:srgbClr val="CC0099"/>
                </a:solidFill>
              </a:rPr>
              <a:t>b²</a:t>
            </a:r>
            <a:endParaRPr lang="fr-FR" sz="3200" dirty="0">
              <a:solidFill>
                <a:srgbClr val="CC0099"/>
              </a:solidFill>
            </a:endParaRPr>
          </a:p>
        </p:txBody>
      </p:sp>
      <p:sp>
        <p:nvSpPr>
          <p:cNvPr id="24" name="Text Box 95"/>
          <p:cNvSpPr txBox="1">
            <a:spLocks noChangeArrowheads="1"/>
          </p:cNvSpPr>
          <p:nvPr/>
        </p:nvSpPr>
        <p:spPr bwMode="auto">
          <a:xfrm>
            <a:off x="694024" y="5169614"/>
            <a:ext cx="7920000" cy="132343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)(a+b)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المتطابقة الشهيرة الثالثة : </a:t>
            </a:r>
            <a:endParaRPr lang="fr-FR" sz="3200" i="1" dirty="0" smtClean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r" rtl="1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  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كذلك :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(a + b)(a - b) = a² - b²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157829" y="3670916"/>
            <a:ext cx="3823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=a²</a:t>
            </a:r>
            <a:r>
              <a:rPr lang="ar-DZ" sz="3200" dirty="0" smtClean="0"/>
              <a:t>  + </a:t>
            </a:r>
            <a:r>
              <a:rPr lang="fr-FR" sz="3200" dirty="0" smtClean="0"/>
              <a:t>0</a:t>
            </a:r>
            <a:r>
              <a:rPr lang="ar-DZ" sz="3200" dirty="0" smtClean="0"/>
              <a:t> </a:t>
            </a:r>
            <a:r>
              <a:rPr lang="fr-FR" sz="3200" dirty="0" smtClean="0"/>
              <a:t>-</a:t>
            </a:r>
            <a:r>
              <a:rPr lang="ar-DZ" sz="3200" dirty="0" smtClean="0"/>
              <a:t> </a:t>
            </a:r>
            <a:r>
              <a:rPr lang="fr-FR" sz="3200" dirty="0" smtClean="0"/>
              <a:t>b²</a:t>
            </a:r>
            <a:endParaRPr lang="fr-FR" sz="3200" dirty="0"/>
          </a:p>
        </p:txBody>
      </p:sp>
      <p:sp>
        <p:nvSpPr>
          <p:cNvPr id="26" name="Oval 92"/>
          <p:cNvSpPr>
            <a:spLocks noChangeArrowheads="1"/>
          </p:cNvSpPr>
          <p:nvPr/>
        </p:nvSpPr>
        <p:spPr bwMode="auto">
          <a:xfrm>
            <a:off x="4293655" y="3609131"/>
            <a:ext cx="439029" cy="765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895714" y="403225"/>
            <a:ext cx="3688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النشر باستعمال المتطابقات الشهيرة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97822" y="987082"/>
            <a:ext cx="1460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(x + 3)² =</a:t>
            </a:r>
            <a:endParaRPr lang="fr-FR" sz="24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44513" y="403225"/>
            <a:ext cx="3879588" cy="46166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+ b )² = a²+2ab+b²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تذكّر: 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248879" y="923744"/>
            <a:ext cx="3564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)² +2(  )(  ) + (  )²</a:t>
            </a:r>
            <a:endParaRPr lang="fr-FR" sz="3200" dirty="0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409520" y="942169"/>
            <a:ext cx="3132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x           x    3        3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970464" y="1361788"/>
            <a:ext cx="1728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= x² + 6x + 9</a:t>
            </a:r>
            <a:endParaRPr lang="fr-FR" sz="3600" i="1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138728" y="1902926"/>
            <a:ext cx="361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            </a:t>
            </a:r>
            <a:r>
              <a:rPr lang="fr-FR" sz="3200" i="1" dirty="0" err="1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</a:t>
            </a:r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   5         5</a:t>
            </a:r>
            <a:endParaRPr lang="fr-FR" sz="32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544513" y="1901788"/>
            <a:ext cx="1656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(3x + 5)² =</a:t>
            </a:r>
            <a:endParaRPr lang="fr-FR" sz="32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989380" y="1827646"/>
            <a:ext cx="385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 smtClean="0"/>
              <a:t>(   )² +2(   )(  ) + (  )²</a:t>
            </a:r>
            <a:endParaRPr lang="fr-FR" sz="3200" dirty="0">
              <a:solidFill>
                <a:srgbClr val="006600"/>
              </a:solidFill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1748037" y="2335417"/>
            <a:ext cx="28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 9x² + </a:t>
            </a:r>
            <a:r>
              <a:rPr lang="ar-DZ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0x + 25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786027" y="2907606"/>
            <a:ext cx="1332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(t -6)² 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0673" name="Text Box 19"/>
          <p:cNvSpPr txBox="1">
            <a:spLocks noChangeArrowheads="1"/>
          </p:cNvSpPr>
          <p:nvPr/>
        </p:nvSpPr>
        <p:spPr bwMode="auto">
          <a:xfrm>
            <a:off x="1889460" y="2820259"/>
            <a:ext cx="363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 (  )² - 2(  )(  ) + (  )²</a:t>
            </a:r>
            <a:endParaRPr lang="fr-FR" sz="2800" dirty="0">
              <a:solidFill>
                <a:srgbClr val="CC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137664" y="2842113"/>
            <a:ext cx="33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            t    6         6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35680" y="3336318"/>
            <a:ext cx="2268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 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t² - 12t + 36</a:t>
            </a:r>
            <a:endParaRPr lang="fr-FR" sz="3600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45656" y="4102443"/>
            <a:ext cx="1764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(2y – 7)² 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024839" y="4028301"/>
            <a:ext cx="378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 )² - 2(   )(  ) + (  )²</a:t>
            </a:r>
            <a:endParaRPr lang="fr-FR" sz="3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131105" y="4065358"/>
            <a:ext cx="4195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2y           </a:t>
            </a:r>
            <a:r>
              <a:rPr lang="fr-FR" sz="3600" i="1" dirty="0" err="1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2y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  7        7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65890" y="4534922"/>
            <a:ext cx="24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=4y² - 28y +49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630952" y="4952653"/>
            <a:ext cx="1692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)² </a:t>
            </a:r>
            <a:r>
              <a:rPr lang="ar-DZ" sz="3200" dirty="0" smtClean="0"/>
              <a:t>-</a:t>
            </a:r>
            <a:r>
              <a:rPr lang="fr-FR" sz="3200" dirty="0" smtClean="0"/>
              <a:t>(  )²</a:t>
            </a:r>
            <a:endParaRPr lang="fr-FR" sz="3200" dirty="0"/>
          </a:p>
        </p:txBody>
      </p:sp>
      <p:sp>
        <p:nvSpPr>
          <p:cNvPr id="28" name="Text Box 95"/>
          <p:cNvSpPr txBox="1">
            <a:spLocks noChangeArrowheads="1"/>
          </p:cNvSpPr>
          <p:nvPr/>
        </p:nvSpPr>
        <p:spPr bwMode="auto">
          <a:xfrm>
            <a:off x="522966" y="390868"/>
            <a:ext cx="4032000" cy="46166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b )² = a²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2ab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+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تذكّر: </a:t>
            </a:r>
            <a:endParaRPr lang="fr-FR" sz="24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332758" y="5032663"/>
            <a:ext cx="2266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(t - 8)(t + 8) 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838546" y="5016981"/>
            <a:ext cx="1440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        8</a:t>
            </a: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247714" y="5052981"/>
            <a:ext cx="1296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 t² - 64</a:t>
            </a:r>
            <a:endParaRPr lang="fr-FR" sz="3200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312160" y="5778199"/>
            <a:ext cx="2712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(5 + 3x)(5- 3x) 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894565" y="5698189"/>
            <a:ext cx="19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)² </a:t>
            </a:r>
            <a:r>
              <a:rPr lang="ar-DZ" sz="3200" dirty="0" smtClean="0"/>
              <a:t>-</a:t>
            </a:r>
            <a:r>
              <a:rPr lang="fr-FR" sz="3200" dirty="0" smtClean="0"/>
              <a:t>(   )²</a:t>
            </a:r>
            <a:endParaRPr lang="fr-FR" sz="3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065088" y="5765493"/>
            <a:ext cx="151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5       3x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634896" y="5860302"/>
            <a:ext cx="1548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 25 – 9x²</a:t>
            </a:r>
            <a:endParaRPr lang="fr-FR" sz="32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5" name="Text Box 95"/>
          <p:cNvSpPr txBox="1">
            <a:spLocks noChangeArrowheads="1"/>
          </p:cNvSpPr>
          <p:nvPr/>
        </p:nvSpPr>
        <p:spPr bwMode="auto">
          <a:xfrm>
            <a:off x="151725" y="150169"/>
            <a:ext cx="4896000" cy="133200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)(a+b)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تذكّر: </a:t>
            </a:r>
            <a:endParaRPr lang="fr-FR" sz="3200" i="1" dirty="0" smtClean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(a + b)(a - b) = a² - b²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 animBg="1"/>
      <p:bldP spid="80901" grpId="1" animBg="1"/>
      <p:bldP spid="80902" grpId="0"/>
      <p:bldP spid="80903" grpId="0"/>
      <p:bldP spid="80904" grpId="0"/>
      <p:bldP spid="80905" grpId="0"/>
      <p:bldP spid="80906" grpId="0"/>
      <p:bldP spid="80907" grpId="0"/>
      <p:bldP spid="80908" grpId="0"/>
      <p:bldP spid="80909" grpId="0"/>
      <p:bldP spid="7067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28" grpId="1" animBg="1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60677" y="231775"/>
            <a:ext cx="3932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الجذور التربيعية والمتطابقات الشهيرة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678879" y="819655"/>
                <a:ext cx="2211567" cy="704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0099"/>
                              </a:solidFill>
                              <a:latin typeface="Cambria Math"/>
                              <a:cs typeface="Aparajita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8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parajita" pitchFamily="34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fr-FR" sz="28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parajita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DZ" sz="28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parajita" pitchFamily="34" charset="0"/>
                                    </a:rPr>
                                    <m:t>𝟑</m:t>
                                  </m:r>
                                </m:e>
                              </m:rad>
                              <m:r>
                                <a:rPr lang="ar-DZ" sz="28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parajita" pitchFamily="34" charset="0"/>
                                </a:rPr>
                                <m:t>+</m:t>
                              </m:r>
                              <m:r>
                                <a:rPr lang="ar-DZ" sz="28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parajita" pitchFamily="34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fr-FR" sz="2800" b="1" i="1" smtClean="0">
                              <a:solidFill>
                                <a:srgbClr val="000099"/>
                              </a:solidFill>
                              <a:latin typeface="Cambria Math"/>
                              <a:cs typeface="Aparajita" pitchFamily="34" charset="0"/>
                            </a:rPr>
                            <m:t>𝟐</m:t>
                          </m:r>
                        </m:sup>
                      </m:sSup>
                      <m:r>
                        <a:rPr lang="fr-FR" sz="2800" i="1" smtClean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parajita" pitchFamily="34" charset="0"/>
                        </a:rPr>
                        <m:t>=</m:t>
                      </m:r>
                    </m:oMath>
                  </m:oMathPara>
                </a14:m>
                <a:endParaRPr lang="fr-FR" sz="20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endParaRPr>
              </a:p>
            </p:txBody>
          </p:sp>
        </mc:Choice>
        <mc:Fallback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879" y="819655"/>
                <a:ext cx="2211567" cy="7046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4513" y="403225"/>
            <a:ext cx="3879588" cy="46166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+ b )² = a²+2ab+b²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تذكّر: 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650638" y="818413"/>
            <a:ext cx="406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ar-DZ" sz="3200" dirty="0" smtClean="0"/>
              <a:t> </a:t>
            </a:r>
            <a:r>
              <a:rPr lang="fr-FR" sz="3200" dirty="0" smtClean="0"/>
              <a:t>(    )² +2(    )(  ) + (  )²</a:t>
            </a:r>
            <a:endParaRPr lang="fr-FR" sz="3200" dirty="0"/>
          </a:p>
        </p:txBody>
      </p:sp>
      <p:sp>
        <p:nvSpPr>
          <p:cNvPr id="22" name="Text Box 95"/>
          <p:cNvSpPr txBox="1">
            <a:spLocks noChangeArrowheads="1"/>
          </p:cNvSpPr>
          <p:nvPr/>
        </p:nvSpPr>
        <p:spPr bwMode="auto">
          <a:xfrm>
            <a:off x="522966" y="390868"/>
            <a:ext cx="4032000" cy="46166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b )² = a²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2ab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+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تذكّر: </a:t>
            </a:r>
            <a:endParaRPr lang="fr-FR" sz="24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/>
              <p:cNvSpPr txBox="1"/>
              <p:nvPr/>
            </p:nvSpPr>
            <p:spPr>
              <a:xfrm>
                <a:off x="2817128" y="838575"/>
                <a:ext cx="3657155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fr-FR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ar-DZ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fr-FR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</m:t>
                      </m:r>
                      <m:rad>
                        <m:radPr>
                          <m:degHide m:val="on"/>
                          <m:ctrlPr>
                            <a:rPr lang="fr-FR" sz="28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  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128" y="838575"/>
                <a:ext cx="3657155" cy="5739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ZoneTexte 30"/>
              <p:cNvSpPr txBox="1"/>
              <p:nvPr/>
            </p:nvSpPr>
            <p:spPr>
              <a:xfrm>
                <a:off x="2455113" y="1276941"/>
                <a:ext cx="2601033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113" y="1276941"/>
                <a:ext cx="2601033" cy="5739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ZoneTexte 32"/>
              <p:cNvSpPr txBox="1"/>
              <p:nvPr/>
            </p:nvSpPr>
            <p:spPr>
              <a:xfrm>
                <a:off x="5067402" y="1326309"/>
                <a:ext cx="1958998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fr-FR" sz="2800" i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02" y="1326309"/>
                <a:ext cx="1958998" cy="57394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15368" y="1706158"/>
            <a:ext cx="2211567" cy="70179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dirty="0" smtClean="0">
                <a:noFill/>
              </a:rPr>
              <a:t> </a:t>
            </a:r>
            <a:endParaRPr lang="fr-FR" dirty="0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ZoneTexte 34"/>
              <p:cNvSpPr txBox="1"/>
              <p:nvPr/>
            </p:nvSpPr>
            <p:spPr>
              <a:xfrm>
                <a:off x="2960919" y="1811826"/>
                <a:ext cx="3421514" cy="563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fr-FR" sz="28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 </m:t>
                      </m:r>
                      <m:rad>
                        <m:radPr>
                          <m:degHide m:val="on"/>
                          <m:ctrlPr>
                            <a:rPr lang="fr-FR" sz="28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  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9" y="1811826"/>
                <a:ext cx="3421514" cy="56348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832733" y="1785273"/>
            <a:ext cx="406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  )² -2(   )(  ) + (  )²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ZoneTexte 36"/>
              <p:cNvSpPr txBox="1"/>
              <p:nvPr/>
            </p:nvSpPr>
            <p:spPr>
              <a:xfrm>
                <a:off x="2452965" y="2150565"/>
                <a:ext cx="3030638" cy="571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7" name="ZoneText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965" y="2150565"/>
                <a:ext cx="3030638" cy="57111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ZoneTexte 37"/>
              <p:cNvSpPr txBox="1"/>
              <p:nvPr/>
            </p:nvSpPr>
            <p:spPr>
              <a:xfrm>
                <a:off x="5348592" y="2148417"/>
                <a:ext cx="2388603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𝟑𝟐</m:t>
                      </m:r>
                      <m:r>
                        <a:rPr lang="ar-DZ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fr-FR" sz="2800" i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592" y="2148417"/>
                <a:ext cx="2388603" cy="57394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 Box 6"/>
              <p:cNvSpPr txBox="1">
                <a:spLocks noChangeArrowheads="1"/>
              </p:cNvSpPr>
              <p:nvPr/>
            </p:nvSpPr>
            <p:spPr bwMode="auto">
              <a:xfrm>
                <a:off x="2741997" y="3814371"/>
                <a:ext cx="5379007" cy="642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DZ" sz="32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fr-FR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ar-DZ" sz="32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ar-DZ" sz="3200" i="1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fr-FR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ar-DZ" sz="32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</m:t>
                      </m:r>
                      <m:rad>
                        <m:radPr>
                          <m:degHide m:val="on"/>
                          <m:ctrlP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ar-DZ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</m:t>
                      </m:r>
                      <m:rad>
                        <m:radPr>
                          <m:degHide m:val="on"/>
                          <m:ctrlP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1997" y="3814371"/>
                <a:ext cx="5379007" cy="64286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 Box 6"/>
              <p:cNvSpPr txBox="1">
                <a:spLocks noChangeArrowheads="1"/>
              </p:cNvSpPr>
              <p:nvPr/>
            </p:nvSpPr>
            <p:spPr bwMode="auto">
              <a:xfrm>
                <a:off x="4015452" y="4981151"/>
                <a:ext cx="1944000" cy="573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</m:t>
                      </m:r>
                      <m:rad>
                        <m:radPr>
                          <m:degHide m:val="on"/>
                          <m:ctrlPr>
                            <a:rPr lang="fr-FR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5452" y="4981151"/>
                <a:ext cx="1944000" cy="57394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 Box 6"/>
              <p:cNvSpPr txBox="1">
                <a:spLocks noChangeArrowheads="1"/>
              </p:cNvSpPr>
              <p:nvPr/>
            </p:nvSpPr>
            <p:spPr bwMode="auto">
              <a:xfrm>
                <a:off x="3654841" y="5902704"/>
                <a:ext cx="2808000" cy="1125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ar-DZ" sz="3200" i="1" smtClean="0">
                        <a:solidFill>
                          <a:srgbClr val="0000FF"/>
                        </a:solidFill>
                        <a:latin typeface="Cambria Math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fr-FR" sz="32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ar-DZ" sz="32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ar-DZ" sz="3200" b="1" i="1" smtClean="0">
                        <a:solidFill>
                          <a:srgbClr val="0000FF"/>
                        </a:solidFill>
                        <a:latin typeface="Cambria Math"/>
                      </a:rPr>
                      <m:t>       </m:t>
                    </m:r>
                  </m:oMath>
                </a14:m>
                <a:r>
                  <a:rPr lang="ar-DZ" sz="3200" dirty="0" smtClean="0">
                    <a:solidFill>
                      <a:srgbClr val="0000FF"/>
                    </a:solidFill>
                  </a:rPr>
                  <a:t>       16</a:t>
                </a:r>
                <a:endParaRPr lang="fr-FR" sz="32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5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841" y="5902704"/>
                <a:ext cx="2808000" cy="1125244"/>
              </a:xfrm>
              <a:prstGeom prst="rect">
                <a:avLst/>
              </a:prstGeom>
              <a:blipFill rotWithShape="1">
                <a:blip r:embed="rId19"/>
                <a:stretch>
                  <a:fillRect t="-2703" r="-5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95"/>
          <p:cNvSpPr txBox="1">
            <a:spLocks noChangeArrowheads="1"/>
          </p:cNvSpPr>
          <p:nvPr/>
        </p:nvSpPr>
        <p:spPr bwMode="auto">
          <a:xfrm>
            <a:off x="48584" y="48851"/>
            <a:ext cx="4896000" cy="133200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)(a+b) </a:t>
            </a:r>
            <a:r>
              <a:rPr lang="fr-FR" sz="3200" i="1" dirty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تذكّر: </a:t>
            </a:r>
            <a:endParaRPr lang="fr-FR" sz="3200" i="1" dirty="0" smtClean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(a + b)(a - b) = a² - b²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8833" y="2582210"/>
            <a:ext cx="2453620" cy="713400"/>
          </a:xfrm>
          <a:prstGeom prst="rect">
            <a:avLst/>
          </a:prstGeom>
          <a:blipFill rotWithShape="1">
            <a:blip r:embed="rId20"/>
            <a:stretch>
              <a:fillRect/>
            </a:stretch>
          </a:blipFill>
        </p:spPr>
        <p:txBody>
          <a:bodyPr/>
          <a:lstStyle/>
          <a:p>
            <a:r>
              <a:rPr lang="fr-FR" dirty="0">
                <a:noFill/>
              </a:rPr>
              <a:t> </a:t>
            </a:r>
            <a:r>
              <a:rPr lang="fr-FR" dirty="0" smtClean="0">
                <a:noFill/>
              </a:rPr>
              <a:t>mm</a:t>
            </a:r>
            <a:endParaRPr lang="fr-FR" dirty="0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ZoneTexte 25"/>
              <p:cNvSpPr txBox="1"/>
              <p:nvPr/>
            </p:nvSpPr>
            <p:spPr>
              <a:xfrm>
                <a:off x="2490540" y="3210127"/>
                <a:ext cx="3446649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40" y="3210127"/>
                <a:ext cx="3446649" cy="58272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ZoneTexte 26"/>
              <p:cNvSpPr txBox="1"/>
              <p:nvPr/>
            </p:nvSpPr>
            <p:spPr>
              <a:xfrm>
                <a:off x="2555997" y="4327116"/>
                <a:ext cx="366145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ar-DZ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97" y="4327116"/>
                <a:ext cx="3661452" cy="57394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ZoneTexte 27"/>
              <p:cNvSpPr txBox="1"/>
              <p:nvPr/>
            </p:nvSpPr>
            <p:spPr>
              <a:xfrm>
                <a:off x="6132063" y="4361457"/>
                <a:ext cx="2388603" cy="571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𝟓𝟑</m:t>
                      </m:r>
                      <m:r>
                        <a:rPr lang="ar-DZ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fr-FR" sz="2800" i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063" y="4361457"/>
                <a:ext cx="2388603" cy="571118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ZoneTexte 28"/>
              <p:cNvSpPr txBox="1"/>
              <p:nvPr/>
            </p:nvSpPr>
            <p:spPr>
              <a:xfrm>
                <a:off x="5732814" y="3240984"/>
                <a:ext cx="2388603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𝟒𝟗</m:t>
                      </m:r>
                      <m:r>
                        <a:rPr lang="fr-FR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DZ" sz="2800" b="1" i="1" smtClean="0">
                          <a:solidFill>
                            <a:srgbClr val="FF66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FF66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fr-FR" sz="2800" i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14" y="3240984"/>
                <a:ext cx="2388603" cy="58272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ZoneTexte 31"/>
              <p:cNvSpPr txBox="1"/>
              <p:nvPr/>
            </p:nvSpPr>
            <p:spPr>
              <a:xfrm>
                <a:off x="2539908" y="3207979"/>
                <a:ext cx="3030638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𝟒𝟓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08" y="3207979"/>
                <a:ext cx="3030638" cy="58272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ZoneTexte 38"/>
              <p:cNvSpPr txBox="1"/>
              <p:nvPr/>
            </p:nvSpPr>
            <p:spPr>
              <a:xfrm>
                <a:off x="558048" y="3687656"/>
                <a:ext cx="2689454" cy="704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8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ar-DZ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ad>
                                <m:radPr>
                                  <m:degHide m:val="on"/>
                                  <m:ctrlPr>
                                    <a:rPr lang="fr-FR" sz="28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DZ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ar-DZ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ar-DZ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DZ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48" y="3687656"/>
                <a:ext cx="2689454" cy="704616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ZoneTexte 39"/>
              <p:cNvSpPr txBox="1"/>
              <p:nvPr/>
            </p:nvSpPr>
            <p:spPr>
              <a:xfrm>
                <a:off x="2566728" y="4337847"/>
                <a:ext cx="3030638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𝟓𝟎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fr-FR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28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rad>
                      <m:r>
                        <a:rPr lang="fr-FR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ar-DZ" sz="28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fr-FR" sz="28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728" y="4337847"/>
                <a:ext cx="3030638" cy="573940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ZoneTexte 7"/>
              <p:cNvSpPr txBox="1"/>
              <p:nvPr/>
            </p:nvSpPr>
            <p:spPr>
              <a:xfrm>
                <a:off x="225342" y="5003462"/>
                <a:ext cx="3696974" cy="598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fr-FR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𝟕</m:t>
                            </m:r>
                          </m:e>
                        </m:rad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d>
                  </m:oMath>
                </a14:m>
                <a:r>
                  <a:rPr lang="ar-DZ" sz="2800" dirty="0" smtClean="0">
                    <a:solidFill>
                      <a:srgbClr val="0000FF"/>
                    </a:solidFill>
                  </a:rPr>
                  <a:t>=</a:t>
                </a:r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42" y="5003462"/>
                <a:ext cx="3696974" cy="598305"/>
              </a:xfrm>
              <a:prstGeom prst="rect">
                <a:avLst/>
              </a:prstGeom>
              <a:blipFill rotWithShape="1">
                <a:blip r:embed="rId28"/>
                <a:stretch>
                  <a:fillRect t="-3061" r="-2310" b="-224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ZoneTexte 40"/>
              <p:cNvSpPr txBox="1"/>
              <p:nvPr/>
            </p:nvSpPr>
            <p:spPr>
              <a:xfrm>
                <a:off x="145920" y="5915723"/>
                <a:ext cx="3654911" cy="599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𝟓</m:t>
                        </m:r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  <m:d>
                      <m:dPr>
                        <m:ctrlPr>
                          <a:rPr lang="fr-FR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𝟓</m:t>
                        </m:r>
                        <m:rad>
                          <m:radPr>
                            <m:degHide m:val="on"/>
                            <m:ctrlPr>
                              <a:rPr lang="fr-FR" sz="28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DZ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fr-F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ar-DZ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r>
                  <a:rPr lang="ar-DZ" sz="2800" dirty="0" smtClean="0">
                    <a:solidFill>
                      <a:srgbClr val="0000FF"/>
                    </a:solidFill>
                  </a:rPr>
                  <a:t>=</a:t>
                </a:r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20" y="5915723"/>
                <a:ext cx="3654911" cy="599716"/>
              </a:xfrm>
              <a:prstGeom prst="rect">
                <a:avLst/>
              </a:prstGeom>
              <a:blipFill rotWithShape="1">
                <a:blip r:embed="rId29"/>
                <a:stretch>
                  <a:fillRect t="-3030" r="-2504" b="-212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ZoneTexte 8"/>
              <p:cNvSpPr txBox="1"/>
              <p:nvPr/>
            </p:nvSpPr>
            <p:spPr>
              <a:xfrm>
                <a:off x="5843492" y="5067857"/>
                <a:ext cx="15083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𝟕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fr-FR" sz="2800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492" y="5067857"/>
                <a:ext cx="1508362" cy="523220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ZoneTexte 42"/>
              <p:cNvSpPr txBox="1"/>
              <p:nvPr/>
            </p:nvSpPr>
            <p:spPr>
              <a:xfrm>
                <a:off x="6171601" y="5980118"/>
                <a:ext cx="19379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𝟓𝟎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z="2800" b="1" i="0" dirty="0" smtClean="0">
                          <a:solidFill>
                            <a:srgbClr val="FF6600"/>
                          </a:solidFill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fr-FR" sz="2800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43" name="ZoneText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601" y="5980118"/>
                <a:ext cx="1937966" cy="523220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ZoneTexte 43"/>
              <p:cNvSpPr txBox="1"/>
              <p:nvPr/>
            </p:nvSpPr>
            <p:spPr>
              <a:xfrm>
                <a:off x="7797037" y="5078588"/>
                <a:ext cx="866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0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2800" b="1" i="0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fr-FR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4" name="ZoneText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037" y="5078588"/>
                <a:ext cx="866327" cy="523220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ZoneTexte 44"/>
              <p:cNvSpPr txBox="1"/>
              <p:nvPr/>
            </p:nvSpPr>
            <p:spPr>
              <a:xfrm>
                <a:off x="7927819" y="5990849"/>
                <a:ext cx="10811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0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2800" b="1" i="0" dirty="0" smtClean="0">
                          <a:solidFill>
                            <a:srgbClr val="FFC000"/>
                          </a:solidFill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fr-FR" sz="2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819" y="5990849"/>
                <a:ext cx="1081130" cy="523220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780958" y="2594835"/>
            <a:ext cx="4848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</a:t>
            </a:r>
            <a:r>
              <a:rPr lang="ar-DZ" sz="3200" dirty="0" smtClean="0"/>
              <a:t>   </a:t>
            </a:r>
            <a:r>
              <a:rPr lang="fr-FR" sz="3200" dirty="0" smtClean="0"/>
              <a:t>  )² </a:t>
            </a:r>
            <a:r>
              <a:rPr lang="ar-DZ" sz="3200" dirty="0" smtClean="0"/>
              <a:t>+</a:t>
            </a:r>
            <a:r>
              <a:rPr lang="fr-FR" sz="3200" dirty="0" smtClean="0"/>
              <a:t>2( </a:t>
            </a:r>
            <a:r>
              <a:rPr lang="ar-DZ" sz="3200" dirty="0" smtClean="0"/>
              <a:t>   </a:t>
            </a:r>
            <a:r>
              <a:rPr lang="fr-FR" sz="3200" dirty="0" smtClean="0"/>
              <a:t>   )(  ) +(  )²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028783" y="3823761"/>
            <a:ext cx="50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</a:t>
            </a:r>
            <a:r>
              <a:rPr lang="ar-DZ" sz="3200" dirty="0" smtClean="0"/>
              <a:t>  </a:t>
            </a:r>
            <a:r>
              <a:rPr lang="fr-FR" sz="3200" dirty="0" smtClean="0"/>
              <a:t>  )²</a:t>
            </a:r>
            <a:r>
              <a:rPr lang="ar-DZ" sz="3200" dirty="0" smtClean="0"/>
              <a:t>- </a:t>
            </a:r>
            <a:r>
              <a:rPr lang="fr-FR" sz="3200" dirty="0" smtClean="0"/>
              <a:t>2( </a:t>
            </a:r>
            <a:r>
              <a:rPr lang="ar-DZ" sz="3200" dirty="0" smtClean="0"/>
              <a:t>   </a:t>
            </a:r>
            <a:r>
              <a:rPr lang="fr-FR" sz="3200" dirty="0" smtClean="0"/>
              <a:t>   )( </a:t>
            </a:r>
            <a:r>
              <a:rPr lang="ar-DZ" sz="3200" dirty="0" smtClean="0"/>
              <a:t> </a:t>
            </a:r>
            <a:r>
              <a:rPr lang="fr-FR" sz="3200" dirty="0" smtClean="0"/>
              <a:t> </a:t>
            </a:r>
            <a:r>
              <a:rPr lang="ar-DZ" sz="3200" dirty="0" smtClean="0"/>
              <a:t> </a:t>
            </a:r>
            <a:r>
              <a:rPr lang="fr-FR" sz="3200" dirty="0" smtClean="0"/>
              <a:t> ) + ( </a:t>
            </a:r>
            <a:r>
              <a:rPr lang="ar-DZ" sz="3200" dirty="0" smtClean="0"/>
              <a:t>  </a:t>
            </a:r>
            <a:r>
              <a:rPr lang="fr-FR" sz="3200" dirty="0" smtClean="0"/>
              <a:t> )²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4072011" y="4925694"/>
            <a:ext cx="208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</a:t>
            </a:r>
            <a:r>
              <a:rPr lang="ar-DZ" sz="3200" dirty="0" smtClean="0"/>
              <a:t> </a:t>
            </a:r>
            <a:r>
              <a:rPr lang="fr-FR" sz="3200" dirty="0" smtClean="0"/>
              <a:t>  )²- (   )²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610088" y="5926812"/>
            <a:ext cx="23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 </a:t>
            </a:r>
            <a:r>
              <a:rPr lang="ar-DZ" sz="3200" dirty="0" smtClean="0"/>
              <a:t> </a:t>
            </a:r>
            <a:r>
              <a:rPr lang="fr-FR" sz="3200" dirty="0" smtClean="0"/>
              <a:t>  )²- ( </a:t>
            </a:r>
            <a:r>
              <a:rPr lang="ar-DZ" sz="3200" dirty="0" smtClean="0"/>
              <a:t>   </a:t>
            </a:r>
            <a:r>
              <a:rPr lang="fr-FR" sz="3200" dirty="0" smtClean="0"/>
              <a:t>)²</a:t>
            </a:r>
            <a:r>
              <a:rPr lang="ar-DZ" sz="3200" dirty="0" smtClean="0"/>
              <a:t> </a:t>
            </a:r>
            <a:endParaRPr lang="fr-FR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2789396" y="2581612"/>
                <a:ext cx="4369273" cy="652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DZ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fr-FR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ar-DZ" sz="32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    </m:t>
                      </m:r>
                      <m:r>
                        <a:rPr lang="ar-DZ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fr-FR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ar-DZ" sz="3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ar-DZ" sz="32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</m:t>
                      </m:r>
                      <m:r>
                        <a:rPr lang="ar-DZ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ar-DZ" sz="32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ar-DZ" sz="3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4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9396" y="2581612"/>
                <a:ext cx="4369273" cy="652871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6" grpId="0"/>
      <p:bldP spid="22" grpId="0" animBg="1"/>
      <p:bldP spid="22" grpId="1" animBg="1"/>
      <p:bldP spid="2" grpId="0" animBg="1"/>
      <p:bldP spid="31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23" grpId="0" animBg="1"/>
      <p:bldP spid="24" grpId="0" animBg="1"/>
      <p:bldP spid="25" grpId="0" animBg="1"/>
      <p:bldP spid="30" grpId="0" animBg="1"/>
      <p:bldP spid="30" grpId="1" animBg="1"/>
      <p:bldP spid="7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9" grpId="0" animBg="1"/>
      <p:bldP spid="40" grpId="0" animBg="1"/>
      <p:bldP spid="8" grpId="0" animBg="1"/>
      <p:bldP spid="41" grpId="0" animBg="1"/>
      <p:bldP spid="9" grpId="0" animBg="1"/>
      <p:bldP spid="43" grpId="0" animBg="1"/>
      <p:bldP spid="44" grpId="0" animBg="1"/>
      <p:bldP spid="45" grpId="0" animBg="1"/>
      <p:bldP spid="46" grpId="0"/>
      <p:bldP spid="47" grpId="0"/>
      <p:bldP spid="55" grpId="0"/>
      <p:bldP spid="56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Gouttelettes"/>
          <p:cNvSpPr>
            <a:spLocks noChangeArrowheads="1"/>
          </p:cNvSpPr>
          <p:nvPr/>
        </p:nvSpPr>
        <p:spPr bwMode="auto">
          <a:xfrm>
            <a:off x="-12357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835899" y="193156"/>
            <a:ext cx="5043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FF0000"/>
                </a:solidFill>
              </a:rPr>
              <a:t>التحليل باستعمال المتطابقات الشهيرة</a:t>
            </a:r>
            <a:endParaRPr lang="fr-FR" sz="3200" u="sng" dirty="0">
              <a:solidFill>
                <a:srgbClr val="FF0000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189275" y="2072876"/>
            <a:ext cx="4312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a + b )² = a²+2ab+b²</a:t>
            </a:r>
            <a:endParaRPr lang="fr-FR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5684" y="3159485"/>
            <a:ext cx="4584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a </a:t>
            </a:r>
            <a:r>
              <a:rPr lang="ar-DZ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 )² = a²</a:t>
            </a:r>
            <a:r>
              <a:rPr lang="ar-DZ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2ab</a:t>
            </a:r>
            <a:r>
              <a:rPr lang="ar-DZ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</a:t>
            </a: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b²</a:t>
            </a:r>
            <a:endParaRPr lang="fr-FR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288865" y="4168923"/>
            <a:ext cx="470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 a </a:t>
            </a:r>
            <a:r>
              <a:rPr lang="ar-DZ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 )(a+b) = a²</a:t>
            </a:r>
            <a:r>
              <a:rPr lang="ar-DZ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fr-FR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b²</a:t>
            </a:r>
            <a:endParaRPr lang="fr-FR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-29970" y="3134125"/>
            <a:ext cx="10256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3600" dirty="0" smtClean="0">
                <a:ln>
                  <a:solidFill>
                    <a:srgbClr val="FFFF00"/>
                  </a:solidFill>
                </a:ln>
                <a:solidFill>
                  <a:srgbClr val="CC0000"/>
                </a:solidFill>
              </a:rPr>
              <a:t>جداء</a:t>
            </a:r>
            <a:endParaRPr lang="fr-FR" sz="3600" dirty="0">
              <a:ln>
                <a:solidFill>
                  <a:srgbClr val="FFFF00"/>
                </a:solidFill>
              </a:ln>
              <a:solidFill>
                <a:srgbClr val="CC0000"/>
              </a:solidFill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7777381" y="3017520"/>
            <a:ext cx="12698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مجموع</a:t>
            </a:r>
            <a:endParaRPr lang="fr-FR" sz="36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grpSp>
        <p:nvGrpSpPr>
          <p:cNvPr id="20" name="Group 23"/>
          <p:cNvGrpSpPr>
            <a:grpSpLocks/>
          </p:cNvGrpSpPr>
          <p:nvPr/>
        </p:nvGrpSpPr>
        <p:grpSpPr bwMode="auto">
          <a:xfrm>
            <a:off x="3181445" y="741484"/>
            <a:ext cx="2286000" cy="849315"/>
            <a:chOff x="669" y="973"/>
            <a:chExt cx="1105" cy="535"/>
          </a:xfrm>
        </p:grpSpPr>
        <p:sp>
          <p:nvSpPr>
            <p:cNvPr id="21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976" y="973"/>
              <a:ext cx="4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3600" dirty="0" smtClean="0"/>
                <a:t>نشر</a:t>
              </a:r>
              <a:endParaRPr lang="fr-FR" sz="3600" dirty="0"/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 rot="10800000">
            <a:off x="2728381" y="5320490"/>
            <a:ext cx="2286000" cy="803283"/>
            <a:chOff x="669" y="1002"/>
            <a:chExt cx="1105" cy="506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 rot="10800000">
              <a:off x="935" y="1002"/>
              <a:ext cx="48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3600" dirty="0" smtClean="0"/>
                <a:t>تحليل</a:t>
              </a:r>
              <a:endParaRPr lang="fr-FR" sz="3600" dirty="0"/>
            </a:p>
          </p:txBody>
        </p:sp>
      </p:grpSp>
      <p:sp>
        <p:nvSpPr>
          <p:cNvPr id="18" name="Oval 92"/>
          <p:cNvSpPr>
            <a:spLocks noChangeArrowheads="1"/>
          </p:cNvSpPr>
          <p:nvPr/>
        </p:nvSpPr>
        <p:spPr bwMode="auto">
          <a:xfrm>
            <a:off x="2272993" y="1960429"/>
            <a:ext cx="1764000" cy="936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Oval 92"/>
          <p:cNvSpPr>
            <a:spLocks noChangeArrowheads="1"/>
          </p:cNvSpPr>
          <p:nvPr/>
        </p:nvSpPr>
        <p:spPr bwMode="auto">
          <a:xfrm>
            <a:off x="2284423" y="3042684"/>
            <a:ext cx="1764000" cy="936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Oval 92"/>
          <p:cNvSpPr>
            <a:spLocks noChangeArrowheads="1"/>
          </p:cNvSpPr>
          <p:nvPr/>
        </p:nvSpPr>
        <p:spPr bwMode="auto">
          <a:xfrm>
            <a:off x="1315432" y="4021186"/>
            <a:ext cx="2592000" cy="104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7" name="Connecteur droit avec flèche 26"/>
          <p:cNvCxnSpPr>
            <a:stCxn id="81927" idx="3"/>
          </p:cNvCxnSpPr>
          <p:nvPr/>
        </p:nvCxnSpPr>
        <p:spPr bwMode="auto">
          <a:xfrm flipV="1">
            <a:off x="995690" y="2606040"/>
            <a:ext cx="1351779" cy="85125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1927" idx="3"/>
          </p:cNvCxnSpPr>
          <p:nvPr/>
        </p:nvCxnSpPr>
        <p:spPr bwMode="auto">
          <a:xfrm>
            <a:off x="995690" y="3457291"/>
            <a:ext cx="128966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81927" idx="3"/>
            <a:endCxn id="23" idx="1"/>
          </p:cNvCxnSpPr>
          <p:nvPr/>
        </p:nvCxnSpPr>
        <p:spPr bwMode="auto">
          <a:xfrm>
            <a:off x="995690" y="3457291"/>
            <a:ext cx="699332" cy="71678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 92"/>
          <p:cNvSpPr>
            <a:spLocks noChangeArrowheads="1"/>
          </p:cNvSpPr>
          <p:nvPr/>
        </p:nvSpPr>
        <p:spPr bwMode="auto">
          <a:xfrm>
            <a:off x="4248157" y="1887541"/>
            <a:ext cx="2304000" cy="936000"/>
          </a:xfrm>
          <a:prstGeom prst="ellips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Oval 92"/>
          <p:cNvSpPr>
            <a:spLocks noChangeArrowheads="1"/>
          </p:cNvSpPr>
          <p:nvPr/>
        </p:nvSpPr>
        <p:spPr bwMode="auto">
          <a:xfrm>
            <a:off x="4174015" y="4099444"/>
            <a:ext cx="1368000" cy="792000"/>
          </a:xfrm>
          <a:prstGeom prst="ellips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Oval 92"/>
          <p:cNvSpPr>
            <a:spLocks noChangeArrowheads="1"/>
          </p:cNvSpPr>
          <p:nvPr/>
        </p:nvSpPr>
        <p:spPr bwMode="auto">
          <a:xfrm>
            <a:off x="4264630" y="2929645"/>
            <a:ext cx="2592000" cy="1044000"/>
          </a:xfrm>
          <a:prstGeom prst="ellips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5" name="Connecteur droit avec flèche 34"/>
          <p:cNvCxnSpPr>
            <a:endCxn id="32" idx="6"/>
          </p:cNvCxnSpPr>
          <p:nvPr/>
        </p:nvCxnSpPr>
        <p:spPr bwMode="auto">
          <a:xfrm rot="10800000">
            <a:off x="6552158" y="2355542"/>
            <a:ext cx="1285937" cy="100701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endCxn id="34" idx="6"/>
          </p:cNvCxnSpPr>
          <p:nvPr/>
        </p:nvCxnSpPr>
        <p:spPr bwMode="auto">
          <a:xfrm rot="10800000" flipV="1">
            <a:off x="6856631" y="3362551"/>
            <a:ext cx="981463" cy="890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endCxn id="33" idx="6"/>
          </p:cNvCxnSpPr>
          <p:nvPr/>
        </p:nvCxnSpPr>
        <p:spPr bwMode="auto">
          <a:xfrm rot="10800000" flipV="1">
            <a:off x="5542015" y="3362550"/>
            <a:ext cx="2296078" cy="11328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  <p:bldP spid="81927" grpId="0"/>
      <p:bldP spid="81928" grpId="0"/>
      <p:bldP spid="18" grpId="0" animBg="1"/>
      <p:bldP spid="19" grpId="0" animBg="1"/>
      <p:bldP spid="23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442577" y="403225"/>
            <a:ext cx="3275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عــدد مــخــفي </a:t>
            </a:r>
            <a:r>
              <a:rPr lang="ar-DZ" sz="2400" u="sng" dirty="0" err="1" smtClean="0">
                <a:solidFill>
                  <a:srgbClr val="CC0000"/>
                </a:solidFill>
              </a:rPr>
              <a:t>و</a:t>
            </a:r>
            <a:r>
              <a:rPr lang="ar-DZ" sz="2400" u="sng" dirty="0" smtClean="0">
                <a:solidFill>
                  <a:srgbClr val="CC0000"/>
                </a:solidFill>
              </a:rPr>
              <a:t> هفوة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24" name="Rectangle 2" descr="Gouttelettes"/>
          <p:cNvSpPr>
            <a:spLocks noChangeArrowheads="1"/>
          </p:cNvSpPr>
          <p:nvPr/>
        </p:nvSpPr>
        <p:spPr bwMode="auto">
          <a:xfrm>
            <a:off x="927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33779" y="323215"/>
            <a:ext cx="3825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التحليل باستعمال المتطابقات الشهيرة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889460" y="1361788"/>
            <a:ext cx="1377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=(x + 3)²</a:t>
            </a:r>
            <a:endParaRPr lang="fr-FR" sz="24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69726" y="403225"/>
            <a:ext cx="3879588" cy="46166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a²+2ab+b² = ( a + b )² 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تذكّر: 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248879" y="923744"/>
            <a:ext cx="3564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(  )² +2(  )(  ) + (  )²</a:t>
            </a:r>
            <a:endParaRPr lang="fr-FR" sz="3200" dirty="0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409520" y="942169"/>
            <a:ext cx="3132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x           x    3        3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44513" y="864890"/>
            <a:ext cx="171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x² + 6x + 9=</a:t>
            </a:r>
            <a:endParaRPr lang="fr-FR" sz="3600" i="1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839485" y="1839287"/>
            <a:ext cx="3612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            </a:t>
            </a:r>
            <a:r>
              <a:rPr lang="fr-FR" sz="3200" i="1" dirty="0" err="1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3x</a:t>
            </a:r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   5         5</a:t>
            </a:r>
            <a:endParaRPr lang="fr-FR" sz="32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375230" y="2357886"/>
            <a:ext cx="165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=(3x + 5)²</a:t>
            </a:r>
            <a:endParaRPr lang="fr-FR" sz="32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708896" y="1818831"/>
            <a:ext cx="385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 smtClean="0"/>
              <a:t>(   )² +2(   )(  ) + (  )²</a:t>
            </a:r>
            <a:endParaRPr lang="fr-FR" sz="3200" dirty="0">
              <a:solidFill>
                <a:srgbClr val="006600"/>
              </a:solidFill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21088" y="1839287"/>
            <a:ext cx="26174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9x² + 20x + 25=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070559" y="3359110"/>
            <a:ext cx="12586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=(t -6)²</a:t>
            </a:r>
            <a:endParaRPr lang="fr-FR" sz="36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2216236" y="2808356"/>
            <a:ext cx="363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3200" dirty="0" smtClean="0"/>
              <a:t> (  )² - 2(  )(  ) + (  )²</a:t>
            </a:r>
            <a:endParaRPr lang="fr-FR" sz="2800" dirty="0">
              <a:solidFill>
                <a:srgbClr val="CC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478090" y="2820259"/>
            <a:ext cx="33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            t    6         6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58690" y="2848744"/>
            <a:ext cx="22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t² - 12t + 36</a:t>
            </a:r>
            <a:r>
              <a:rPr lang="fr-FR" sz="36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=</a:t>
            </a:r>
            <a:endParaRPr lang="fr-FR" sz="3600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142762" y="4406650"/>
            <a:ext cx="17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=(2y – 7)² </a:t>
            </a:r>
            <a:endParaRPr lang="fr-FR" sz="36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409510" y="3914001"/>
            <a:ext cx="3780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 )² - 2(   )(  ) + (  )²</a:t>
            </a:r>
            <a:endParaRPr lang="fr-FR" sz="3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2537117" y="3951058"/>
            <a:ext cx="4195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2y           </a:t>
            </a:r>
            <a:r>
              <a:rPr lang="fr-FR" sz="3600" i="1" dirty="0" err="1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2y</a:t>
            </a:r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   7        7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14690" y="3974378"/>
            <a:ext cx="24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4y² - 28y +49=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459502" y="4952653"/>
            <a:ext cx="1692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)² </a:t>
            </a:r>
            <a:r>
              <a:rPr lang="ar-DZ" sz="3200" dirty="0" smtClean="0"/>
              <a:t>-</a:t>
            </a:r>
            <a:r>
              <a:rPr lang="fr-FR" sz="3200" dirty="0" smtClean="0"/>
              <a:t>(  )²</a:t>
            </a:r>
            <a:endParaRPr lang="fr-FR" sz="3200" dirty="0"/>
          </a:p>
        </p:txBody>
      </p:sp>
      <p:sp>
        <p:nvSpPr>
          <p:cNvPr id="44" name="Text Box 95"/>
          <p:cNvSpPr txBox="1">
            <a:spLocks noChangeArrowheads="1"/>
          </p:cNvSpPr>
          <p:nvPr/>
        </p:nvSpPr>
        <p:spPr bwMode="auto">
          <a:xfrm>
            <a:off x="419655" y="323215"/>
            <a:ext cx="4032000" cy="46166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2ab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+ 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 = ( a 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b )² </a:t>
            </a:r>
            <a:r>
              <a:rPr lang="ar-DZ" sz="24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تذكّر: </a:t>
            </a:r>
            <a:endParaRPr lang="fr-FR" sz="24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4138948" y="5034670"/>
            <a:ext cx="21739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=(t - 8)(t + 8)</a:t>
            </a:r>
            <a:endParaRPr lang="fr-FR" sz="36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655666" y="5016981"/>
            <a:ext cx="1440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        8</a:t>
            </a:r>
          </a:p>
          <a:p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223952" y="5016981"/>
            <a:ext cx="12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t² - 64 =</a:t>
            </a:r>
            <a:endParaRPr lang="fr-FR" sz="3200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4171216" y="5765493"/>
            <a:ext cx="26196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6600"/>
                </a:solidFill>
                <a:latin typeface="Aparajita" pitchFamily="34" charset="0"/>
                <a:cs typeface="Aparajita" pitchFamily="34" charset="0"/>
              </a:rPr>
              <a:t>=(5 + 3x)(5- 3x)</a:t>
            </a:r>
            <a:endParaRPr lang="fr-FR" sz="3600" i="1" dirty="0">
              <a:solidFill>
                <a:srgbClr val="FF66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471655" y="5698189"/>
            <a:ext cx="19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(  )² </a:t>
            </a:r>
            <a:r>
              <a:rPr lang="ar-DZ" sz="3200" dirty="0" smtClean="0"/>
              <a:t>-</a:t>
            </a:r>
            <a:r>
              <a:rPr lang="fr-FR" sz="3200" dirty="0" smtClean="0"/>
              <a:t>(   )²</a:t>
            </a:r>
            <a:endParaRPr lang="fr-FR" sz="3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642178" y="5765493"/>
            <a:ext cx="1512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5       3x</a:t>
            </a:r>
            <a:endParaRPr lang="fr-FR" sz="36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930090" y="5765493"/>
            <a:ext cx="15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25 – 9x² =</a:t>
            </a:r>
            <a:endParaRPr lang="fr-FR" sz="32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2" name="Text Box 95"/>
          <p:cNvSpPr txBox="1">
            <a:spLocks noChangeArrowheads="1"/>
          </p:cNvSpPr>
          <p:nvPr/>
        </p:nvSpPr>
        <p:spPr bwMode="auto">
          <a:xfrm>
            <a:off x="137779" y="176305"/>
            <a:ext cx="4896000" cy="1323439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- 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b²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=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( a 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b )(a+b)</a:t>
            </a:r>
            <a:r>
              <a:rPr lang="ar-DZ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 تذكّر: </a:t>
            </a:r>
            <a:endParaRPr lang="fr-FR" sz="3200" i="1" dirty="0" smtClean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fr-FR" sz="3200" i="1" dirty="0" smtClean="0">
                <a:ln w="10541" cmpd="sng">
                  <a:solidFill>
                    <a:srgbClr val="66FF66"/>
                  </a:solidFill>
                  <a:prstDash val="solid"/>
                </a:ln>
                <a:solidFill>
                  <a:srgbClr val="FF0000"/>
                </a:solidFill>
              </a:rPr>
              <a:t>a² - b²= (a + b)(a - b) </a:t>
            </a:r>
            <a:endParaRPr lang="fr-FR" sz="3200" i="1" dirty="0">
              <a:ln w="10541" cmpd="sng">
                <a:solidFill>
                  <a:srgbClr val="66FF66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7" grpId="1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4" grpId="1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1343</Words>
  <Application>Microsoft Office PowerPoint</Application>
  <PresentationFormat>Affichage à l'écran (4:3)</PresentationFormat>
  <Paragraphs>234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 الحرفي</dc:title>
  <dc:creator>Ibrahim Ouinten</dc:creator>
  <cp:lastModifiedBy>maison</cp:lastModifiedBy>
  <cp:revision>309</cp:revision>
  <dcterms:created xsi:type="dcterms:W3CDTF">2005-01-19T17:00:04Z</dcterms:created>
  <dcterms:modified xsi:type="dcterms:W3CDTF">2017-01-12T12:02:54Z</dcterms:modified>
</cp:coreProperties>
</file>