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7" r:id="rId4"/>
    <p:sldId id="264" r:id="rId5"/>
    <p:sldId id="265" r:id="rId6"/>
    <p:sldId id="258" r:id="rId7"/>
    <p:sldId id="259" r:id="rId8"/>
    <p:sldId id="262" r:id="rId9"/>
  </p:sldIdLst>
  <p:sldSz cx="12204700" cy="6877050"/>
  <p:notesSz cx="9144000" cy="6858000"/>
  <p:defaultTextStyle>
    <a:defPPr>
      <a:defRPr lang="fr-FR"/>
    </a:defPPr>
    <a:lvl1pPr marL="0" algn="l" defTabSz="9253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2681" algn="l" defTabSz="9253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5361" algn="l" defTabSz="9253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8042" algn="l" defTabSz="9253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50723" algn="l" defTabSz="9253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3403" algn="l" defTabSz="9253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6084" algn="l" defTabSz="9253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38765" algn="l" defTabSz="9253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01446" algn="l" defTabSz="9253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0" y="72"/>
      </p:cViewPr>
      <p:guideLst>
        <p:guide orient="horz" pos="2167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470" y="-7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7B3C8-4D89-4890-B4A0-725712F1E870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89175" y="514350"/>
            <a:ext cx="45656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9ECFA-0C58-4F2D-8575-EC5868C777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82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ECFA-0C58-4F2D-8575-EC5868C7777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947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ECFA-0C58-4F2D-8575-EC5868C7777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4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5354" y="2136348"/>
            <a:ext cx="10373995" cy="147410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0705" y="3896997"/>
            <a:ext cx="8543291" cy="17574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2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5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8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0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6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8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1495-F745-4D2B-8E27-BC028B3368CD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6EF-0ACA-4AC9-A67B-BDDA36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00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1495-F745-4D2B-8E27-BC028B3368CD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6EF-0ACA-4AC9-A67B-BDDA36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82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48410" y="275405"/>
            <a:ext cx="2746058" cy="58677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0236" y="275405"/>
            <a:ext cx="8034761" cy="586778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1495-F745-4D2B-8E27-BC028B3368CD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6EF-0ACA-4AC9-A67B-BDDA36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88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1495-F745-4D2B-8E27-BC028B3368CD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6EF-0ACA-4AC9-A67B-BDDA36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22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4088" y="4419144"/>
            <a:ext cx="10373995" cy="1365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4088" y="2914789"/>
            <a:ext cx="10373995" cy="15043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26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53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880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507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13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76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38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01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1495-F745-4D2B-8E27-BC028B3368CD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6EF-0ACA-4AC9-A67B-BDDA36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01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0237" y="1604648"/>
            <a:ext cx="5390409" cy="45385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04058" y="1604648"/>
            <a:ext cx="5390409" cy="45385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1495-F745-4D2B-8E27-BC028B3368CD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6EF-0ACA-4AC9-A67B-BDDA36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81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235" y="1539379"/>
            <a:ext cx="5392529" cy="6415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2681" indent="0">
              <a:buNone/>
              <a:defRPr sz="2000" b="1"/>
            </a:lvl2pPr>
            <a:lvl3pPr marL="925361" indent="0">
              <a:buNone/>
              <a:defRPr sz="1800" b="1"/>
            </a:lvl3pPr>
            <a:lvl4pPr marL="1388042" indent="0">
              <a:buNone/>
              <a:defRPr sz="1600" b="1"/>
            </a:lvl4pPr>
            <a:lvl5pPr marL="1850723" indent="0">
              <a:buNone/>
              <a:defRPr sz="1600" b="1"/>
            </a:lvl5pPr>
            <a:lvl6pPr marL="2313403" indent="0">
              <a:buNone/>
              <a:defRPr sz="1600" b="1"/>
            </a:lvl6pPr>
            <a:lvl7pPr marL="2776084" indent="0">
              <a:buNone/>
              <a:defRPr sz="1600" b="1"/>
            </a:lvl7pPr>
            <a:lvl8pPr marL="3238765" indent="0">
              <a:buNone/>
              <a:defRPr sz="1600" b="1"/>
            </a:lvl8pPr>
            <a:lvl9pPr marL="3701446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235" y="2180917"/>
            <a:ext cx="5392529" cy="3962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9826" y="1539379"/>
            <a:ext cx="5394647" cy="6415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2681" indent="0">
              <a:buNone/>
              <a:defRPr sz="2000" b="1"/>
            </a:lvl2pPr>
            <a:lvl3pPr marL="925361" indent="0">
              <a:buNone/>
              <a:defRPr sz="1800" b="1"/>
            </a:lvl3pPr>
            <a:lvl4pPr marL="1388042" indent="0">
              <a:buNone/>
              <a:defRPr sz="1600" b="1"/>
            </a:lvl4pPr>
            <a:lvl5pPr marL="1850723" indent="0">
              <a:buNone/>
              <a:defRPr sz="1600" b="1"/>
            </a:lvl5pPr>
            <a:lvl6pPr marL="2313403" indent="0">
              <a:buNone/>
              <a:defRPr sz="1600" b="1"/>
            </a:lvl6pPr>
            <a:lvl7pPr marL="2776084" indent="0">
              <a:buNone/>
              <a:defRPr sz="1600" b="1"/>
            </a:lvl7pPr>
            <a:lvl8pPr marL="3238765" indent="0">
              <a:buNone/>
              <a:defRPr sz="1600" b="1"/>
            </a:lvl8pPr>
            <a:lvl9pPr marL="3701446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9826" y="2180917"/>
            <a:ext cx="5394647" cy="3962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1495-F745-4D2B-8E27-BC028B3368CD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6EF-0ACA-4AC9-A67B-BDDA36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97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1495-F745-4D2B-8E27-BC028B3368CD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6EF-0ACA-4AC9-A67B-BDDA36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08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1495-F745-4D2B-8E27-BC028B3368CD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6EF-0ACA-4AC9-A67B-BDDA36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75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245" y="273809"/>
            <a:ext cx="4015262" cy="116527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71699" y="273814"/>
            <a:ext cx="6822767" cy="58693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245" y="1439092"/>
            <a:ext cx="4015262" cy="4704094"/>
          </a:xfrm>
        </p:spPr>
        <p:txBody>
          <a:bodyPr/>
          <a:lstStyle>
            <a:lvl1pPr marL="0" indent="0">
              <a:buNone/>
              <a:defRPr sz="1400"/>
            </a:lvl1pPr>
            <a:lvl2pPr marL="462681" indent="0">
              <a:buNone/>
              <a:defRPr sz="1200"/>
            </a:lvl2pPr>
            <a:lvl3pPr marL="925361" indent="0">
              <a:buNone/>
              <a:defRPr sz="1000"/>
            </a:lvl3pPr>
            <a:lvl4pPr marL="1388042" indent="0">
              <a:buNone/>
              <a:defRPr sz="900"/>
            </a:lvl4pPr>
            <a:lvl5pPr marL="1850723" indent="0">
              <a:buNone/>
              <a:defRPr sz="900"/>
            </a:lvl5pPr>
            <a:lvl6pPr marL="2313403" indent="0">
              <a:buNone/>
              <a:defRPr sz="900"/>
            </a:lvl6pPr>
            <a:lvl7pPr marL="2776084" indent="0">
              <a:buNone/>
              <a:defRPr sz="900"/>
            </a:lvl7pPr>
            <a:lvl8pPr marL="3238765" indent="0">
              <a:buNone/>
              <a:defRPr sz="900"/>
            </a:lvl8pPr>
            <a:lvl9pPr marL="3701446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1495-F745-4D2B-8E27-BC028B3368CD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6EF-0ACA-4AC9-A67B-BDDA36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8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2208" y="4813937"/>
            <a:ext cx="7322820" cy="5683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92208" y="614479"/>
            <a:ext cx="7322820" cy="4126230"/>
          </a:xfrm>
        </p:spPr>
        <p:txBody>
          <a:bodyPr/>
          <a:lstStyle>
            <a:lvl1pPr marL="0" indent="0">
              <a:buNone/>
              <a:defRPr sz="3200"/>
            </a:lvl1pPr>
            <a:lvl2pPr marL="462681" indent="0">
              <a:buNone/>
              <a:defRPr sz="2800"/>
            </a:lvl2pPr>
            <a:lvl3pPr marL="925361" indent="0">
              <a:buNone/>
              <a:defRPr sz="2400"/>
            </a:lvl3pPr>
            <a:lvl4pPr marL="1388042" indent="0">
              <a:buNone/>
              <a:defRPr sz="2000"/>
            </a:lvl4pPr>
            <a:lvl5pPr marL="1850723" indent="0">
              <a:buNone/>
              <a:defRPr sz="2000"/>
            </a:lvl5pPr>
            <a:lvl6pPr marL="2313403" indent="0">
              <a:buNone/>
              <a:defRPr sz="2000"/>
            </a:lvl6pPr>
            <a:lvl7pPr marL="2776084" indent="0">
              <a:buNone/>
              <a:defRPr sz="2000"/>
            </a:lvl7pPr>
            <a:lvl8pPr marL="3238765" indent="0">
              <a:buNone/>
              <a:defRPr sz="2000"/>
            </a:lvl8pPr>
            <a:lvl9pPr marL="3701446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2208" y="5382251"/>
            <a:ext cx="7322820" cy="807099"/>
          </a:xfrm>
        </p:spPr>
        <p:txBody>
          <a:bodyPr/>
          <a:lstStyle>
            <a:lvl1pPr marL="0" indent="0">
              <a:buNone/>
              <a:defRPr sz="1400"/>
            </a:lvl1pPr>
            <a:lvl2pPr marL="462681" indent="0">
              <a:buNone/>
              <a:defRPr sz="1200"/>
            </a:lvl2pPr>
            <a:lvl3pPr marL="925361" indent="0">
              <a:buNone/>
              <a:defRPr sz="1000"/>
            </a:lvl3pPr>
            <a:lvl4pPr marL="1388042" indent="0">
              <a:buNone/>
              <a:defRPr sz="900"/>
            </a:lvl4pPr>
            <a:lvl5pPr marL="1850723" indent="0">
              <a:buNone/>
              <a:defRPr sz="900"/>
            </a:lvl5pPr>
            <a:lvl6pPr marL="2313403" indent="0">
              <a:buNone/>
              <a:defRPr sz="900"/>
            </a:lvl6pPr>
            <a:lvl7pPr marL="2776084" indent="0">
              <a:buNone/>
              <a:defRPr sz="900"/>
            </a:lvl7pPr>
            <a:lvl8pPr marL="3238765" indent="0">
              <a:buNone/>
              <a:defRPr sz="900"/>
            </a:lvl8pPr>
            <a:lvl9pPr marL="3701446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1495-F745-4D2B-8E27-BC028B3368CD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6EF-0ACA-4AC9-A67B-BDDA36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51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0235" y="275402"/>
            <a:ext cx="10984231" cy="1146175"/>
          </a:xfrm>
          <a:prstGeom prst="rect">
            <a:avLst/>
          </a:prstGeom>
        </p:spPr>
        <p:txBody>
          <a:bodyPr vert="horz" lIns="92536" tIns="46268" rIns="92536" bIns="46268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235" y="1604648"/>
            <a:ext cx="10984231" cy="4538535"/>
          </a:xfrm>
          <a:prstGeom prst="rect">
            <a:avLst/>
          </a:prstGeom>
        </p:spPr>
        <p:txBody>
          <a:bodyPr vert="horz" lIns="92536" tIns="46268" rIns="92536" bIns="46268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10235" y="6374013"/>
            <a:ext cx="2847764" cy="366139"/>
          </a:xfrm>
          <a:prstGeom prst="rect">
            <a:avLst/>
          </a:prstGeom>
        </p:spPr>
        <p:txBody>
          <a:bodyPr vert="horz" lIns="92536" tIns="46268" rIns="92536" bIns="4626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51495-F745-4D2B-8E27-BC028B3368CD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9941" y="6374013"/>
            <a:ext cx="3864821" cy="366139"/>
          </a:xfrm>
          <a:prstGeom prst="rect">
            <a:avLst/>
          </a:prstGeom>
        </p:spPr>
        <p:txBody>
          <a:bodyPr vert="horz" lIns="92536" tIns="46268" rIns="92536" bIns="4626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6702" y="6374013"/>
            <a:ext cx="2847764" cy="366139"/>
          </a:xfrm>
          <a:prstGeom prst="rect">
            <a:avLst/>
          </a:prstGeom>
        </p:spPr>
        <p:txBody>
          <a:bodyPr vert="horz" lIns="92536" tIns="46268" rIns="92536" bIns="4626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7B6EF-0ACA-4AC9-A67B-BDDA36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11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5361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011" indent="-347011" algn="l" defTabSz="92536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1856" indent="-289175" algn="l" defTabSz="92536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6702" indent="-231340" algn="l" defTabSz="92536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19382" indent="-231340" algn="l" defTabSz="92536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2063" indent="-231340" algn="l" defTabSz="92536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4744" indent="-231340" algn="l" defTabSz="9253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7424" indent="-231340" algn="l" defTabSz="9253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0105" indent="-231340" algn="l" defTabSz="9253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2787" indent="-231340" algn="l" defTabSz="9253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2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681" algn="l" defTabSz="92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5361" algn="l" defTabSz="92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8042" algn="l" defTabSz="92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723" algn="l" defTabSz="92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3403" algn="l" defTabSz="92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6084" algn="l" defTabSz="92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8765" algn="l" defTabSz="92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1446" algn="l" defTabSz="92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2.png"/><Relationship Id="rId50" Type="http://schemas.openxmlformats.org/officeDocument/2006/relationships/image" Target="../media/image65.png"/><Relationship Id="rId55" Type="http://schemas.openxmlformats.org/officeDocument/2006/relationships/image" Target="../media/image70.png"/><Relationship Id="rId63" Type="http://schemas.openxmlformats.org/officeDocument/2006/relationships/image" Target="../media/image77.png"/><Relationship Id="rId68" Type="http://schemas.openxmlformats.org/officeDocument/2006/relationships/image" Target="../media/image83.png"/><Relationship Id="rId76" Type="http://schemas.openxmlformats.org/officeDocument/2006/relationships/image" Target="../media/image91.png"/><Relationship Id="rId84" Type="http://schemas.openxmlformats.org/officeDocument/2006/relationships/image" Target="../media/image99.png"/><Relationship Id="rId89" Type="http://schemas.openxmlformats.org/officeDocument/2006/relationships/image" Target="../media/image104.png"/><Relationship Id="rId7" Type="http://schemas.openxmlformats.org/officeDocument/2006/relationships/image" Target="../media/image21.png"/><Relationship Id="rId71" Type="http://schemas.openxmlformats.org/officeDocument/2006/relationships/image" Target="../media/image86.png"/><Relationship Id="rId92" Type="http://schemas.openxmlformats.org/officeDocument/2006/relationships/image" Target="../media/image107.pn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29" Type="http://schemas.openxmlformats.org/officeDocument/2006/relationships/image" Target="../media/image43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3" Type="http://schemas.openxmlformats.org/officeDocument/2006/relationships/image" Target="../media/image68.png"/><Relationship Id="rId58" Type="http://schemas.openxmlformats.org/officeDocument/2006/relationships/image" Target="../media/image73.png"/><Relationship Id="rId66" Type="http://schemas.openxmlformats.org/officeDocument/2006/relationships/image" Target="../media/image81.png"/><Relationship Id="rId74" Type="http://schemas.openxmlformats.org/officeDocument/2006/relationships/image" Target="../media/image89.png"/><Relationship Id="rId79" Type="http://schemas.openxmlformats.org/officeDocument/2006/relationships/image" Target="../media/image94.png"/><Relationship Id="rId87" Type="http://schemas.openxmlformats.org/officeDocument/2006/relationships/image" Target="../media/image102.png"/><Relationship Id="rId5" Type="http://schemas.openxmlformats.org/officeDocument/2006/relationships/image" Target="../media/image19.png"/><Relationship Id="rId61" Type="http://schemas.openxmlformats.org/officeDocument/2006/relationships/image" Target="../media/image75.png"/><Relationship Id="rId82" Type="http://schemas.openxmlformats.org/officeDocument/2006/relationships/image" Target="../media/image97.png"/><Relationship Id="rId90" Type="http://schemas.openxmlformats.org/officeDocument/2006/relationships/image" Target="../media/image240.png"/><Relationship Id="rId95" Type="http://schemas.openxmlformats.org/officeDocument/2006/relationships/image" Target="../media/image79.png"/><Relationship Id="rId19" Type="http://schemas.openxmlformats.org/officeDocument/2006/relationships/image" Target="../media/image3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3.png"/><Relationship Id="rId56" Type="http://schemas.openxmlformats.org/officeDocument/2006/relationships/image" Target="../media/image71.png"/><Relationship Id="rId64" Type="http://schemas.openxmlformats.org/officeDocument/2006/relationships/image" Target="../media/image1910.png"/><Relationship Id="rId69" Type="http://schemas.openxmlformats.org/officeDocument/2006/relationships/image" Target="../media/image200.png"/><Relationship Id="rId77" Type="http://schemas.openxmlformats.org/officeDocument/2006/relationships/image" Target="../media/image92.png"/><Relationship Id="rId8" Type="http://schemas.openxmlformats.org/officeDocument/2006/relationships/image" Target="../media/image22.png"/><Relationship Id="rId51" Type="http://schemas.openxmlformats.org/officeDocument/2006/relationships/image" Target="../media/image66.png"/><Relationship Id="rId72" Type="http://schemas.openxmlformats.org/officeDocument/2006/relationships/image" Target="../media/image87.png"/><Relationship Id="rId80" Type="http://schemas.openxmlformats.org/officeDocument/2006/relationships/image" Target="../media/image2210.png"/><Relationship Id="rId85" Type="http://schemas.openxmlformats.org/officeDocument/2006/relationships/image" Target="../media/image238.png"/><Relationship Id="rId93" Type="http://schemas.openxmlformats.org/officeDocument/2006/relationships/image" Target="../media/image108.png"/><Relationship Id="rId3" Type="http://schemas.openxmlformats.org/officeDocument/2006/relationships/image" Target="../media/image1810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59" Type="http://schemas.openxmlformats.org/officeDocument/2006/relationships/image" Target="../media/image61.png"/><Relationship Id="rId67" Type="http://schemas.openxmlformats.org/officeDocument/2006/relationships/image" Target="../media/image82.png"/><Relationship Id="rId20" Type="http://schemas.openxmlformats.org/officeDocument/2006/relationships/image" Target="../media/image34.png"/><Relationship Id="rId41" Type="http://schemas.openxmlformats.org/officeDocument/2006/relationships/image" Target="../media/image55.png"/><Relationship Id="rId54" Type="http://schemas.openxmlformats.org/officeDocument/2006/relationships/image" Target="../media/image69.png"/><Relationship Id="rId62" Type="http://schemas.openxmlformats.org/officeDocument/2006/relationships/image" Target="../media/image76.png"/><Relationship Id="rId70" Type="http://schemas.openxmlformats.org/officeDocument/2006/relationships/image" Target="../media/image85.png"/><Relationship Id="rId75" Type="http://schemas.openxmlformats.org/officeDocument/2006/relationships/image" Target="../media/image2110.png"/><Relationship Id="rId83" Type="http://schemas.openxmlformats.org/officeDocument/2006/relationships/image" Target="../media/image98.png"/><Relationship Id="rId88" Type="http://schemas.openxmlformats.org/officeDocument/2006/relationships/image" Target="../media/image103.png"/><Relationship Id="rId91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49" Type="http://schemas.openxmlformats.org/officeDocument/2006/relationships/image" Target="../media/image64.png"/><Relationship Id="rId57" Type="http://schemas.openxmlformats.org/officeDocument/2006/relationships/image" Target="../media/image72.png"/><Relationship Id="rId10" Type="http://schemas.openxmlformats.org/officeDocument/2006/relationships/image" Target="../media/image24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52" Type="http://schemas.openxmlformats.org/officeDocument/2006/relationships/image" Target="../media/image67.png"/><Relationship Id="rId60" Type="http://schemas.openxmlformats.org/officeDocument/2006/relationships/image" Target="../media/image74.png"/><Relationship Id="rId65" Type="http://schemas.openxmlformats.org/officeDocument/2006/relationships/image" Target="../media/image80.png"/><Relationship Id="rId73" Type="http://schemas.openxmlformats.org/officeDocument/2006/relationships/image" Target="../media/image88.png"/><Relationship Id="rId78" Type="http://schemas.openxmlformats.org/officeDocument/2006/relationships/image" Target="../media/image93.png"/><Relationship Id="rId81" Type="http://schemas.openxmlformats.org/officeDocument/2006/relationships/image" Target="../media/image96.png"/><Relationship Id="rId86" Type="http://schemas.openxmlformats.org/officeDocument/2006/relationships/image" Target="../media/image101.png"/><Relationship Id="rId94" Type="http://schemas.openxmlformats.org/officeDocument/2006/relationships/image" Target="../media/image78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26" Type="http://schemas.openxmlformats.org/officeDocument/2006/relationships/image" Target="../media/image135.png"/><Relationship Id="rId39" Type="http://schemas.openxmlformats.org/officeDocument/2006/relationships/image" Target="../media/image148.png"/><Relationship Id="rId21" Type="http://schemas.openxmlformats.org/officeDocument/2006/relationships/image" Target="../media/image130.png"/><Relationship Id="rId34" Type="http://schemas.openxmlformats.org/officeDocument/2006/relationships/image" Target="../media/image143.png"/><Relationship Id="rId42" Type="http://schemas.openxmlformats.org/officeDocument/2006/relationships/image" Target="../media/image151.png"/><Relationship Id="rId47" Type="http://schemas.openxmlformats.org/officeDocument/2006/relationships/image" Target="../media/image156.png"/><Relationship Id="rId50" Type="http://schemas.openxmlformats.org/officeDocument/2006/relationships/image" Target="../media/image159.png"/><Relationship Id="rId55" Type="http://schemas.openxmlformats.org/officeDocument/2006/relationships/image" Target="../media/image164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134.png"/><Relationship Id="rId33" Type="http://schemas.openxmlformats.org/officeDocument/2006/relationships/image" Target="../media/image142.png"/><Relationship Id="rId38" Type="http://schemas.openxmlformats.org/officeDocument/2006/relationships/image" Target="../media/image147.png"/><Relationship Id="rId46" Type="http://schemas.openxmlformats.org/officeDocument/2006/relationships/image" Target="../media/image155.png"/><Relationship Id="rId59" Type="http://schemas.openxmlformats.org/officeDocument/2006/relationships/image" Target="../media/image168.png"/><Relationship Id="rId2" Type="http://schemas.openxmlformats.org/officeDocument/2006/relationships/image" Target="../media/image540.png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29" Type="http://schemas.openxmlformats.org/officeDocument/2006/relationships/image" Target="../media/image138.png"/><Relationship Id="rId41" Type="http://schemas.openxmlformats.org/officeDocument/2006/relationships/image" Target="../media/image150.png"/><Relationship Id="rId54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24" Type="http://schemas.openxmlformats.org/officeDocument/2006/relationships/image" Target="../media/image133.png"/><Relationship Id="rId32" Type="http://schemas.openxmlformats.org/officeDocument/2006/relationships/image" Target="../media/image141.png"/><Relationship Id="rId37" Type="http://schemas.openxmlformats.org/officeDocument/2006/relationships/image" Target="../media/image146.png"/><Relationship Id="rId40" Type="http://schemas.openxmlformats.org/officeDocument/2006/relationships/image" Target="../media/image149.png"/><Relationship Id="rId45" Type="http://schemas.openxmlformats.org/officeDocument/2006/relationships/image" Target="../media/image154.png"/><Relationship Id="rId53" Type="http://schemas.openxmlformats.org/officeDocument/2006/relationships/image" Target="../media/image162.png"/><Relationship Id="rId58" Type="http://schemas.openxmlformats.org/officeDocument/2006/relationships/image" Target="../media/image167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28" Type="http://schemas.openxmlformats.org/officeDocument/2006/relationships/image" Target="../media/image137.png"/><Relationship Id="rId36" Type="http://schemas.openxmlformats.org/officeDocument/2006/relationships/image" Target="../media/image145.png"/><Relationship Id="rId49" Type="http://schemas.openxmlformats.org/officeDocument/2006/relationships/image" Target="../media/image158.png"/><Relationship Id="rId57" Type="http://schemas.openxmlformats.org/officeDocument/2006/relationships/image" Target="../media/image166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31" Type="http://schemas.openxmlformats.org/officeDocument/2006/relationships/image" Target="../media/image140.png"/><Relationship Id="rId44" Type="http://schemas.openxmlformats.org/officeDocument/2006/relationships/image" Target="../media/image153.png"/><Relationship Id="rId52" Type="http://schemas.openxmlformats.org/officeDocument/2006/relationships/image" Target="../media/image161.png"/><Relationship Id="rId60" Type="http://schemas.openxmlformats.org/officeDocument/2006/relationships/image" Target="../media/image16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Relationship Id="rId30" Type="http://schemas.openxmlformats.org/officeDocument/2006/relationships/image" Target="../media/image139.png"/><Relationship Id="rId35" Type="http://schemas.openxmlformats.org/officeDocument/2006/relationships/image" Target="../media/image144.png"/><Relationship Id="rId43" Type="http://schemas.openxmlformats.org/officeDocument/2006/relationships/image" Target="../media/image152.png"/><Relationship Id="rId48" Type="http://schemas.openxmlformats.org/officeDocument/2006/relationships/image" Target="../media/image157.png"/><Relationship Id="rId56" Type="http://schemas.openxmlformats.org/officeDocument/2006/relationships/image" Target="../media/image165.png"/><Relationship Id="rId8" Type="http://schemas.openxmlformats.org/officeDocument/2006/relationships/image" Target="../media/image117.png"/><Relationship Id="rId51" Type="http://schemas.openxmlformats.org/officeDocument/2006/relationships/image" Target="../media/image160.png"/><Relationship Id="rId3" Type="http://schemas.openxmlformats.org/officeDocument/2006/relationships/image" Target="../media/image1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81.png"/><Relationship Id="rId18" Type="http://schemas.openxmlformats.org/officeDocument/2006/relationships/image" Target="../media/image186.png"/><Relationship Id="rId26" Type="http://schemas.openxmlformats.org/officeDocument/2006/relationships/image" Target="../media/image194.png"/><Relationship Id="rId3" Type="http://schemas.openxmlformats.org/officeDocument/2006/relationships/image" Target="../media/image84.png"/><Relationship Id="rId21" Type="http://schemas.openxmlformats.org/officeDocument/2006/relationships/image" Target="../media/image189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17" Type="http://schemas.openxmlformats.org/officeDocument/2006/relationships/image" Target="../media/image185.png"/><Relationship Id="rId25" Type="http://schemas.openxmlformats.org/officeDocument/2006/relationships/image" Target="../media/image193.png"/><Relationship Id="rId2" Type="http://schemas.openxmlformats.org/officeDocument/2006/relationships/image" Target="../media/image170.png"/><Relationship Id="rId16" Type="http://schemas.openxmlformats.org/officeDocument/2006/relationships/image" Target="../media/image184.png"/><Relationship Id="rId20" Type="http://schemas.openxmlformats.org/officeDocument/2006/relationships/image" Target="../media/image1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24" Type="http://schemas.openxmlformats.org/officeDocument/2006/relationships/image" Target="../media/image192.png"/><Relationship Id="rId5" Type="http://schemas.openxmlformats.org/officeDocument/2006/relationships/image" Target="../media/image173.png"/><Relationship Id="rId15" Type="http://schemas.openxmlformats.org/officeDocument/2006/relationships/image" Target="../media/image183.png"/><Relationship Id="rId23" Type="http://schemas.openxmlformats.org/officeDocument/2006/relationships/image" Target="../media/image191.png"/><Relationship Id="rId28" Type="http://schemas.openxmlformats.org/officeDocument/2006/relationships/image" Target="../media/image196.png"/><Relationship Id="rId10" Type="http://schemas.openxmlformats.org/officeDocument/2006/relationships/image" Target="../media/image178.png"/><Relationship Id="rId19" Type="http://schemas.openxmlformats.org/officeDocument/2006/relationships/image" Target="../media/image187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Relationship Id="rId14" Type="http://schemas.openxmlformats.org/officeDocument/2006/relationships/image" Target="../media/image182.png"/><Relationship Id="rId22" Type="http://schemas.openxmlformats.org/officeDocument/2006/relationships/image" Target="../media/image190.png"/><Relationship Id="rId27" Type="http://schemas.openxmlformats.org/officeDocument/2006/relationships/image" Target="../media/image19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13" Type="http://schemas.openxmlformats.org/officeDocument/2006/relationships/image" Target="../media/image111.png"/><Relationship Id="rId18" Type="http://schemas.openxmlformats.org/officeDocument/2006/relationships/image" Target="../media/image213.png"/><Relationship Id="rId26" Type="http://schemas.openxmlformats.org/officeDocument/2006/relationships/image" Target="../media/image221.png"/><Relationship Id="rId39" Type="http://schemas.openxmlformats.org/officeDocument/2006/relationships/image" Target="../media/image234.png"/><Relationship Id="rId3" Type="http://schemas.openxmlformats.org/officeDocument/2006/relationships/image" Target="../media/image198.png"/><Relationship Id="rId21" Type="http://schemas.openxmlformats.org/officeDocument/2006/relationships/image" Target="../media/image216.png"/><Relationship Id="rId34" Type="http://schemas.openxmlformats.org/officeDocument/2006/relationships/image" Target="../media/image229.png"/><Relationship Id="rId42" Type="http://schemas.openxmlformats.org/officeDocument/2006/relationships/image" Target="../media/image109.png"/><Relationship Id="rId7" Type="http://schemas.openxmlformats.org/officeDocument/2006/relationships/image" Target="../media/image740.png"/><Relationship Id="rId12" Type="http://schemas.openxmlformats.org/officeDocument/2006/relationships/image" Target="../media/image105.png"/><Relationship Id="rId17" Type="http://schemas.openxmlformats.org/officeDocument/2006/relationships/image" Target="../media/image212.png"/><Relationship Id="rId25" Type="http://schemas.openxmlformats.org/officeDocument/2006/relationships/image" Target="../media/image220.png"/><Relationship Id="rId33" Type="http://schemas.openxmlformats.org/officeDocument/2006/relationships/image" Target="../media/image228.png"/><Relationship Id="rId38" Type="http://schemas.openxmlformats.org/officeDocument/2006/relationships/image" Target="../media/image233.png"/><Relationship Id="rId2" Type="http://schemas.openxmlformats.org/officeDocument/2006/relationships/image" Target="../media/image780.png"/><Relationship Id="rId16" Type="http://schemas.openxmlformats.org/officeDocument/2006/relationships/image" Target="../media/image211.png"/><Relationship Id="rId20" Type="http://schemas.openxmlformats.org/officeDocument/2006/relationships/image" Target="../media/image215.png"/><Relationship Id="rId29" Type="http://schemas.openxmlformats.org/officeDocument/2006/relationships/image" Target="../media/image224.png"/><Relationship Id="rId41" Type="http://schemas.openxmlformats.org/officeDocument/2006/relationships/image" Target="../media/image2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11" Type="http://schemas.openxmlformats.org/officeDocument/2006/relationships/image" Target="../media/image100.png"/><Relationship Id="rId24" Type="http://schemas.openxmlformats.org/officeDocument/2006/relationships/image" Target="../media/image219.png"/><Relationship Id="rId32" Type="http://schemas.openxmlformats.org/officeDocument/2006/relationships/image" Target="../media/image227.png"/><Relationship Id="rId37" Type="http://schemas.openxmlformats.org/officeDocument/2006/relationships/image" Target="../media/image232.png"/><Relationship Id="rId40" Type="http://schemas.openxmlformats.org/officeDocument/2006/relationships/image" Target="../media/image197.png"/><Relationship Id="rId5" Type="http://schemas.openxmlformats.org/officeDocument/2006/relationships/image" Target="../media/image790.png"/><Relationship Id="rId15" Type="http://schemas.openxmlformats.org/officeDocument/2006/relationships/image" Target="../media/image210.png"/><Relationship Id="rId23" Type="http://schemas.openxmlformats.org/officeDocument/2006/relationships/image" Target="../media/image218.png"/><Relationship Id="rId28" Type="http://schemas.openxmlformats.org/officeDocument/2006/relationships/image" Target="../media/image223.png"/><Relationship Id="rId36" Type="http://schemas.openxmlformats.org/officeDocument/2006/relationships/image" Target="../media/image231.png"/><Relationship Id="rId10" Type="http://schemas.openxmlformats.org/officeDocument/2006/relationships/image" Target="../media/image95.png"/><Relationship Id="rId19" Type="http://schemas.openxmlformats.org/officeDocument/2006/relationships/image" Target="../media/image214.png"/><Relationship Id="rId31" Type="http://schemas.openxmlformats.org/officeDocument/2006/relationships/image" Target="../media/image226.png"/><Relationship Id="rId4" Type="http://schemas.openxmlformats.org/officeDocument/2006/relationships/image" Target="../media/image199.png"/><Relationship Id="rId9" Type="http://schemas.openxmlformats.org/officeDocument/2006/relationships/image" Target="../media/image90.png"/><Relationship Id="rId14" Type="http://schemas.openxmlformats.org/officeDocument/2006/relationships/image" Target="../media/image209.png"/><Relationship Id="rId22" Type="http://schemas.openxmlformats.org/officeDocument/2006/relationships/image" Target="../media/image217.png"/><Relationship Id="rId27" Type="http://schemas.openxmlformats.org/officeDocument/2006/relationships/image" Target="../media/image222.png"/><Relationship Id="rId30" Type="http://schemas.openxmlformats.org/officeDocument/2006/relationships/image" Target="../media/image225.png"/><Relationship Id="rId35" Type="http://schemas.openxmlformats.org/officeDocument/2006/relationships/image" Target="../media/image2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848" y="-27460"/>
            <a:ext cx="12204700" cy="68951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093794" y="609092"/>
            <a:ext cx="8104740" cy="794200"/>
          </a:xfrm>
          <a:prstGeom prst="rect">
            <a:avLst/>
          </a:prstGeom>
        </p:spPr>
        <p:txBody>
          <a:bodyPr vert="horz" lIns="92536" tIns="46268" rIns="92536" bIns="4626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25361" rtl="1">
              <a:defRPr/>
            </a:pPr>
            <a:r>
              <a:rPr lang="ar-DZ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skerville Old Face" pitchFamily="18" charset="0"/>
                <a:cs typeface="Andalus" pitchFamily="18" charset="-78"/>
              </a:rPr>
              <a:t>الدرس </a:t>
            </a:r>
            <a:r>
              <a:rPr lang="ar-DZ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skerville Old Face" pitchFamily="18" charset="0"/>
                <a:cs typeface="Andalus" pitchFamily="18" charset="-78"/>
              </a:rPr>
              <a:t>الثاني</a:t>
            </a:r>
            <a:r>
              <a:rPr lang="ar-DZ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skerville Old Face" pitchFamily="18" charset="0"/>
                <a:cs typeface="Andalus" pitchFamily="18" charset="-78"/>
              </a:rPr>
              <a:t> للسنة الرابعة متوسط</a:t>
            </a:r>
            <a:endParaRPr lang="fr-FR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skerville Old Face" pitchFamily="18" charset="0"/>
              <a:cs typeface="Andalus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6005" y="1477130"/>
            <a:ext cx="5710653" cy="785937"/>
          </a:xfrm>
          <a:prstGeom prst="rect">
            <a:avLst/>
          </a:prstGeom>
        </p:spPr>
        <p:txBody>
          <a:bodyPr wrap="square" lIns="92536" tIns="46268" rIns="92536" bIns="46268">
            <a:spAutoFit/>
          </a:bodyPr>
          <a:lstStyle/>
          <a:p>
            <a:pPr algn="r" rtl="1">
              <a:defRPr/>
            </a:pPr>
            <a:r>
              <a:rPr lang="ar-DZ" sz="4500" kern="0" dirty="0">
                <a:solidFill>
                  <a:srgbClr val="FF0000"/>
                </a:solidFill>
                <a:latin typeface="Baskerville Old Face" pitchFamily="18" charset="0"/>
                <a:cs typeface="Andalus" pitchFamily="18" charset="-78"/>
              </a:rPr>
              <a:t>الحساب على </a:t>
            </a:r>
            <a:r>
              <a:rPr lang="ar-DZ" sz="4500" kern="0" dirty="0" smtClean="0">
                <a:solidFill>
                  <a:srgbClr val="FF0000"/>
                </a:solidFill>
                <a:latin typeface="Baskerville Old Face" pitchFamily="18" charset="0"/>
                <a:cs typeface="Andalus" pitchFamily="18" charset="-78"/>
              </a:rPr>
              <a:t>الجذور التربيعية</a:t>
            </a:r>
            <a:endParaRPr lang="fr-FR" sz="3600" kern="0" dirty="0">
              <a:solidFill>
                <a:srgbClr val="FF0000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3502101" y="2450580"/>
            <a:ext cx="6453316" cy="573092"/>
          </a:xfrm>
          <a:prstGeom prst="rect">
            <a:avLst/>
          </a:prstGeom>
        </p:spPr>
        <p:txBody>
          <a:bodyPr vert="horz" lIns="92536" tIns="46268" rIns="92536" bIns="46268" rtlCol="0">
            <a:noAutofit/>
          </a:bodyPr>
          <a:lstStyle/>
          <a:p>
            <a:pPr algn="r" rtl="1">
              <a:spcBef>
                <a:spcPct val="20000"/>
              </a:spcBef>
              <a:defRPr/>
            </a:pPr>
            <a:r>
              <a:rPr lang="fr-FR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I</a:t>
            </a:r>
            <a:r>
              <a:rPr lang="fr-F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  </a:t>
            </a:r>
            <a:r>
              <a:rPr lang="ar-DZ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fr-F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  </a:t>
            </a:r>
            <a:r>
              <a:rPr lang="ar-DZ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الجذر التربيعي لعدد موجب</a:t>
            </a:r>
            <a:endParaRPr lang="fr-FR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093801" y="2952034"/>
            <a:ext cx="7765513" cy="722000"/>
          </a:xfrm>
          <a:prstGeom prst="rect">
            <a:avLst/>
          </a:prstGeom>
        </p:spPr>
        <p:txBody>
          <a:bodyPr vert="horz" lIns="92536" tIns="46268" rIns="92536" bIns="46268" rtlCol="0" anchor="ctr">
            <a:normAutofit fontScale="97500"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r-FR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II</a:t>
            </a:r>
            <a:r>
              <a:rPr lang="ar-DZ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fr-F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  </a:t>
            </a:r>
            <a:r>
              <a:rPr lang="ar-DZ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الأعداد الناطقة و الأعداد غير الناطقة</a:t>
            </a:r>
            <a:endParaRPr lang="fr-FR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re 1"/>
              <p:cNvSpPr txBox="1">
                <a:spLocks/>
              </p:cNvSpPr>
              <p:nvPr/>
            </p:nvSpPr>
            <p:spPr>
              <a:xfrm>
                <a:off x="3502101" y="3596762"/>
                <a:ext cx="6453316" cy="830300"/>
              </a:xfrm>
              <a:prstGeom prst="rect">
                <a:avLst/>
              </a:prstGeom>
            </p:spPr>
            <p:txBody>
              <a:bodyPr vert="horz" lIns="92536" tIns="46268" rIns="92536" bIns="46268" rtlCol="0" anchor="ctr">
                <a:normAutofit fontScale="97500"/>
              </a:bodyPr>
              <a:lstStyle/>
              <a:p>
                <a:pPr algn="r" rtl="1">
                  <a:spcBef>
                    <a:spcPct val="0"/>
                  </a:spcBef>
                  <a:defRPr/>
                </a:pPr>
                <a:r>
                  <a:rPr lang="fr-FR" sz="32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  </a:t>
                </a:r>
                <a:r>
                  <a:rPr lang="fr-FR" sz="3200" b="1" i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III</a:t>
                </a:r>
                <a:r>
                  <a:rPr lang="ar-DZ" sz="32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المعادلات من الشكل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DZ" sz="3200" b="1" i="1">
                            <a:ln w="17780" cmpd="sng">
                              <a:solidFill>
                                <a:srgbClr val="FFFFFF"/>
                              </a:solidFill>
                              <a:prstDash val="solid"/>
                              <a:miter lim="800000"/>
                            </a:ln>
                            <a:solidFill>
                              <a:srgbClr val="FF0000"/>
                            </a:solidFill>
                            <a:effectLst>
                              <a:outerShdw blurRad="50800" algn="tl" rotWithShape="0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cs typeface="Andalus" pitchFamily="18" charset="-78"/>
                          </a:rPr>
                        </m:ctrlPr>
                      </m:sSupPr>
                      <m:e>
                        <m:r>
                          <a:rPr lang="fr-FR" sz="3200" b="1" i="1">
                            <a:ln w="17780" cmpd="sng">
                              <a:solidFill>
                                <a:srgbClr val="FFFFFF"/>
                              </a:solidFill>
                              <a:prstDash val="solid"/>
                              <a:miter lim="800000"/>
                            </a:ln>
                            <a:solidFill>
                              <a:srgbClr val="FF0000"/>
                            </a:solidFill>
                            <a:effectLst>
                              <a:outerShdw blurRad="50800" algn="tl" rotWithShape="0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cs typeface="Andalus" pitchFamily="18" charset="-78"/>
                          </a:rPr>
                          <m:t>𝒙</m:t>
                        </m:r>
                      </m:e>
                      <m:sup>
                        <m:r>
                          <a:rPr lang="fr-FR" sz="3200" b="1" i="1">
                            <a:ln w="17780" cmpd="sng">
                              <a:solidFill>
                                <a:srgbClr val="FFFFFF"/>
                              </a:solidFill>
                              <a:prstDash val="solid"/>
                              <a:miter lim="800000"/>
                            </a:ln>
                            <a:solidFill>
                              <a:srgbClr val="FF0000"/>
                            </a:solidFill>
                            <a:effectLst>
                              <a:outerShdw blurRad="50800" algn="tl" rotWithShape="0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cs typeface="Andalus" pitchFamily="18" charset="-78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solidFill>
                          <a:srgbClr val="FF0000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cs typeface="Andalus" pitchFamily="18" charset="-78"/>
                      </a:rPr>
                      <m:t>=</m:t>
                    </m:r>
                    <m:r>
                      <a:rPr lang="fr-FR" sz="3200" b="1" i="1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solidFill>
                          <a:srgbClr val="FF0000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cs typeface="Andalus" pitchFamily="18" charset="-78"/>
                      </a:rPr>
                      <m:t>𝒃</m:t>
                    </m:r>
                  </m:oMath>
                </a14:m>
                <a:r>
                  <a:rPr lang="ar-DZ" sz="32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 </a:t>
                </a:r>
                <a:endParaRPr lang="fr-FR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</mc:Choice>
        <mc:Fallback xmlns="">
          <p:sp>
            <p:nvSpPr>
              <p:cNvPr id="9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101" y="3596762"/>
                <a:ext cx="6453316" cy="830300"/>
              </a:xfrm>
              <a:prstGeom prst="rect">
                <a:avLst/>
              </a:prstGeom>
              <a:blipFill rotWithShape="1">
                <a:blip r:embed="rId4"/>
                <a:stretch>
                  <a:fillRect r="-2833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re 1"/>
          <p:cNvSpPr txBox="1">
            <a:spLocks/>
          </p:cNvSpPr>
          <p:nvPr/>
        </p:nvSpPr>
        <p:spPr>
          <a:xfrm>
            <a:off x="2065704" y="4313126"/>
            <a:ext cx="7889714" cy="794200"/>
          </a:xfrm>
          <a:prstGeom prst="rect">
            <a:avLst/>
          </a:prstGeom>
        </p:spPr>
        <p:txBody>
          <a:bodyPr vert="horz" lIns="92536" tIns="46268" rIns="92536" bIns="46268" rtlCol="0" anchor="ctr">
            <a:no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r-F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  </a:t>
            </a:r>
            <a:r>
              <a:rPr lang="fr-FR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IV</a:t>
            </a:r>
            <a:r>
              <a:rPr lang="ar-DZ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العمليات على الجذور التربيعية</a:t>
            </a:r>
            <a:endParaRPr lang="fr-FR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414230" y="5162048"/>
            <a:ext cx="4505361" cy="58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6" tIns="46268" rIns="92536" bIns="46268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r>
              <a:rPr lang="fr-FR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ea typeface="Calibri" pitchFamily="34" charset="0"/>
                <a:cs typeface="Andalus" pitchFamily="18" charset="-78"/>
              </a:rPr>
              <a:t>V</a:t>
            </a:r>
            <a:r>
              <a:rPr lang="ar-DZ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ea typeface="Calibri" pitchFamily="34" charset="0"/>
                <a:cs typeface="Andalus" pitchFamily="18" charset="-78"/>
              </a:rPr>
              <a:t>تنطيق مقام نسبة</a:t>
            </a:r>
            <a:endParaRPr lang="ar-DZ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712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uild="p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 txBox="1">
                <a:spLocks/>
              </p:cNvSpPr>
              <p:nvPr/>
            </p:nvSpPr>
            <p:spPr>
              <a:xfrm>
                <a:off x="6774180" y="3146575"/>
                <a:ext cx="5187628" cy="37016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>
                  <a:buFont typeface="Arial" pitchFamily="34" charset="0"/>
                  <a:buNone/>
                </a:pPr>
                <a:r>
                  <a:rPr lang="ar-DZ" sz="2000" b="1" u="sng" dirty="0" smtClean="0"/>
                  <a:t>نشاط </a:t>
                </a:r>
                <a:r>
                  <a:rPr lang="fr-FR" sz="2000" b="1" u="sng" dirty="0" smtClean="0"/>
                  <a:t>2</a:t>
                </a:r>
                <a:r>
                  <a:rPr lang="ar-DZ" sz="2000" b="1" u="sng" dirty="0" smtClean="0"/>
                  <a:t>:</a:t>
                </a:r>
                <a:r>
                  <a:rPr lang="ar-DZ" sz="2000" dirty="0" smtClean="0"/>
                  <a:t> </a:t>
                </a:r>
              </a:p>
              <a:p>
                <a:pPr algn="r" rtl="1">
                  <a:spcBef>
                    <a:spcPts val="0"/>
                  </a:spcBef>
                  <a:buFont typeface="Arial" pitchFamily="34" charset="0"/>
                  <a:buNone/>
                </a:pPr>
                <a:r>
                  <a:rPr lang="ar-DZ" sz="2000" i="1" dirty="0" smtClean="0"/>
                  <a:t>وحدة الطول هي </a:t>
                </a:r>
                <a:r>
                  <a:rPr lang="fr-FR" sz="2000" i="1" dirty="0" smtClean="0">
                    <a:cs typeface="+mj-cs"/>
                  </a:rPr>
                  <a:t>cm</a:t>
                </a:r>
                <a:r>
                  <a:rPr lang="ar-DZ" sz="2000" i="1" dirty="0" smtClean="0">
                    <a:cs typeface="+mj-cs"/>
                  </a:rPr>
                  <a:t> ، الشكل ليس بالأطوال الحقيقية</a:t>
                </a:r>
              </a:p>
              <a:p>
                <a:pPr marL="457200" indent="-457200" algn="r" rtl="1">
                  <a:spcBef>
                    <a:spcPts val="0"/>
                  </a:spcBef>
                  <a:buFont typeface="+mj-lt"/>
                  <a:buAutoNum type="arabicParenR"/>
                </a:pPr>
                <a:r>
                  <a:rPr lang="ar-DZ" sz="2000" i="1" dirty="0" smtClean="0"/>
                  <a:t>أحسب</a:t>
                </a:r>
                <a:r>
                  <a:rPr lang="fr-FR" sz="2000" i="1" dirty="0" smtClean="0"/>
                  <a:t> </a:t>
                </a:r>
                <a14:m>
                  <m:oMath xmlns:m="http://schemas.openxmlformats.org/officeDocument/2006/math">
                    <m:r>
                      <a:rPr lang="ar-DZ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ar-DZ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DZ" sz="2000" i="1" dirty="0" smtClean="0"/>
                  <a:t>،باستعمال خاصية فيثاغورس.</a:t>
                </a:r>
              </a:p>
              <a:p>
                <a:pPr marL="0" indent="0" algn="r" rtl="1">
                  <a:spcBef>
                    <a:spcPts val="0"/>
                  </a:spcBef>
                  <a:buNone/>
                </a:pPr>
                <a:r>
                  <a:rPr lang="ar-DZ" sz="2000" i="1" dirty="0" smtClean="0"/>
                  <a:t>المثلث </a:t>
                </a:r>
                <a:r>
                  <a:rPr lang="fr-FR" sz="2000" i="1" dirty="0" smtClean="0">
                    <a:cs typeface="+mj-cs"/>
                  </a:rPr>
                  <a:t>ABC</a:t>
                </a:r>
                <a:r>
                  <a:rPr lang="ar-DZ" sz="2000" i="1" dirty="0" smtClean="0">
                    <a:cs typeface="+mj-cs"/>
                  </a:rPr>
                  <a:t> قائم في </a:t>
                </a:r>
                <a:r>
                  <a:rPr lang="fr-F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ar-DZ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DZ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ف</a:t>
                </a:r>
                <a:r>
                  <a:rPr lang="ar-DZ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حسب خاصية</a:t>
                </a:r>
                <a:r>
                  <a:rPr lang="ar-DZ" sz="2000" i="1" dirty="0"/>
                  <a:t> </a:t>
                </a:r>
                <a:r>
                  <a:rPr lang="ar-DZ" sz="2000" i="1" dirty="0" smtClean="0"/>
                  <a:t>فيثاغورس </a:t>
                </a:r>
              </a:p>
              <a:p>
                <a:pPr marL="0" indent="0" algn="r" rtl="1">
                  <a:buNone/>
                </a:pPr>
                <a:r>
                  <a:rPr lang="ar-DZ" sz="2000" i="1" dirty="0" smtClean="0">
                    <a:latin typeface="Arial" pitchFamily="34" charset="0"/>
                  </a:rPr>
                  <a:t>ينتج أنّ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DZ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DZ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ar-DZ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DZ" sz="2000" dirty="0" smtClean="0">
                    <a:latin typeface="Arial" pitchFamily="34" charset="0"/>
                  </a:rPr>
                  <a:t>  </a:t>
                </a:r>
              </a:p>
              <a:p>
                <a:pPr marL="0" indent="0" algn="r" rtl="1">
                  <a:buNone/>
                </a:pPr>
                <a:r>
                  <a:rPr lang="ar-DZ" sz="2000" dirty="0" smtClean="0">
                    <a:latin typeface="Arial" pitchFamily="34" charset="0"/>
                  </a:rPr>
                  <a:t>منه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D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D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ar-D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DZ" sz="2000" dirty="0" smtClean="0">
                    <a:latin typeface="Arial" pitchFamily="34" charset="0"/>
                  </a:rPr>
                  <a:t> منه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D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DZ" sz="2000" dirty="0" smtClean="0">
                    <a:latin typeface="Arial" pitchFamily="34" charset="0"/>
                  </a:rPr>
                  <a:t> </a:t>
                </a:r>
                <a:endParaRPr lang="fr-FR" sz="2000" dirty="0" smtClean="0">
                  <a:latin typeface="Arial" pitchFamily="34" charset="0"/>
                </a:endParaRPr>
              </a:p>
              <a:p>
                <a:pPr marL="0" indent="0" algn="r" rtl="1">
                  <a:buNone/>
                </a:pPr>
                <a:r>
                  <a:rPr lang="ar-DZ" sz="2000" dirty="0" smtClean="0">
                    <a:latin typeface="Arial" pitchFamily="34" charset="0"/>
                  </a:rPr>
                  <a:t>  الطول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ar-DZ" sz="2000" dirty="0" smtClean="0">
                    <a:solidFill>
                      <a:srgbClr val="99FF66"/>
                    </a:solidFill>
                    <a:latin typeface="Arial" pitchFamily="34" charset="0"/>
                  </a:rPr>
                  <a:t> </a:t>
                </a:r>
                <a:r>
                  <a:rPr lang="ar-DZ" sz="2000" dirty="0" smtClean="0">
                    <a:latin typeface="Arial" pitchFamily="34" charset="0"/>
                  </a:rPr>
                  <a:t>هو</a:t>
                </a:r>
                <a:r>
                  <a:rPr lang="ar-DZ" sz="2000" dirty="0" smtClean="0">
                    <a:solidFill>
                      <a:srgbClr val="99FF66"/>
                    </a:solidFill>
                    <a:latin typeface="Arial" pitchFamily="34" charset="0"/>
                  </a:rPr>
                  <a:t> </a:t>
                </a:r>
                <a:r>
                  <a:rPr lang="ar-DZ" sz="2000" dirty="0" smtClean="0">
                    <a:solidFill>
                      <a:srgbClr val="FF0000"/>
                    </a:solidFill>
                    <a:latin typeface="Arial" pitchFamily="34" charset="0"/>
                  </a:rPr>
                  <a:t>العدد الموجب</a:t>
                </a:r>
                <a:r>
                  <a:rPr lang="ar-DZ" sz="2000" dirty="0" smtClean="0">
                    <a:solidFill>
                      <a:srgbClr val="99FF66"/>
                    </a:solidFill>
                    <a:latin typeface="Arial" pitchFamily="34" charset="0"/>
                  </a:rPr>
                  <a:t> </a:t>
                </a:r>
                <a:r>
                  <a:rPr lang="ar-DZ" sz="2000" dirty="0" smtClean="0">
                    <a:latin typeface="Arial" pitchFamily="34" charset="0"/>
                  </a:rPr>
                  <a:t>الذي</a:t>
                </a:r>
                <a:r>
                  <a:rPr lang="ar-DZ" sz="2000" dirty="0" smtClean="0">
                    <a:solidFill>
                      <a:srgbClr val="99FF66"/>
                    </a:solidFill>
                    <a:latin typeface="Arial" pitchFamily="34" charset="0"/>
                  </a:rPr>
                  <a:t> </a:t>
                </a:r>
                <a:r>
                  <a:rPr lang="ar-DZ" sz="2000" dirty="0" smtClean="0">
                    <a:latin typeface="Arial" pitchFamily="34" charset="0"/>
                  </a:rPr>
                  <a:t>مربّعه     .</a:t>
                </a:r>
              </a:p>
              <a:p>
                <a:pPr marL="0" indent="0" algn="r" rtl="1">
                  <a:buNone/>
                </a:pPr>
                <a:r>
                  <a:rPr lang="ar-DZ" sz="2000" dirty="0" smtClean="0">
                    <a:latin typeface="Arial" pitchFamily="34" charset="0"/>
                  </a:rPr>
                  <a:t>إذن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ar-DZ" sz="2000" dirty="0" smtClean="0">
                    <a:latin typeface="Arial" pitchFamily="34" charset="0"/>
                  </a:rPr>
                  <a:t> </a:t>
                </a:r>
              </a:p>
              <a:p>
                <a:pPr marL="0" indent="0" algn="r" rtl="1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000" dirty="0" smtClean="0">
                    <a:latin typeface="Arial" pitchFamily="34" charset="0"/>
                  </a:rPr>
                  <a:t> </a:t>
                </a:r>
                <a:r>
                  <a:rPr lang="ar-DZ" sz="2000" dirty="0" smtClean="0">
                    <a:latin typeface="Arial" pitchFamily="34" charset="0"/>
                  </a:rPr>
                  <a:t> هو القيمة </a:t>
                </a:r>
                <a:r>
                  <a:rPr lang="ar-DZ" sz="2000" dirty="0" smtClean="0">
                    <a:solidFill>
                      <a:srgbClr val="FF0000"/>
                    </a:solidFill>
                    <a:latin typeface="Arial" pitchFamily="34" charset="0"/>
                  </a:rPr>
                  <a:t>المضبوطة</a:t>
                </a:r>
                <a:r>
                  <a:rPr lang="ar-DZ" sz="2000" dirty="0" smtClean="0">
                    <a:latin typeface="Arial" pitchFamily="34" charset="0"/>
                  </a:rPr>
                  <a:t> للعدد </a:t>
                </a:r>
                <a:r>
                  <a:rPr lang="ar-DZ" sz="2000" dirty="0" smtClean="0">
                    <a:solidFill>
                      <a:srgbClr val="FF0000"/>
                    </a:solidFill>
                    <a:latin typeface="Arial" pitchFamily="34" charset="0"/>
                  </a:rPr>
                  <a:t>الموجب</a:t>
                </a:r>
                <a:r>
                  <a:rPr lang="ar-DZ" sz="2000" dirty="0" smtClean="0">
                    <a:latin typeface="Arial" pitchFamily="34" charset="0"/>
                  </a:rPr>
                  <a:t> الذي مربّعه 5 .</a:t>
                </a:r>
              </a:p>
              <a:p>
                <a:pPr marL="0" indent="0" algn="r" rtl="1">
                  <a:buNone/>
                </a:pPr>
                <a:r>
                  <a:rPr lang="ar-DZ" sz="2000" dirty="0" smtClean="0">
                    <a:latin typeface="Arial" pitchFamily="34" charset="0"/>
                  </a:rPr>
                  <a:t>نقرأ </a:t>
                </a:r>
                <a:r>
                  <a:rPr lang="ar-DZ" sz="2400" b="1" i="1" dirty="0" smtClean="0">
                    <a:solidFill>
                      <a:srgbClr val="FF0000"/>
                    </a:solidFill>
                    <a:latin typeface="Arial" pitchFamily="34" charset="0"/>
                  </a:rPr>
                  <a:t>الجذر التربيعي </a:t>
                </a:r>
                <a:r>
                  <a:rPr lang="ar-DZ" sz="2000" dirty="0" smtClean="0">
                    <a:latin typeface="Arial" pitchFamily="34" charset="0"/>
                  </a:rPr>
                  <a:t>للعدد 5 أو </a:t>
                </a:r>
                <a:r>
                  <a:rPr lang="ar-DZ" sz="2400" b="1" i="1" dirty="0" smtClean="0">
                    <a:solidFill>
                      <a:srgbClr val="FF0000"/>
                    </a:solidFill>
                    <a:latin typeface="Arial" pitchFamily="34" charset="0"/>
                  </a:rPr>
                  <a:t>جذر</a:t>
                </a:r>
                <a:r>
                  <a:rPr lang="ar-DZ" sz="2000" dirty="0" smtClean="0">
                    <a:latin typeface="Arial" pitchFamily="34" charset="0"/>
                  </a:rPr>
                  <a:t> 5</a:t>
                </a:r>
                <a:endParaRPr lang="fr-FR" sz="200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180" y="3146575"/>
                <a:ext cx="5187628" cy="3701607"/>
              </a:xfrm>
              <a:prstGeom prst="rect">
                <a:avLst/>
              </a:prstGeom>
              <a:blipFill rotWithShape="1">
                <a:blip r:embed="rId3"/>
                <a:stretch>
                  <a:fillRect t="-988" r="-1528" b="-2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e 3"/>
          <p:cNvGrpSpPr/>
          <p:nvPr/>
        </p:nvGrpSpPr>
        <p:grpSpPr>
          <a:xfrm>
            <a:off x="6598353" y="3038746"/>
            <a:ext cx="1320802" cy="2017516"/>
            <a:chOff x="6598353" y="439772"/>
            <a:chExt cx="1320802" cy="2017516"/>
          </a:xfrm>
        </p:grpSpPr>
        <p:sp>
          <p:nvSpPr>
            <p:cNvPr id="5" name="Triangle rectangle 4"/>
            <p:cNvSpPr/>
            <p:nvPr/>
          </p:nvSpPr>
          <p:spPr>
            <a:xfrm>
              <a:off x="6897512" y="756355"/>
              <a:ext cx="828000" cy="1404000"/>
            </a:xfrm>
            <a:prstGeom prst="rtTriangl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637868" y="11853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DZ" dirty="0" smtClean="0"/>
                <a:t>2</a:t>
              </a:r>
              <a:endParaRPr lang="en-US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7157155" y="2087956"/>
              <a:ext cx="270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DZ" dirty="0" smtClean="0"/>
                <a:t>1</a:t>
              </a:r>
              <a:endParaRPr lang="en-US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598353" y="1901686"/>
              <a:ext cx="270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694318" y="439772"/>
              <a:ext cx="270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648222" y="1890396"/>
              <a:ext cx="270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Connecteur en angle 10"/>
            <p:cNvCxnSpPr/>
            <p:nvPr/>
          </p:nvCxnSpPr>
          <p:spPr>
            <a:xfrm>
              <a:off x="6891867" y="1985376"/>
              <a:ext cx="197553" cy="174979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Bulle ronde 11"/>
          <p:cNvSpPr/>
          <p:nvPr/>
        </p:nvSpPr>
        <p:spPr>
          <a:xfrm>
            <a:off x="7882100" y="5490492"/>
            <a:ext cx="1714660" cy="596297"/>
          </a:xfrm>
          <a:prstGeom prst="wedgeEllipseCallout">
            <a:avLst>
              <a:gd name="adj1" fmla="val 866"/>
              <a:gd name="adj2" fmla="val -545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DZ" sz="2000" b="1" dirty="0" smtClean="0">
                <a:solidFill>
                  <a:schemeClr val="tx1"/>
                </a:solidFill>
              </a:rPr>
              <a:t>أكمل الجملة</a:t>
            </a:r>
            <a:endParaRPr lang="ar-DZ" sz="2000" b="1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128564" y="5211142"/>
            <a:ext cx="27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dirty="0">
                <a:latin typeface="Arial" pitchFamily="34" charset="0"/>
              </a:rPr>
              <a:t>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ce réservé du contenu 2"/>
              <p:cNvSpPr txBox="1">
                <a:spLocks/>
              </p:cNvSpPr>
              <p:nvPr/>
            </p:nvSpPr>
            <p:spPr>
              <a:xfrm>
                <a:off x="6497053" y="445426"/>
                <a:ext cx="5508000" cy="26594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>
                  <a:buFont typeface="Arial" pitchFamily="34" charset="0"/>
                  <a:buNone/>
                </a:pPr>
                <a:r>
                  <a:rPr lang="ar-DZ" sz="2000" b="1" u="sng" dirty="0" smtClean="0"/>
                  <a:t>نشاط 1:</a:t>
                </a:r>
                <a:r>
                  <a:rPr lang="ar-DZ" sz="2000" dirty="0" smtClean="0"/>
                  <a:t> </a:t>
                </a:r>
              </a:p>
              <a:p>
                <a:pPr marL="0" indent="0" algn="r" rtl="1">
                  <a:buNone/>
                </a:pPr>
                <a:r>
                  <a:rPr lang="ar-DZ" sz="2000" dirty="0" smtClean="0">
                    <a:latin typeface="Arial" pitchFamily="34" charset="0"/>
                  </a:rPr>
                  <a:t>اكمل ما يلي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DZ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DZ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 smtClean="0">
                    <a:latin typeface="Arial" pitchFamily="34" charset="0"/>
                  </a:rPr>
                  <a:t>            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 smtClean="0">
                    <a:latin typeface="Arial" pitchFamily="34" charset="0"/>
                  </a:rPr>
                  <a:t>        </a:t>
                </a:r>
                <a:r>
                  <a:rPr lang="ar-DZ" sz="2000" dirty="0" smtClean="0">
                    <a:latin typeface="Arial" pitchFamily="34" charset="0"/>
                  </a:rPr>
                  <a:t> </a:t>
                </a:r>
                <a:endParaRPr lang="fr-FR" sz="2000" dirty="0" smtClean="0">
                  <a:latin typeface="Arial" pitchFamily="34" charset="0"/>
                </a:endParaRPr>
              </a:p>
              <a:p>
                <a:pPr marL="0" indent="0" algn="r" rtl="1">
                  <a:spcBef>
                    <a:spcPts val="0"/>
                  </a:spcBef>
                  <a:buNone/>
                </a:pPr>
                <a:r>
                  <a:rPr lang="ar-DZ" sz="2000" b="1" dirty="0" smtClean="0">
                    <a:solidFill>
                      <a:srgbClr val="FF0000"/>
                    </a:solidFill>
                    <a:latin typeface="Arial" pitchFamily="34" charset="0"/>
                  </a:rPr>
                  <a:t>مربّع عدد هو دائما عدد موجب</a:t>
                </a:r>
                <a:endParaRPr lang="fr-FR" sz="2000" b="1" dirty="0" smtClean="0">
                  <a:solidFill>
                    <a:srgbClr val="FF0000"/>
                  </a:solidFill>
                  <a:latin typeface="Arial" pitchFamily="34" charset="0"/>
                </a:endParaRPr>
              </a:p>
              <a:p>
                <a:pPr marL="0" indent="0" algn="r" rtl="1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49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d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</m:e>
                        </m:d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 smtClean="0">
                    <a:latin typeface="Arial" pitchFamily="34" charset="0"/>
                  </a:rPr>
                  <a:t> </a:t>
                </a:r>
                <a:r>
                  <a:rPr lang="ar-DZ" sz="2000" dirty="0" smtClean="0">
                    <a:latin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 smtClean="0">
                    <a:latin typeface="Arial" pitchFamily="34" charset="0"/>
                  </a:rPr>
                  <a:t>  ; </a:t>
                </a:r>
                <a:r>
                  <a:rPr lang="ar-DZ" sz="2000" dirty="0" smtClean="0">
                    <a:latin typeface="Arial" pitchFamily="34" charset="0"/>
                  </a:rPr>
                  <a:t> </a:t>
                </a:r>
              </a:p>
              <a:p>
                <a:pPr marL="0" indent="0" algn="r" rtl="1">
                  <a:spcBef>
                    <a:spcPts val="0"/>
                  </a:spcBef>
                  <a:buNone/>
                </a:pPr>
                <a:r>
                  <a:rPr lang="ar-DZ" sz="2000" b="1" dirty="0" smtClean="0">
                    <a:solidFill>
                      <a:srgbClr val="FF0000"/>
                    </a:solidFill>
                    <a:latin typeface="Arial" pitchFamily="34" charset="0"/>
                  </a:rPr>
                  <a:t>من أجل كلّ عدد موجب </a:t>
                </a:r>
                <a:r>
                  <a:rPr lang="fr-FR" sz="2000" b="1" dirty="0" smtClean="0">
                    <a:solidFill>
                      <a:srgbClr val="FF0000"/>
                    </a:solidFill>
                    <a:latin typeface="Arial" pitchFamily="34" charset="0"/>
                  </a:rPr>
                  <a:t>a</a:t>
                </a:r>
                <a:r>
                  <a:rPr lang="ar-DZ" sz="2000" b="1" dirty="0" smtClean="0">
                    <a:solidFill>
                      <a:srgbClr val="FF0000"/>
                    </a:solidFill>
                    <a:latin typeface="Arial" pitchFamily="34" charset="0"/>
                  </a:rPr>
                  <a:t>، يوجد عددان متعاكسان مربّع كلّ منهما يساوي </a:t>
                </a:r>
                <a:r>
                  <a:rPr lang="fr-FR" sz="2000" b="1" dirty="0" smtClean="0">
                    <a:solidFill>
                      <a:srgbClr val="FF0000"/>
                    </a:solidFill>
                    <a:latin typeface="Arial" pitchFamily="34" charset="0"/>
                  </a:rPr>
                  <a:t>a</a:t>
                </a:r>
                <a:r>
                  <a:rPr lang="ar-DZ" sz="2000" b="1" dirty="0" smtClean="0">
                    <a:solidFill>
                      <a:srgbClr val="FF0000"/>
                    </a:solidFill>
                    <a:latin typeface="Arial" pitchFamily="34" charset="0"/>
                  </a:rPr>
                  <a:t>. </a:t>
                </a:r>
              </a:p>
              <a:p>
                <a:pPr marL="0" indent="0" algn="r" rtl="1">
                  <a:spcBef>
                    <a:spcPts val="0"/>
                  </a:spcBef>
                  <a:buNone/>
                </a:pPr>
                <a:r>
                  <a:rPr lang="ar-DZ" sz="2000" dirty="0" smtClean="0">
                    <a:latin typeface="Arial" pitchFamily="34" charset="0"/>
                  </a:rPr>
                  <a:t>ما هو العدد الذي مربّعه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DZ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ar-DZ" sz="2000" dirty="0" smtClean="0">
                    <a:latin typeface="Arial" pitchFamily="34" charset="0"/>
                  </a:rPr>
                  <a:t>؟ ما </a:t>
                </a:r>
                <a:r>
                  <a:rPr lang="ar-DZ" sz="2000" dirty="0">
                    <a:latin typeface="Arial" pitchFamily="34" charset="0"/>
                  </a:rPr>
                  <a:t>هو العدد </a:t>
                </a:r>
                <a:r>
                  <a:rPr lang="ar-DZ" sz="2000" dirty="0" smtClean="0">
                    <a:latin typeface="Arial" pitchFamily="34" charset="0"/>
                  </a:rPr>
                  <a:t>الذي مربّعه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D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DZ" sz="2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d>
                  </m:oMath>
                </a14:m>
                <a:r>
                  <a:rPr lang="ar-DZ" sz="2000" dirty="0" smtClean="0">
                    <a:latin typeface="Arial" pitchFamily="34" charset="0"/>
                  </a:rPr>
                  <a:t>؟</a:t>
                </a:r>
              </a:p>
              <a:p>
                <a:pPr marL="0" indent="0" algn="r" rtl="1">
                  <a:spcBef>
                    <a:spcPts val="0"/>
                  </a:spcBef>
                  <a:buNone/>
                </a:pPr>
                <a:r>
                  <a:rPr lang="ar-DZ" sz="2400" b="1" i="1" dirty="0" smtClean="0">
                    <a:solidFill>
                      <a:srgbClr val="FF0000"/>
                    </a:solidFill>
                    <a:latin typeface="Arial" pitchFamily="34" charset="0"/>
                  </a:rPr>
                  <a:t>لا يوجد عدد مربّعه عدد سالب</a:t>
                </a:r>
                <a:endParaRPr lang="ar-DZ" sz="2000" dirty="0" smtClean="0">
                  <a:latin typeface="Arial" pitchFamily="34" charset="0"/>
                </a:endParaRPr>
              </a:p>
              <a:p>
                <a:pPr marL="0" indent="0" algn="r" rtl="1">
                  <a:buNone/>
                </a:pPr>
                <a:endParaRPr lang="fr-FR" sz="200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4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53" y="445426"/>
                <a:ext cx="5508000" cy="2659439"/>
              </a:xfrm>
              <a:prstGeom prst="rect">
                <a:avLst/>
              </a:prstGeom>
              <a:blipFill rotWithShape="1">
                <a:blip r:embed="rId4"/>
                <a:stretch>
                  <a:fillRect l="-2326" t="-917" r="-1661" b="-100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10306763" y="824509"/>
            <a:ext cx="4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dirty="0" smtClean="0">
                <a:solidFill>
                  <a:srgbClr val="C00000"/>
                </a:solidFill>
              </a:rPr>
              <a:t>36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415870" y="818863"/>
            <a:ext cx="4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dirty="0" smtClean="0">
                <a:solidFill>
                  <a:srgbClr val="C00000"/>
                </a:solidFill>
              </a:rPr>
              <a:t>36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241267" y="1521893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+0,7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220136" y="1504219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-0,7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611237" y="1416155"/>
                <a:ext cx="468000" cy="496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C0000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fr-FR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237" y="1416155"/>
                <a:ext cx="468000" cy="496546"/>
              </a:xfrm>
              <a:prstGeom prst="rect">
                <a:avLst/>
              </a:prstGeom>
              <a:blipFill rotWithShape="1">
                <a:blip r:embed="rId5"/>
                <a:stretch>
                  <a:fillRect l="-11842" b="-7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8532179" y="1459398"/>
                <a:ext cx="468000" cy="496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C00000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fr-FR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179" y="1459398"/>
                <a:ext cx="468000" cy="496546"/>
              </a:xfrm>
              <a:prstGeom prst="rect">
                <a:avLst/>
              </a:prstGeom>
              <a:blipFill rotWithShape="1">
                <a:blip r:embed="rId6"/>
                <a:stretch>
                  <a:fillRect l="-11842" b="-7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space réservé du contenu 2"/>
          <p:cNvSpPr txBox="1">
            <a:spLocks/>
          </p:cNvSpPr>
          <p:nvPr/>
        </p:nvSpPr>
        <p:spPr>
          <a:xfrm>
            <a:off x="426057" y="693110"/>
            <a:ext cx="5508000" cy="1233247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Arial" pitchFamily="34" charset="0"/>
              <a:buNone/>
            </a:pPr>
            <a:r>
              <a:rPr lang="ar-DZ" sz="2000" b="1" u="sng" dirty="0" smtClean="0">
                <a:solidFill>
                  <a:srgbClr val="FF0000"/>
                </a:solidFill>
              </a:rPr>
              <a:t>تعريف:</a:t>
            </a:r>
          </a:p>
          <a:p>
            <a:pPr algn="r" rtl="1">
              <a:buFont typeface="Arial" pitchFamily="34" charset="0"/>
              <a:buNone/>
            </a:pPr>
            <a:r>
              <a:rPr lang="fr-FR" sz="2000" b="1" i="1" dirty="0" smtClean="0">
                <a:solidFill>
                  <a:srgbClr val="0070C0"/>
                </a:solidFill>
              </a:rPr>
              <a:t>a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ar-DZ" sz="2000" b="1" i="1" dirty="0" smtClean="0">
                <a:solidFill>
                  <a:srgbClr val="0070C0"/>
                </a:solidFill>
              </a:rPr>
              <a:t> عدد</a:t>
            </a:r>
            <a:r>
              <a:rPr lang="ar-DZ" sz="2000" b="1" i="1" dirty="0" smtClean="0">
                <a:solidFill>
                  <a:schemeClr val="tx2"/>
                </a:solidFill>
              </a:rPr>
              <a:t> </a:t>
            </a:r>
            <a:r>
              <a:rPr lang="ar-DZ" sz="2000" b="1" i="1" dirty="0" smtClean="0">
                <a:solidFill>
                  <a:srgbClr val="FF0000"/>
                </a:solidFill>
              </a:rPr>
              <a:t>موجب</a:t>
            </a:r>
          </a:p>
          <a:p>
            <a:pPr algn="r" rtl="1">
              <a:buFont typeface="Arial" pitchFamily="34" charset="0"/>
              <a:buNone/>
            </a:pPr>
            <a:r>
              <a:rPr lang="ar-DZ" sz="2000" b="1" i="1" dirty="0" smtClean="0">
                <a:solidFill>
                  <a:srgbClr val="0070C0"/>
                </a:solidFill>
              </a:rPr>
              <a:t>الجذر التربيعي للعدد</a:t>
            </a:r>
            <a:r>
              <a:rPr lang="fr-FR" sz="2000" b="1" i="1" dirty="0" smtClean="0">
                <a:solidFill>
                  <a:srgbClr val="0070C0"/>
                </a:solidFill>
              </a:rPr>
              <a:t>a</a:t>
            </a:r>
            <a:r>
              <a:rPr lang="ar-DZ" sz="2000" b="1" i="1" dirty="0" smtClean="0">
                <a:solidFill>
                  <a:srgbClr val="0070C0"/>
                </a:solidFill>
              </a:rPr>
              <a:t> هو</a:t>
            </a:r>
            <a:r>
              <a:rPr lang="ar-DZ" sz="2000" b="1" i="1" dirty="0" smtClean="0">
                <a:solidFill>
                  <a:schemeClr val="tx2"/>
                </a:solidFill>
              </a:rPr>
              <a:t> </a:t>
            </a:r>
            <a:r>
              <a:rPr lang="ar-DZ" sz="2000" b="1" i="1" dirty="0" smtClean="0">
                <a:solidFill>
                  <a:srgbClr val="FF0000"/>
                </a:solidFill>
              </a:rPr>
              <a:t>العدد الموجب</a:t>
            </a:r>
            <a:r>
              <a:rPr lang="ar-DZ" sz="2000" b="1" i="1" dirty="0" smtClean="0">
                <a:solidFill>
                  <a:schemeClr val="tx2"/>
                </a:solidFill>
              </a:rPr>
              <a:t> </a:t>
            </a:r>
            <a:r>
              <a:rPr lang="ar-DZ" sz="2000" b="1" i="1" dirty="0" smtClean="0">
                <a:solidFill>
                  <a:srgbClr val="0070C0"/>
                </a:solidFill>
              </a:rPr>
              <a:t>الذي مربّعه يساوي </a:t>
            </a:r>
            <a:r>
              <a:rPr lang="fr-FR" sz="2000" b="1" i="1" dirty="0" smtClean="0">
                <a:solidFill>
                  <a:srgbClr val="0070C0"/>
                </a:solidFill>
              </a:rPr>
              <a:t>a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ar-DZ" sz="2000" b="1" i="1" dirty="0" smtClean="0">
                <a:solidFill>
                  <a:srgbClr val="0070C0"/>
                </a:solidFill>
              </a:rPr>
              <a:t> </a:t>
            </a:r>
            <a:r>
              <a:rPr lang="ar-DZ" sz="2000" b="1" i="1" dirty="0" smtClean="0">
                <a:solidFill>
                  <a:schemeClr val="tx2"/>
                </a:solidFill>
              </a:rPr>
              <a:t>.</a:t>
            </a:r>
            <a:r>
              <a:rPr lang="ar-DZ" sz="2000" b="1" i="1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Espace réservé du contenu 2"/>
              <p:cNvSpPr txBox="1">
                <a:spLocks/>
              </p:cNvSpPr>
              <p:nvPr/>
            </p:nvSpPr>
            <p:spPr>
              <a:xfrm>
                <a:off x="437781" y="1931214"/>
                <a:ext cx="5508000" cy="26594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>
                  <a:buFont typeface="Arial" pitchFamily="34" charset="0"/>
                  <a:buNone/>
                </a:pPr>
                <a:r>
                  <a:rPr lang="ar-DZ" sz="2000" b="1" u="sng" dirty="0" smtClean="0"/>
                  <a:t>مثال:</a:t>
                </a:r>
                <a:r>
                  <a:rPr lang="ar-DZ" sz="2000" dirty="0" smtClean="0"/>
                  <a:t> </a:t>
                </a:r>
                <a:endParaRPr lang="ar-DZ" sz="2000" dirty="0">
                  <a:latin typeface="Arial" pitchFamily="34" charset="0"/>
                </a:endParaRPr>
              </a:p>
              <a:p>
                <a:pPr algn="r" rtl="1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ar-DZ" sz="2000" dirty="0" smtClean="0"/>
                  <a:t> لأنّ </a:t>
                </a:r>
                <a:r>
                  <a:rPr lang="fr-FR" sz="2000" dirty="0" smtClean="0"/>
                  <a:t>9</a:t>
                </a:r>
                <a:r>
                  <a:rPr lang="ar-DZ" sz="2000" dirty="0" smtClean="0"/>
                  <a:t> عدد موجب 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DZ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ar-DZ" sz="2000" dirty="0" smtClean="0"/>
                  <a:t> .</a:t>
                </a:r>
              </a:p>
              <a:p>
                <a:pPr marL="0" indent="0" algn="r" rtl="1">
                  <a:buNone/>
                </a:pPr>
                <a:r>
                  <a:rPr lang="ar-DZ" sz="2000" dirty="0" smtClean="0"/>
                  <a:t>وكذلك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  <m:r>
                      <a:rPr lang="fr-FR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ar-DZ" sz="2000" dirty="0" smtClean="0"/>
                  <a:t> و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fr-FR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ar-DZ" sz="2000" dirty="0" smtClean="0"/>
                  <a:t> و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rad>
                    <m:r>
                      <a:rPr lang="fr-FR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DZ" sz="2000" dirty="0" smtClean="0"/>
                  <a:t>  و</a:t>
                </a:r>
                <a:r>
                  <a:rPr lang="fr-FR" sz="2000" dirty="0" smtClean="0"/>
                  <a:t>  </a:t>
                </a:r>
                <a:r>
                  <a:rPr lang="ar-DZ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fr-FR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2000" dirty="0" smtClean="0"/>
                  <a:t> </a:t>
                </a:r>
                <a:endParaRPr lang="ar-DZ" sz="2000" dirty="0" smtClean="0"/>
              </a:p>
              <a:p>
                <a:pPr algn="r" rtl="1">
                  <a:buFont typeface="Wingdings" panose="05000000000000000000" pitchFamily="2" charset="2"/>
                  <a:buChar char="v"/>
                </a:pPr>
                <a:r>
                  <a:rPr lang="ar-DZ" sz="2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DZ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ar-DZ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DZ" sz="2000" dirty="0" smtClean="0"/>
                  <a:t> لأنّ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DZ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DZ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ar-DZ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ar-DZ" sz="2000" dirty="0" smtClean="0"/>
                  <a:t>  عدد موجب 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DZ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DZ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DZ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DZ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ar-DZ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2000" dirty="0" smtClean="0"/>
                  <a:t> </a:t>
                </a:r>
                <a:r>
                  <a:rPr lang="ar-DZ" sz="2000" dirty="0" smtClean="0"/>
                  <a:t> </a:t>
                </a:r>
              </a:p>
              <a:p>
                <a:pPr algn="r" rtl="1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DZ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000" dirty="0" smtClean="0"/>
                  <a:t> </a:t>
                </a:r>
                <a:r>
                  <a:rPr lang="ar-DZ" sz="2000" dirty="0" smtClean="0"/>
                  <a:t> هو العدد الموجب الذي مربّعه 7 .</a:t>
                </a:r>
              </a:p>
              <a:p>
                <a:pPr marL="0" indent="0" algn="r" rtl="1">
                  <a:buNone/>
                </a:pPr>
                <a:r>
                  <a:rPr lang="ar-DZ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D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ar-DZ" sz="2000" dirty="0" smtClean="0"/>
                  <a:t> </a:t>
                </a:r>
                <a:r>
                  <a:rPr lang="ar-DZ" sz="2000" dirty="0" smtClean="0">
                    <a:solidFill>
                      <a:srgbClr val="FF0000"/>
                    </a:solidFill>
                  </a:rPr>
                  <a:t>ليس عددا ناطقا</a:t>
                </a:r>
                <a:r>
                  <a:rPr lang="ar-DZ" sz="2000" dirty="0" smtClean="0"/>
                  <a:t> لأنه لا يوجد عدد ناطق مربعه 7.</a:t>
                </a:r>
              </a:p>
            </p:txBody>
          </p:sp>
        </mc:Choice>
        <mc:Fallback xmlns="">
          <p:sp>
            <p:nvSpPr>
              <p:cNvPr id="22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81" y="1931214"/>
                <a:ext cx="5508000" cy="2659439"/>
              </a:xfrm>
              <a:prstGeom prst="rect">
                <a:avLst/>
              </a:prstGeom>
              <a:blipFill rotWithShape="1">
                <a:blip r:embed="rId7"/>
                <a:stretch>
                  <a:fillRect t="-917" r="-1107" b="-75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Espace réservé du contenu 2"/>
          <p:cNvSpPr txBox="1">
            <a:spLocks/>
          </p:cNvSpPr>
          <p:nvPr/>
        </p:nvSpPr>
        <p:spPr>
          <a:xfrm>
            <a:off x="264368" y="4666710"/>
            <a:ext cx="5508000" cy="771565"/>
          </a:xfrm>
          <a:prstGeom prst="rect">
            <a:avLst/>
          </a:prstGeom>
        </p:spPr>
        <p:style>
          <a:lnRef idx="2">
            <a:schemeClr val="accent4"/>
          </a:lnRef>
          <a:fillRef idx="1002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Arial" pitchFamily="34" charset="0"/>
              <a:buNone/>
            </a:pPr>
            <a:r>
              <a:rPr lang="ar-DZ" sz="2000" b="1" u="sng" dirty="0" smtClean="0">
                <a:solidFill>
                  <a:srgbClr val="FF0000"/>
                </a:solidFill>
              </a:rPr>
              <a:t>تعريف:</a:t>
            </a:r>
            <a:r>
              <a:rPr lang="ar-DZ" sz="2000" b="1" dirty="0" smtClean="0">
                <a:solidFill>
                  <a:srgbClr val="FF0000"/>
                </a:solidFill>
              </a:rPr>
              <a:t>     </a:t>
            </a:r>
            <a:r>
              <a:rPr lang="ar-DZ" sz="2000" i="1" dirty="0" smtClean="0">
                <a:solidFill>
                  <a:srgbClr val="0070C0"/>
                </a:solidFill>
              </a:rPr>
              <a:t>المربّع الكامل هو مربّع عدد صحيح ، جذره التربيعي هو عدد صحيح موجب</a:t>
            </a:r>
            <a:endParaRPr lang="ar-DZ" sz="2000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Espace réservé du contenu 2"/>
              <p:cNvSpPr txBox="1">
                <a:spLocks/>
              </p:cNvSpPr>
              <p:nvPr/>
            </p:nvSpPr>
            <p:spPr>
              <a:xfrm>
                <a:off x="352552" y="5498435"/>
                <a:ext cx="5508000" cy="118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>
                  <a:buFont typeface="Arial" pitchFamily="34" charset="0"/>
                  <a:buNone/>
                </a:pPr>
                <a:r>
                  <a:rPr lang="ar-DZ" sz="2000" b="1" u="sng" dirty="0" smtClean="0"/>
                  <a:t>مثال:</a:t>
                </a:r>
                <a:r>
                  <a:rPr lang="ar-DZ" sz="2000" dirty="0" smtClean="0"/>
                  <a:t> </a:t>
                </a:r>
                <a:endParaRPr lang="ar-DZ" sz="2000" dirty="0">
                  <a:latin typeface="Arial" pitchFamily="34" charset="0"/>
                </a:endParaRPr>
              </a:p>
              <a:p>
                <a:pPr algn="r" rtl="1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DZ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DZ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ar-DZ" sz="2000" dirty="0" smtClean="0"/>
                  <a:t> ،</a:t>
                </a:r>
                <a:r>
                  <a:rPr lang="ar-DZ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D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ar-DZ" sz="2000" dirty="0"/>
                  <a:t> </a:t>
                </a:r>
                <a:r>
                  <a:rPr lang="ar-DZ" sz="2000" dirty="0" smtClean="0"/>
                  <a:t>،</a:t>
                </a:r>
                <a:r>
                  <a:rPr lang="ar-DZ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D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DZ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ar-DZ" sz="2000" dirty="0"/>
                  <a:t> </a:t>
                </a:r>
                <a:r>
                  <a:rPr lang="ar-DZ" sz="2000" dirty="0" smtClean="0"/>
                  <a:t>،</a:t>
                </a:r>
                <a:r>
                  <a:rPr lang="ar-DZ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D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DZ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ar-DZ" sz="2000" dirty="0"/>
                  <a:t> </a:t>
                </a:r>
                <a:r>
                  <a:rPr lang="ar-DZ" sz="2000" dirty="0" smtClean="0"/>
                  <a:t>،</a:t>
                </a:r>
                <a:r>
                  <a:rPr lang="ar-DZ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D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DZ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ar-DZ" sz="2000" dirty="0"/>
                  <a:t> </a:t>
                </a:r>
              </a:p>
              <a:p>
                <a:pPr algn="r" rtl="1">
                  <a:buFont typeface="Wingdings" panose="05000000000000000000" pitchFamily="2" charset="2"/>
                  <a:buChar char="v"/>
                </a:pPr>
                <a:r>
                  <a:rPr lang="ar-DZ" sz="2000" dirty="0" smtClean="0"/>
                  <a:t>إذن الأعداد:4 ،9 ،16، 25، 36 هي </a:t>
                </a:r>
                <a:r>
                  <a:rPr lang="ar-DZ" sz="2000" dirty="0" smtClean="0">
                    <a:solidFill>
                      <a:srgbClr val="FF0000"/>
                    </a:solidFill>
                  </a:rPr>
                  <a:t>مربّعات كاملة </a:t>
                </a:r>
                <a:r>
                  <a:rPr lang="ar-DZ" sz="2000" dirty="0" smtClean="0"/>
                  <a:t>.</a:t>
                </a:r>
                <a:endParaRPr lang="ar-DZ" sz="2000" dirty="0"/>
              </a:p>
              <a:p>
                <a:pPr algn="r" rtl="1">
                  <a:buFont typeface="Wingdings" panose="05000000000000000000" pitchFamily="2" charset="2"/>
                  <a:buChar char="v"/>
                </a:pPr>
                <a:endParaRPr lang="ar-DZ" sz="2000" dirty="0"/>
              </a:p>
              <a:p>
                <a:pPr algn="r" rtl="1">
                  <a:buFont typeface="Wingdings" panose="05000000000000000000" pitchFamily="2" charset="2"/>
                  <a:buChar char="v"/>
                </a:pPr>
                <a:endParaRPr lang="ar-DZ" sz="2000" dirty="0"/>
              </a:p>
              <a:p>
                <a:pPr algn="r" rtl="1">
                  <a:buFont typeface="Wingdings" panose="05000000000000000000" pitchFamily="2" charset="2"/>
                  <a:buChar char="v"/>
                </a:pPr>
                <a:endParaRPr lang="ar-DZ" sz="2000" dirty="0"/>
              </a:p>
              <a:p>
                <a:pPr algn="r" rtl="1">
                  <a:buFont typeface="Wingdings" panose="05000000000000000000" pitchFamily="2" charset="2"/>
                  <a:buChar char="v"/>
                </a:pPr>
                <a:endParaRPr lang="ar-DZ" sz="2000" dirty="0" smtClean="0"/>
              </a:p>
            </p:txBody>
          </p:sp>
        </mc:Choice>
        <mc:Fallback xmlns="">
          <p:sp>
            <p:nvSpPr>
              <p:cNvPr id="24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52" y="5498435"/>
                <a:ext cx="5508000" cy="1188000"/>
              </a:xfrm>
              <a:prstGeom prst="rect">
                <a:avLst/>
              </a:prstGeom>
              <a:blipFill rotWithShape="1">
                <a:blip r:embed="rId8"/>
                <a:stretch>
                  <a:fillRect l="-2104" t="-2051" r="-1107" b="-4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ous-titre 2"/>
          <p:cNvSpPr txBox="1">
            <a:spLocks/>
          </p:cNvSpPr>
          <p:nvPr/>
        </p:nvSpPr>
        <p:spPr>
          <a:xfrm>
            <a:off x="3654078" y="58713"/>
            <a:ext cx="4536000" cy="5715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Autofit/>
          </a:bodyPr>
          <a:lstStyle/>
          <a:p>
            <a:pPr lvl="0" algn="r" rtl="1">
              <a:spcBef>
                <a:spcPct val="20000"/>
              </a:spcBef>
              <a:defRPr/>
            </a:pPr>
            <a:r>
              <a:rPr lang="fr-FR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</a:rPr>
              <a:t>I</a:t>
            </a:r>
            <a:r>
              <a:rPr lang="fr-F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</a:rPr>
              <a:t>  </a:t>
            </a:r>
            <a:r>
              <a:rPr lang="ar-DZ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</a:rPr>
              <a:t> </a:t>
            </a:r>
            <a:r>
              <a:rPr lang="fr-F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</a:rPr>
              <a:t>  </a:t>
            </a:r>
            <a:r>
              <a:rPr lang="ar-DZ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</a:rPr>
              <a:t>الجذر التربيعي لعدد موجب</a:t>
            </a:r>
            <a:endParaRPr lang="fr-FR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572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6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1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1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/>
      <p:bldP spid="14" grpId="0" build="p"/>
      <p:bldP spid="15" grpId="0"/>
      <p:bldP spid="16" grpId="0"/>
      <p:bldP spid="17" grpId="0"/>
      <p:bldP spid="18" grpId="0"/>
      <p:bldP spid="19" grpId="0"/>
      <p:bldP spid="20" grpId="0"/>
      <p:bldP spid="21" grpId="0" build="p" animBg="1"/>
      <p:bldP spid="22" grpId="0" build="p"/>
      <p:bldP spid="23" grpId="0" build="p" animBg="1"/>
      <p:bldP spid="24" grpId="0" build="p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5879399" y="130721"/>
            <a:ext cx="5868000" cy="5715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Autofit/>
          </a:bodyPr>
          <a:lstStyle/>
          <a:p>
            <a:pPr algn="r" rtl="1">
              <a:spcAft>
                <a:spcPts val="0"/>
              </a:spcAft>
            </a:pPr>
            <a:r>
              <a:rPr lang="fr-FR" sz="3200" b="1" i="1" kern="1200" dirty="0">
                <a:ln w="17780" cap="flat" cmpd="sng" algn="ctr">
                  <a:solidFill>
                    <a:srgbClr val="FFFFFF"/>
                  </a:solidFill>
                  <a:prstDash val="solid"/>
                  <a:miter lim="100000"/>
                </a:ln>
                <a:solidFill>
                  <a:srgbClr val="FF0000"/>
                </a:solidFill>
                <a:effectLst>
                  <a:outerShdw blurRad="50800" algn="tl">
                    <a:srgbClr val="000000"/>
                  </a:outerShdw>
                </a:effectLst>
                <a:latin typeface="Andalus"/>
                <a:ea typeface="Times New Roman"/>
                <a:cs typeface="Arial"/>
              </a:rPr>
              <a:t>II</a:t>
            </a:r>
            <a:r>
              <a:rPr lang="fr-FR" sz="3200" b="1" kern="1200" dirty="0">
                <a:ln w="17780" cap="flat" cmpd="sng" algn="ctr">
                  <a:solidFill>
                    <a:srgbClr val="FFFFFF"/>
                  </a:solidFill>
                  <a:prstDash val="solid"/>
                  <a:miter lim="100000"/>
                </a:ln>
                <a:solidFill>
                  <a:srgbClr val="FF0000"/>
                </a:solidFill>
                <a:effectLst>
                  <a:outerShdw blurRad="50800" algn="tl">
                    <a:srgbClr val="000000"/>
                  </a:outerShdw>
                </a:effectLst>
                <a:latin typeface="Arial"/>
                <a:ea typeface="Times New Roman"/>
              </a:rPr>
              <a:t> </a:t>
            </a:r>
            <a:r>
              <a:rPr lang="fr-FR" sz="3200" b="1" kern="1200" dirty="0">
                <a:ln w="17780" cap="flat" cmpd="sng" algn="ctr">
                  <a:solidFill>
                    <a:srgbClr val="FFFFFF"/>
                  </a:solidFill>
                  <a:prstDash val="solid"/>
                  <a:miter lim="100000"/>
                </a:ln>
                <a:solidFill>
                  <a:srgbClr val="FF0000"/>
                </a:solidFill>
                <a:effectLst>
                  <a:outerShdw blurRad="50800" algn="tl">
                    <a:srgbClr val="000000"/>
                  </a:outerShdw>
                </a:effectLst>
                <a:latin typeface="Andalus"/>
                <a:ea typeface="Times New Roman"/>
                <a:cs typeface="Arial"/>
              </a:rPr>
              <a:t>  </a:t>
            </a:r>
            <a:r>
              <a:rPr lang="ar-DZ" sz="3200" b="1" kern="1200" dirty="0">
                <a:ln w="17780" cap="flat" cmpd="sng" algn="ctr">
                  <a:solidFill>
                    <a:srgbClr val="FFFFFF"/>
                  </a:solidFill>
                  <a:prstDash val="solid"/>
                  <a:miter lim="100000"/>
                </a:ln>
                <a:solidFill>
                  <a:srgbClr val="FF0000"/>
                </a:solidFill>
                <a:effectLst>
                  <a:outerShdw blurRad="50800" algn="tl">
                    <a:srgbClr val="000000"/>
                  </a:outerShdw>
                </a:effectLst>
                <a:latin typeface="Andalus"/>
                <a:ea typeface="Times New Roman"/>
                <a:cs typeface="Arial"/>
              </a:rPr>
              <a:t>الأعداد الناطقة و الأعداد غير </a:t>
            </a:r>
            <a:r>
              <a:rPr lang="ar-DZ" sz="3200" b="1" kern="1200" dirty="0" smtClean="0">
                <a:ln w="17780" cap="flat" cmpd="sng" algn="ctr">
                  <a:solidFill>
                    <a:srgbClr val="FFFFFF"/>
                  </a:solidFill>
                  <a:prstDash val="solid"/>
                  <a:miter lim="100000"/>
                </a:ln>
                <a:solidFill>
                  <a:srgbClr val="FF0000"/>
                </a:solidFill>
                <a:effectLst>
                  <a:outerShdw blurRad="50800" algn="tl">
                    <a:srgbClr val="000000"/>
                  </a:outerShdw>
                </a:effectLst>
                <a:latin typeface="Andalus"/>
                <a:ea typeface="Times New Roman"/>
                <a:cs typeface="Arial"/>
              </a:rPr>
              <a:t>الناطقة</a:t>
            </a:r>
            <a:r>
              <a:rPr lang="fr-FR" sz="3200" b="1" kern="1200" dirty="0" smtClean="0">
                <a:ln w="17780" cap="flat" cmpd="sng" algn="ctr">
                  <a:solidFill>
                    <a:srgbClr val="FFFFFF"/>
                  </a:solidFill>
                  <a:prstDash val="solid"/>
                  <a:miter lim="100000"/>
                </a:ln>
                <a:solidFill>
                  <a:srgbClr val="FF0000"/>
                </a:solidFill>
                <a:effectLst>
                  <a:outerShdw blurRad="50800" algn="tl">
                    <a:srgbClr val="000000"/>
                  </a:outerShdw>
                </a:effectLst>
                <a:latin typeface="Andalus"/>
                <a:ea typeface="Times New Roman"/>
                <a:cs typeface="Arial"/>
              </a:rPr>
              <a:t>																																																														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re 1"/>
              <p:cNvSpPr txBox="1">
                <a:spLocks/>
              </p:cNvSpPr>
              <p:nvPr/>
            </p:nvSpPr>
            <p:spPr>
              <a:xfrm>
                <a:off x="7008281" y="3906637"/>
                <a:ext cx="4834890" cy="54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1003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vert="horz" lIns="91440" tIns="45720" rIns="91440" bIns="45720" rtlCol="0" anchor="ctr">
                <a:normAutofit fontScale="97500" lnSpcReduction="10000"/>
              </a:bodyPr>
              <a:lstStyle/>
              <a:p>
                <a:pPr algn="r" rtl="1">
                  <a:spcAft>
                    <a:spcPts val="0"/>
                  </a:spcAft>
                </a:pPr>
                <a:r>
                  <a:rPr lang="fr-FR" sz="3200" b="1" kern="1200" dirty="0">
                    <a:ln w="17780" cap="flat" cmpd="sng" algn="ctr">
                      <a:solidFill>
                        <a:srgbClr val="FFFFFF"/>
                      </a:solidFill>
                      <a:prstDash val="solid"/>
                      <a:miter lim="100000"/>
                    </a:ln>
                    <a:solidFill>
                      <a:srgbClr val="FF0000"/>
                    </a:solidFill>
                    <a:effectLst>
                      <a:outerShdw blurRad="50800" algn="tl">
                        <a:srgbClr val="000000"/>
                      </a:outerShdw>
                    </a:effectLst>
                    <a:latin typeface="Andalus"/>
                    <a:ea typeface="Times New Roman"/>
                    <a:cs typeface="Arial"/>
                  </a:rPr>
                  <a:t>  </a:t>
                </a:r>
                <a:r>
                  <a:rPr lang="fr-FR" sz="3200" b="1" i="1" kern="1200" dirty="0">
                    <a:ln w="17780" cap="flat" cmpd="sng" algn="ctr">
                      <a:solidFill>
                        <a:srgbClr val="FFFFFF"/>
                      </a:solidFill>
                      <a:prstDash val="solid"/>
                      <a:miter lim="100000"/>
                    </a:ln>
                    <a:solidFill>
                      <a:srgbClr val="FF0000"/>
                    </a:solidFill>
                    <a:effectLst>
                      <a:outerShdw blurRad="50800" algn="tl">
                        <a:srgbClr val="000000"/>
                      </a:outerShdw>
                    </a:effectLst>
                    <a:latin typeface="Andalus"/>
                    <a:ea typeface="Times New Roman"/>
                    <a:cs typeface="Arial"/>
                  </a:rPr>
                  <a:t>III</a:t>
                </a:r>
                <a:r>
                  <a:rPr lang="ar-DZ" sz="3200" b="1" kern="1200" dirty="0">
                    <a:ln w="17780" cap="flat" cmpd="sng" algn="ctr">
                      <a:solidFill>
                        <a:srgbClr val="FFFFFF"/>
                      </a:solidFill>
                      <a:prstDash val="solid"/>
                      <a:miter lim="100000"/>
                    </a:ln>
                    <a:solidFill>
                      <a:srgbClr val="FF0000"/>
                    </a:solidFill>
                    <a:effectLst>
                      <a:outerShdw blurRad="50800" algn="tl">
                        <a:srgbClr val="000000"/>
                      </a:outerShdw>
                    </a:effectLst>
                    <a:latin typeface="Andalus"/>
                    <a:ea typeface="Times New Roman"/>
                    <a:cs typeface="Arial"/>
                  </a:rPr>
                  <a:t>المعادلات من الشكل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200" b="1" i="1" kern="1200">
                            <a:ln w="17780" cap="flat" cmpd="sng" algn="ctr">
                              <a:solidFill>
                                <a:srgbClr val="FFFFFF"/>
                              </a:solidFill>
                              <a:prstDash val="solid"/>
                              <a:miter lim="100000"/>
                            </a:ln>
                            <a:solidFill>
                              <a:srgbClr val="FF0000"/>
                            </a:solidFill>
                            <a:effectLst>
                              <a:outerShdw blurRad="508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fr-FR" sz="3200" b="1" i="1" kern="1200">
                            <a:ln w="17780" cap="flat" cmpd="sng" algn="ctr">
                              <a:solidFill>
                                <a:srgbClr val="FFFFFF"/>
                              </a:solidFill>
                              <a:prstDash val="solid"/>
                              <a:miter lim="100000"/>
                            </a:ln>
                            <a:solidFill>
                              <a:srgbClr val="FF0000"/>
                            </a:solidFill>
                            <a:effectLst>
                              <a:outerShdw blurRad="50800" algn="tl">
                                <a:srgbClr val="000000"/>
                              </a:outerShdw>
                            </a:effectLst>
                            <a:latin typeface="Cambria Math"/>
                            <a:ea typeface="Times New Roman"/>
                            <a:cs typeface="Arial"/>
                          </a:rPr>
                          <m:t>𝒙</m:t>
                        </m:r>
                      </m:e>
                      <m:sup>
                        <m:r>
                          <a:rPr lang="fr-FR" sz="3200" b="1" i="1" kern="1200">
                            <a:ln w="17780" cap="flat" cmpd="sng" algn="ctr">
                              <a:solidFill>
                                <a:srgbClr val="FFFFFF"/>
                              </a:solidFill>
                              <a:prstDash val="solid"/>
                              <a:miter lim="100000"/>
                            </a:ln>
                            <a:solidFill>
                              <a:srgbClr val="FF0000"/>
                            </a:solidFill>
                            <a:effectLst>
                              <a:outerShdw blurRad="50800" algn="tl">
                                <a:srgbClr val="000000"/>
                              </a:outerShdw>
                            </a:effectLst>
                            <a:latin typeface="Cambria Math"/>
                            <a:ea typeface="Times New Roman"/>
                            <a:cs typeface="Arial"/>
                          </a:rPr>
                          <m:t>𝟐</m:t>
                        </m:r>
                      </m:sup>
                    </m:sSup>
                    <m:r>
                      <a:rPr lang="fr-FR" sz="3200" b="1" i="1" kern="1200">
                        <a:ln w="17780" cap="flat" cmpd="sng" algn="ctr">
                          <a:solidFill>
                            <a:srgbClr val="FFFFFF"/>
                          </a:solidFill>
                          <a:prstDash val="solid"/>
                          <a:miter lim="100000"/>
                        </a:ln>
                        <a:solidFill>
                          <a:srgbClr val="FF0000"/>
                        </a:solidFill>
                        <a:effectLst>
                          <a:outerShdw blurRad="50800" algn="tl">
                            <a:srgbClr val="000000"/>
                          </a:outerShdw>
                        </a:effectLst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r>
                      <a:rPr lang="fr-FR" sz="3200" b="1" i="1" kern="1200">
                        <a:ln w="17780" cap="flat" cmpd="sng" algn="ctr">
                          <a:solidFill>
                            <a:srgbClr val="FFFFFF"/>
                          </a:solidFill>
                          <a:prstDash val="solid"/>
                          <a:miter lim="100000"/>
                        </a:ln>
                        <a:solidFill>
                          <a:srgbClr val="FF0000"/>
                        </a:solidFill>
                        <a:effectLst>
                          <a:outerShdw blurRad="50800" algn="tl">
                            <a:srgbClr val="000000"/>
                          </a:outerShdw>
                        </a:effectLst>
                        <a:latin typeface="Cambria Math"/>
                        <a:ea typeface="Times New Roman"/>
                        <a:cs typeface="Arial"/>
                      </a:rPr>
                      <m:t>𝒃</m:t>
                    </m:r>
                  </m:oMath>
                </a14:m>
                <a:r>
                  <a:rPr lang="fr-FR" sz="3200" b="1" kern="1200" dirty="0">
                    <a:ln w="17780" cap="flat" cmpd="sng" algn="ctr">
                      <a:solidFill>
                        <a:srgbClr val="FFFFFF"/>
                      </a:solidFill>
                      <a:prstDash val="solid"/>
                      <a:miter lim="100000"/>
                    </a:ln>
                    <a:solidFill>
                      <a:srgbClr val="FF0000"/>
                    </a:solidFill>
                    <a:effectLst>
                      <a:outerShdw blurRad="50800" algn="tl">
                        <a:srgbClr val="000000"/>
                      </a:outerShdw>
                    </a:effectLst>
                    <a:latin typeface="Arial"/>
                    <a:ea typeface="Times New Roman"/>
                  </a:rPr>
                  <a:t> </a:t>
                </a:r>
                <a:endParaRPr lang="fr-FR" sz="12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4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281" y="3906637"/>
                <a:ext cx="4834890" cy="540000"/>
              </a:xfrm>
              <a:prstGeom prst="rect">
                <a:avLst/>
              </a:prstGeom>
              <a:blipFill rotWithShape="1">
                <a:blip r:embed="rId2"/>
                <a:stretch>
                  <a:fillRect t="-28409" r="-3783" b="-443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Bulle ronde 4"/>
          <p:cNvSpPr/>
          <p:nvPr/>
        </p:nvSpPr>
        <p:spPr>
          <a:xfrm>
            <a:off x="1565846" y="1114068"/>
            <a:ext cx="3897630" cy="596265"/>
          </a:xfrm>
          <a:prstGeom prst="wedgeEllipseCallout">
            <a:avLst>
              <a:gd name="adj1" fmla="val 866"/>
              <a:gd name="adj2" fmla="val -545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spcAft>
                <a:spcPts val="0"/>
              </a:spcAft>
            </a:pPr>
            <a:r>
              <a:rPr lang="ar-DZ" sz="2000" kern="1200">
                <a:solidFill>
                  <a:srgbClr val="000000"/>
                </a:solidFill>
                <a:effectLst/>
                <a:ea typeface="Times New Roman"/>
                <a:cs typeface="Arial"/>
              </a:rPr>
              <a:t>ما هي الأعداد التي مربّعها 49؟ </a:t>
            </a:r>
            <a:endParaRPr lang="fr-FR" sz="1200">
              <a:effectLst/>
              <a:latin typeface="Times New Roman"/>
              <a:ea typeface="Times New Roman"/>
            </a:endParaRPr>
          </a:p>
        </p:txBody>
      </p:sp>
      <p:sp>
        <p:nvSpPr>
          <p:cNvPr id="6" name="ZoneTexte 8"/>
          <p:cNvSpPr txBox="1"/>
          <p:nvPr/>
        </p:nvSpPr>
        <p:spPr>
          <a:xfrm>
            <a:off x="6504225" y="4446637"/>
            <a:ext cx="5277485" cy="40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 rtl="1"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ar-DZ" sz="20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الأعداد الناطقة التي مربّعها 49 هي 7 و 7-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Bulle ronde 6"/>
          <p:cNvSpPr/>
          <p:nvPr/>
        </p:nvSpPr>
        <p:spPr>
          <a:xfrm>
            <a:off x="1205806" y="1428765"/>
            <a:ext cx="4176395" cy="596265"/>
          </a:xfrm>
          <a:prstGeom prst="wedgeEllipseCallout">
            <a:avLst>
              <a:gd name="adj1" fmla="val 866"/>
              <a:gd name="adj2" fmla="val -545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spcAft>
                <a:spcPts val="0"/>
              </a:spcAft>
            </a:pPr>
            <a:r>
              <a:rPr lang="ar-DZ" sz="2000" kern="1200">
                <a:solidFill>
                  <a:srgbClr val="000000"/>
                </a:solidFill>
                <a:effectLst/>
                <a:ea typeface="Times New Roman"/>
                <a:cs typeface="Arial"/>
              </a:rPr>
              <a:t>ما هي الأعداد التي مربّعها 225؟ </a:t>
            </a:r>
            <a:endParaRPr lang="fr-FR" sz="1200">
              <a:effectLst/>
              <a:latin typeface="Times New Roman"/>
              <a:ea typeface="Times New Roman"/>
            </a:endParaRPr>
          </a:p>
        </p:txBody>
      </p:sp>
      <p:sp>
        <p:nvSpPr>
          <p:cNvPr id="8" name="ZoneTexte 10"/>
          <p:cNvSpPr txBox="1"/>
          <p:nvPr/>
        </p:nvSpPr>
        <p:spPr>
          <a:xfrm>
            <a:off x="6521370" y="4950693"/>
            <a:ext cx="5277485" cy="40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 rtl="1"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ar-DZ" sz="20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الأعداد الناطقة التي مربّعها 225 هي 15 و 15-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Bulle ronde 8"/>
          <p:cNvSpPr/>
          <p:nvPr/>
        </p:nvSpPr>
        <p:spPr>
          <a:xfrm>
            <a:off x="1133798" y="1206277"/>
            <a:ext cx="4176395" cy="596265"/>
          </a:xfrm>
          <a:prstGeom prst="wedgeEllipseCallout">
            <a:avLst>
              <a:gd name="adj1" fmla="val 866"/>
              <a:gd name="adj2" fmla="val -545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spcAft>
                <a:spcPts val="0"/>
              </a:spcAft>
            </a:pPr>
            <a:r>
              <a:rPr lang="ar-DZ" sz="2000" kern="1200">
                <a:solidFill>
                  <a:srgbClr val="000000"/>
                </a:solidFill>
                <a:effectLst/>
                <a:ea typeface="Times New Roman"/>
                <a:cs typeface="Arial"/>
              </a:rPr>
              <a:t>ما هي الأعداد التي مربّعها 7؟ </a:t>
            </a:r>
            <a:endParaRPr lang="fr-FR" sz="120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12"/>
              <p:cNvSpPr txBox="1"/>
              <p:nvPr/>
            </p:nvSpPr>
            <p:spPr>
              <a:xfrm>
                <a:off x="6873537" y="5298916"/>
                <a:ext cx="5205477" cy="443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342900" algn="r" rtl="1">
                  <a:spcAft>
                    <a:spcPts val="0"/>
                  </a:spcAft>
                  <a:buFont typeface="Wingdings" pitchFamily="2" charset="2"/>
                  <a:buChar char="§"/>
                  <a:tabLst>
                    <a:tab pos="457200" algn="l"/>
                  </a:tabLst>
                </a:pPr>
                <a:r>
                  <a:rPr lang="ar-DZ" sz="2000" kern="1200" dirty="0" smtClean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Arial"/>
                  </a:rPr>
                  <a:t>الأعداد التي </a:t>
                </a:r>
                <a:r>
                  <a:rPr lang="ar-DZ" sz="20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Arial"/>
                  </a:rPr>
                  <a:t>مربّعها 7 هي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radPr>
                      <m:deg/>
                      <m:e>
                        <m:r>
                          <a:rPr lang="fr-FR" sz="2000" i="1" kern="12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Arial"/>
                  </a:rPr>
                  <a:t> </a:t>
                </a:r>
                <a:r>
                  <a:rPr lang="ar-DZ" sz="20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Arial"/>
                  </a:rPr>
                  <a:t> و </a:t>
                </a:r>
                <a:r>
                  <a:rPr lang="fr-FR" sz="20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Arial"/>
                  </a:rPr>
                  <a:t>  </a:t>
                </a:r>
                <a14:m>
                  <m:oMath xmlns:m="http://schemas.openxmlformats.org/officeDocument/2006/math">
                    <m:r>
                      <a:rPr lang="fr-FR" sz="2000" i="1" kern="1200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fr-FR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radPr>
                      <m:deg/>
                      <m:e>
                        <m:r>
                          <a:rPr lang="fr-FR" sz="2000" i="1" kern="12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7</m:t>
                        </m:r>
                      </m:e>
                    </m:rad>
                  </m:oMath>
                </a14:m>
                <a:r>
                  <a:rPr lang="fr-FR" sz="1200" dirty="0" smtClean="0">
                    <a:effectLst/>
                    <a:latin typeface="Times New Roman"/>
                    <a:ea typeface="Times New Roman"/>
                  </a:rPr>
                  <a:t> </a:t>
                </a:r>
                <a:endParaRPr lang="fr-FR" sz="12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10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537" y="5298916"/>
                <a:ext cx="5205477" cy="443865"/>
              </a:xfrm>
              <a:prstGeom prst="rect">
                <a:avLst/>
              </a:prstGeom>
              <a:blipFill rotWithShape="1">
                <a:blip r:embed="rId3"/>
                <a:stretch>
                  <a:fillRect t="-1370" b="-191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Bulle ronde 10"/>
          <p:cNvSpPr/>
          <p:nvPr/>
        </p:nvSpPr>
        <p:spPr>
          <a:xfrm>
            <a:off x="234310" y="990253"/>
            <a:ext cx="5508000" cy="792000"/>
          </a:xfrm>
          <a:prstGeom prst="wedgeEllipseCallout">
            <a:avLst>
              <a:gd name="adj1" fmla="val 866"/>
              <a:gd name="adj2" fmla="val -545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spcAft>
                <a:spcPts val="0"/>
              </a:spcAft>
            </a:pPr>
            <a:r>
              <a:rPr lang="ar-DZ" sz="2000" kern="1200">
                <a:solidFill>
                  <a:srgbClr val="000000"/>
                </a:solidFill>
                <a:effectLst/>
                <a:ea typeface="Times New Roman"/>
                <a:cs typeface="Arial"/>
              </a:rPr>
              <a:t>هل توجد اعداد مربّعها 9-؟ 16- ؟ 6- ؟ علّل.</a:t>
            </a:r>
            <a:endParaRPr lang="fr-FR" sz="1200">
              <a:effectLst/>
              <a:latin typeface="Times New Roman"/>
              <a:ea typeface="Times New Roman"/>
            </a:endParaRPr>
          </a:p>
        </p:txBody>
      </p:sp>
      <p:sp>
        <p:nvSpPr>
          <p:cNvPr id="12" name="ZoneTexte 14"/>
          <p:cNvSpPr txBox="1"/>
          <p:nvPr/>
        </p:nvSpPr>
        <p:spPr>
          <a:xfrm>
            <a:off x="6553755" y="5697433"/>
            <a:ext cx="5277485" cy="69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 rtl="1"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ar-DZ" sz="20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لا يوجد أيّ عدد مربّعه 9- او 16- او 6-، لأن مربّع أيّ عدد يكون دائما موجبا.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Bulle ronde 12"/>
              <p:cNvSpPr/>
              <p:nvPr/>
            </p:nvSpPr>
            <p:spPr>
              <a:xfrm>
                <a:off x="342302" y="1134269"/>
                <a:ext cx="5328000" cy="772415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r" rtl="1">
                  <a:spcAft>
                    <a:spcPts val="0"/>
                  </a:spcAft>
                  <a:tabLst>
                    <a:tab pos="457200" algn="l"/>
                  </a:tabLst>
                </a:pPr>
                <a:r>
                  <a:rPr lang="ar-DZ" sz="2000" kern="1200" dirty="0">
                    <a:solidFill>
                      <a:srgbClr val="000000"/>
                    </a:solidFill>
                    <a:effectLst/>
                    <a:ea typeface="Times New Roman"/>
                    <a:cs typeface="Arial"/>
                  </a:rPr>
                  <a:t>ما هي قيم </a:t>
                </a:r>
                <a14:m>
                  <m:oMath xmlns:m="http://schemas.openxmlformats.org/officeDocument/2006/math">
                    <m:r>
                      <a:rPr lang="fr-FR" sz="2000" i="1" kern="1200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</a:rPr>
                      <m:t>𝑥</m:t>
                    </m:r>
                  </m:oMath>
                </a14:m>
                <a:r>
                  <a:rPr lang="fr-FR" sz="2000" i="1" kern="1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  </a:t>
                </a:r>
                <a:r>
                  <a:rPr lang="ar-DZ" sz="2000" i="1" kern="12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ar-DZ" sz="2000" kern="12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التي </a:t>
                </a:r>
                <a:r>
                  <a:rPr lang="ar-DZ" sz="2000" kern="1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من أجلها يكون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fr-FR" sz="2000" i="1" kern="12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fr-FR" sz="2000" i="1" kern="12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fr-FR" sz="2000" i="1" kern="1200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fr-FR" sz="2000" i="1" kern="1200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</a:rPr>
                      <m:t>9</m:t>
                    </m:r>
                  </m:oMath>
                </a14:m>
                <a:endParaRPr lang="fr-FR" sz="12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13" name="Bulle rond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02" y="1134269"/>
                <a:ext cx="5328000" cy="772415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7"/>
              <p:cNvSpPr txBox="1"/>
              <p:nvPr/>
            </p:nvSpPr>
            <p:spPr>
              <a:xfrm>
                <a:off x="6801529" y="6344493"/>
                <a:ext cx="5277485" cy="406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342900" algn="r" rtl="1">
                  <a:spcAft>
                    <a:spcPts val="0"/>
                  </a:spcAft>
                  <a:buFont typeface="Wingdings" pitchFamily="2" charset="2"/>
                  <a:buChar char="§"/>
                  <a:tabLst>
                    <a:tab pos="457200" algn="l"/>
                  </a:tabLst>
                </a:pPr>
                <a:r>
                  <a:rPr lang="ar-DZ" sz="20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Arial"/>
                  </a:rPr>
                  <a:t>قيم </a:t>
                </a:r>
                <a:r>
                  <a:rPr lang="fr-FR" sz="2000" kern="1200" dirty="0">
                    <a:solidFill>
                      <a:srgbClr val="000000"/>
                    </a:solidFill>
                    <a:effectLst/>
                    <a:latin typeface="Cambria Math"/>
                    <a:ea typeface="Times New Roman"/>
                  </a:rPr>
                  <a:t>𝑥</a:t>
                </a:r>
                <a:r>
                  <a:rPr lang="fr-FR" sz="2000" i="1" kern="1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ar-DZ" sz="2000" kern="1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التي من أجلها يكون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fr-FR" sz="2000" i="1" kern="12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fr-FR" sz="2000" i="1" kern="12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fr-FR" sz="2000" i="1" kern="1200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fr-FR" sz="2000" i="1" kern="1200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</a:rPr>
                      <m:t>9</m:t>
                    </m:r>
                  </m:oMath>
                </a14:m>
                <a:r>
                  <a:rPr lang="fr-FR" sz="20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Arial"/>
                  </a:rPr>
                  <a:t> </a:t>
                </a:r>
                <a:r>
                  <a:rPr lang="ar-DZ" sz="20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Arial"/>
                  </a:rPr>
                  <a:t> هي </a:t>
                </a:r>
                <a14:m>
                  <m:oMath xmlns:m="http://schemas.openxmlformats.org/officeDocument/2006/math">
                    <m:r>
                      <a:rPr lang="fr-FR" sz="2000" i="1" kern="1200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</a:rPr>
                      <m:t>𝑥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Arial"/>
                  </a:rPr>
                  <a:t>=3 ; </a:t>
                </a:r>
                <a14:m>
                  <m:oMath xmlns:m="http://schemas.openxmlformats.org/officeDocument/2006/math">
                    <m:r>
                      <a:rPr lang="fr-FR" sz="2000" i="1" kern="1200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</a:rPr>
                      <m:t>𝑥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Arial"/>
                  </a:rPr>
                  <a:t>=</a:t>
                </a:r>
                <a:r>
                  <a:rPr lang="fr-FR" sz="2000" kern="1200" dirty="0">
                    <a:solidFill>
                      <a:srgbClr val="000000"/>
                    </a:solidFill>
                    <a:effectLst/>
                    <a:latin typeface="Cambria Math"/>
                    <a:ea typeface="Times New Roman"/>
                    <a:cs typeface="Arial"/>
                  </a:rPr>
                  <a:t>−3</a:t>
                </a:r>
                <a:endParaRPr lang="fr-FR" sz="12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14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529" y="6344493"/>
                <a:ext cx="5277485" cy="406400"/>
              </a:xfrm>
              <a:prstGeom prst="rect">
                <a:avLst/>
              </a:prstGeom>
              <a:blipFill rotWithShape="1">
                <a:blip r:embed="rId5"/>
                <a:stretch>
                  <a:fillRect t="-1060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space réservé du contenu 2"/>
          <p:cNvSpPr txBox="1">
            <a:spLocks/>
          </p:cNvSpPr>
          <p:nvPr/>
        </p:nvSpPr>
        <p:spPr>
          <a:xfrm>
            <a:off x="5238254" y="436199"/>
            <a:ext cx="6011545" cy="2987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 rtl="1">
              <a:spcAft>
                <a:spcPts val="0"/>
              </a:spcAft>
            </a:pP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6283006" y="762019"/>
            <a:ext cx="5688000" cy="1152000"/>
          </a:xfrm>
          <a:prstGeom prst="rect">
            <a:avLst/>
          </a:prstGeom>
        </p:spPr>
        <p:style>
          <a:lnRef idx="2">
            <a:schemeClr val="accent4"/>
          </a:lnRef>
          <a:fillRef idx="1002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r" rtl="1">
              <a:spcAft>
                <a:spcPts val="0"/>
              </a:spcAft>
            </a:pPr>
            <a:endParaRPr lang="fr-FR" sz="1200" b="1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space réservé du contenu 2"/>
              <p:cNvSpPr txBox="1">
                <a:spLocks/>
              </p:cNvSpPr>
              <p:nvPr/>
            </p:nvSpPr>
            <p:spPr>
              <a:xfrm>
                <a:off x="6318374" y="774229"/>
                <a:ext cx="5616000" cy="10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r" defTabSz="925361" rtl="1">
                  <a:spcBef>
                    <a:spcPts val="0"/>
                  </a:spcBef>
                  <a:buNone/>
                </a:pPr>
                <a:r>
                  <a:rPr lang="ar-DZ" sz="2000" b="1" u="sng" dirty="0">
                    <a:solidFill>
                      <a:srgbClr val="FF0000"/>
                    </a:solidFill>
                    <a:ea typeface="Times New Roman"/>
                  </a:rPr>
                  <a:t>تعريف:</a:t>
                </a:r>
                <a:r>
                  <a:rPr lang="ar-DZ" sz="2000" dirty="0">
                    <a:solidFill>
                      <a:srgbClr val="FF0000"/>
                    </a:solidFill>
                    <a:ea typeface="Times New Roman"/>
                  </a:rPr>
                  <a:t>  </a:t>
                </a:r>
                <a:r>
                  <a:rPr lang="fr-FR" sz="2000" i="1" dirty="0">
                    <a:solidFill>
                      <a:srgbClr val="0070C0"/>
                    </a:solidFill>
                    <a:ea typeface="Times New Roman"/>
                    <a:cs typeface="Arial"/>
                  </a:rPr>
                  <a:t>a </a:t>
                </a:r>
                <a:r>
                  <a:rPr lang="ar-DZ" sz="2000" i="1" dirty="0">
                    <a:solidFill>
                      <a:srgbClr val="0070C0"/>
                    </a:solidFill>
                    <a:ea typeface="Times New Roman"/>
                  </a:rPr>
                  <a:t> عدد ناطق</a:t>
                </a:r>
                <a:r>
                  <a:rPr lang="ar-DZ" sz="2000" i="1" dirty="0">
                    <a:solidFill>
                      <a:srgbClr val="44546A"/>
                    </a:solidFill>
                    <a:ea typeface="Times New Roman"/>
                  </a:rPr>
                  <a:t> </a:t>
                </a:r>
                <a:r>
                  <a:rPr lang="ar-DZ" sz="2000" i="1" dirty="0">
                    <a:solidFill>
                      <a:srgbClr val="FF0000"/>
                    </a:solidFill>
                    <a:ea typeface="Times New Roman"/>
                  </a:rPr>
                  <a:t>موجب</a:t>
                </a:r>
                <a:endParaRPr lang="fr-FR" sz="12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lvl="0" algn="r" defTabSz="925361" rtl="1">
                  <a:spcBef>
                    <a:spcPts val="0"/>
                  </a:spcBef>
                  <a:buFont typeface="Wingdings"/>
                  <a:buChar char=""/>
                  <a:tabLst>
                    <a:tab pos="457200" algn="l"/>
                  </a:tabLst>
                </a:pPr>
                <a:r>
                  <a:rPr lang="ar-DZ" sz="2000" i="1" dirty="0" smtClean="0">
                    <a:solidFill>
                      <a:srgbClr val="0070C0"/>
                    </a:solidFill>
                    <a:ea typeface="Times New Roman"/>
                  </a:rPr>
                  <a:t>حالة</a:t>
                </a:r>
                <a:r>
                  <a:rPr lang="fr-FR" sz="2000" i="1" dirty="0">
                    <a:solidFill>
                      <a:srgbClr val="0070C0"/>
                    </a:solidFill>
                    <a:ea typeface="Times New Roman"/>
                    <a:cs typeface="Arial"/>
                  </a:rPr>
                  <a:t>a </a:t>
                </a:r>
                <a:r>
                  <a:rPr lang="ar-DZ" sz="2000" i="1" dirty="0">
                    <a:solidFill>
                      <a:srgbClr val="0070C0"/>
                    </a:solidFill>
                    <a:ea typeface="Times New Roman"/>
                  </a:rPr>
                  <a:t> مربّعا لعدد ناطق ، يكون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𝑎</m:t>
                        </m:r>
                      </m:e>
                    </m:rad>
                  </m:oMath>
                </a14:m>
                <a:r>
                  <a:rPr lang="ar-DZ" sz="2000" i="1" dirty="0">
                    <a:solidFill>
                      <a:srgbClr val="FF0000"/>
                    </a:solidFill>
                    <a:ea typeface="Times New Roman"/>
                  </a:rPr>
                  <a:t>  عددا ناطقا.</a:t>
                </a:r>
                <a:endParaRPr lang="fr-FR" sz="12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lvl="0" algn="r" defTabSz="925361" rtl="1">
                  <a:spcBef>
                    <a:spcPts val="0"/>
                  </a:spcBef>
                  <a:buFont typeface="Wingdings"/>
                  <a:buChar char=""/>
                  <a:tabLst>
                    <a:tab pos="457200" algn="l"/>
                  </a:tabLst>
                </a:pPr>
                <a:r>
                  <a:rPr lang="ar-DZ" sz="2000" dirty="0">
                    <a:solidFill>
                      <a:srgbClr val="0070C0"/>
                    </a:solidFill>
                    <a:ea typeface="Times New Roman"/>
                  </a:rPr>
                  <a:t>في</a:t>
                </a:r>
                <a:r>
                  <a:rPr lang="ar-DZ" sz="2000" i="1" dirty="0">
                    <a:solidFill>
                      <a:srgbClr val="FF0000"/>
                    </a:solidFill>
                    <a:ea typeface="Times New Roman"/>
                  </a:rPr>
                  <a:t> </a:t>
                </a:r>
                <a:r>
                  <a:rPr lang="ar-DZ" sz="2000" i="1" dirty="0">
                    <a:solidFill>
                      <a:srgbClr val="0070C0"/>
                    </a:solidFill>
                    <a:ea typeface="Times New Roman"/>
                  </a:rPr>
                  <a:t>حالة</a:t>
                </a:r>
                <a:r>
                  <a:rPr lang="fr-FR" sz="2000" i="1" dirty="0">
                    <a:solidFill>
                      <a:srgbClr val="0070C0"/>
                    </a:solidFill>
                    <a:ea typeface="Times New Roman"/>
                    <a:cs typeface="Arial"/>
                  </a:rPr>
                  <a:t>a </a:t>
                </a:r>
                <a:r>
                  <a:rPr lang="ar-DZ" sz="2000" i="1" dirty="0">
                    <a:solidFill>
                      <a:srgbClr val="0070C0"/>
                    </a:solidFill>
                    <a:ea typeface="Times New Roman"/>
                  </a:rPr>
                  <a:t> ليس مربّعا لعدد ناطق ، يكون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𝑎</m:t>
                        </m:r>
                      </m:e>
                    </m:rad>
                  </m:oMath>
                </a14:m>
                <a:r>
                  <a:rPr lang="ar-DZ" sz="2000" i="1" dirty="0">
                    <a:solidFill>
                      <a:srgbClr val="FF0000"/>
                    </a:solidFill>
                    <a:ea typeface="Times New Roman"/>
                  </a:rPr>
                  <a:t> عددا غير ناطق .</a:t>
                </a:r>
                <a:endParaRPr lang="fr-FR" sz="12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marL="0" indent="0" algn="r" rtl="1">
                  <a:buNone/>
                </a:pPr>
                <a:endParaRPr lang="ar-DZ" sz="2000" dirty="0" smtClean="0"/>
              </a:p>
            </p:txBody>
          </p:sp>
        </mc:Choice>
        <mc:Fallback xmlns="">
          <p:sp>
            <p:nvSpPr>
              <p:cNvPr id="18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374" y="774229"/>
                <a:ext cx="5616000" cy="1080000"/>
              </a:xfrm>
              <a:prstGeom prst="rect">
                <a:avLst/>
              </a:prstGeom>
              <a:blipFill rotWithShape="1">
                <a:blip r:embed="rId6"/>
                <a:stretch>
                  <a:fillRect l="-542" t="-3390" r="-1085" b="-39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space réservé du contenu 2"/>
          <p:cNvSpPr txBox="1">
            <a:spLocks/>
          </p:cNvSpPr>
          <p:nvPr/>
        </p:nvSpPr>
        <p:spPr>
          <a:xfrm>
            <a:off x="125686" y="774445"/>
            <a:ext cx="5976000" cy="1944000"/>
          </a:xfrm>
          <a:prstGeom prst="rect">
            <a:avLst/>
          </a:prstGeom>
        </p:spPr>
        <p:style>
          <a:lnRef idx="2">
            <a:schemeClr val="accent4"/>
          </a:lnRef>
          <a:fillRef idx="1002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r" rtl="1">
              <a:spcAft>
                <a:spcPts val="0"/>
              </a:spcAft>
            </a:pPr>
            <a:endParaRPr lang="fr-FR" sz="1200" b="1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space réservé du contenu 2"/>
              <p:cNvSpPr txBox="1">
                <a:spLocks/>
              </p:cNvSpPr>
              <p:nvPr/>
            </p:nvSpPr>
            <p:spPr>
              <a:xfrm>
                <a:off x="125686" y="810437"/>
                <a:ext cx="5976000" cy="1836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r" defTabSz="925361" rtl="1">
                  <a:spcBef>
                    <a:spcPts val="0"/>
                  </a:spcBef>
                  <a:buNone/>
                </a:pPr>
                <a:r>
                  <a:rPr lang="ar-DZ" sz="2000" b="1" u="sng" dirty="0" smtClean="0">
                    <a:solidFill>
                      <a:srgbClr val="FF0000"/>
                    </a:solidFill>
                    <a:ea typeface="Times New Roman"/>
                  </a:rPr>
                  <a:t>خاصية :</a:t>
                </a:r>
                <a:r>
                  <a:rPr lang="ar-DZ" sz="2000" dirty="0">
                    <a:solidFill>
                      <a:srgbClr val="FF0000"/>
                    </a:solidFill>
                    <a:ea typeface="Times New Roman"/>
                  </a:rPr>
                  <a:t>  </a:t>
                </a:r>
                <a:r>
                  <a:rPr lang="fr-FR" sz="2000" i="1" dirty="0">
                    <a:solidFill>
                      <a:srgbClr val="0070C0"/>
                    </a:solidFill>
                    <a:ea typeface="Times New Roman"/>
                    <a:cs typeface="Arial"/>
                  </a:rPr>
                  <a:t>a </a:t>
                </a:r>
                <a:r>
                  <a:rPr lang="fr-FR" sz="2000" i="1" dirty="0">
                    <a:solidFill>
                      <a:srgbClr val="0070C0"/>
                    </a:solidFill>
                    <a:latin typeface="Arial"/>
                    <a:ea typeface="Times New Roman"/>
                  </a:rPr>
                  <a:t> </a:t>
                </a:r>
                <a:r>
                  <a:rPr lang="ar-DZ" sz="2000" dirty="0">
                    <a:solidFill>
                      <a:srgbClr val="0070C0"/>
                    </a:solidFill>
                    <a:ea typeface="Times New Roman"/>
                  </a:rPr>
                  <a:t>عدد كيفي</a:t>
                </a:r>
                <a:endParaRPr lang="fr-FR" sz="20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lvl="0" algn="r" defTabSz="925361" rtl="1">
                  <a:spcBef>
                    <a:spcPts val="0"/>
                  </a:spcBef>
                  <a:buFont typeface="Wingdings"/>
                  <a:buChar char=""/>
                  <a:tabLst>
                    <a:tab pos="457200" algn="l"/>
                  </a:tabLst>
                </a:pPr>
                <a:r>
                  <a:rPr lang="ar-DZ" sz="2000" dirty="0">
                    <a:solidFill>
                      <a:srgbClr val="0070C0"/>
                    </a:solidFill>
                    <a:ea typeface="Times New Roman"/>
                  </a:rPr>
                  <a:t>إذا كان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Arial"/>
                      </a:rPr>
                      <m:t>𝑎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/>
                      </a:rPr>
                      <m:t>&gt;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/>
                      </a:rPr>
                      <m:t>0</m:t>
                    </m:r>
                  </m:oMath>
                </a14:m>
                <a:r>
                  <a:rPr lang="fr-FR" sz="2000" i="1" dirty="0">
                    <a:solidFill>
                      <a:srgbClr val="FF0000"/>
                    </a:solidFill>
                    <a:latin typeface="Arial"/>
                    <a:ea typeface="Times New Roman"/>
                  </a:rPr>
                  <a:t> </a:t>
                </a:r>
                <a:r>
                  <a:rPr lang="ar-DZ" sz="2000" i="1" dirty="0" smtClean="0">
                    <a:solidFill>
                      <a:srgbClr val="FF0000"/>
                    </a:solidFill>
                    <a:latin typeface="Arial"/>
                    <a:ea typeface="Times New Roman"/>
                  </a:rPr>
                  <a:t> </a:t>
                </a:r>
                <a:r>
                  <a:rPr lang="ar-DZ" sz="2000" dirty="0" smtClean="0">
                    <a:solidFill>
                      <a:srgbClr val="0070C0"/>
                    </a:solidFill>
                    <a:ea typeface="Times New Roman"/>
                  </a:rPr>
                  <a:t>فإنّ </a:t>
                </a:r>
                <a:r>
                  <a:rPr lang="ar-DZ" sz="2000" dirty="0">
                    <a:solidFill>
                      <a:srgbClr val="0070C0"/>
                    </a:solidFill>
                    <a:ea typeface="Times New Roman"/>
                  </a:rPr>
                  <a:t>المعادلة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r>
                      <a:rPr lang="fr-FR" sz="20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Arial"/>
                      </a:rPr>
                      <m:t>𝒂</m:t>
                    </m:r>
                    <m:r>
                      <a:rPr lang="fr-FR" sz="20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Arial"/>
                      </a:rPr>
                      <m:t> </m:t>
                    </m:r>
                  </m:oMath>
                </a14:m>
                <a:r>
                  <a:rPr lang="ar-DZ" sz="2000" b="1" i="1" dirty="0" smtClean="0">
                    <a:solidFill>
                      <a:schemeClr val="tx1"/>
                    </a:solidFill>
                    <a:ea typeface="Times New Roman"/>
                  </a:rPr>
                  <a:t> </a:t>
                </a:r>
                <a:r>
                  <a:rPr lang="ar-DZ" sz="2000" dirty="0" smtClean="0">
                    <a:solidFill>
                      <a:srgbClr val="0070C0"/>
                    </a:solidFill>
                    <a:ea typeface="Times New Roman"/>
                  </a:rPr>
                  <a:t>تقبل حلّين هما   </a:t>
                </a:r>
                <a14:m>
                  <m:oMath xmlns:m="http://schemas.openxmlformats.org/officeDocument/2006/math">
                    <m:r>
                      <a:rPr lang="ar-DZ" sz="2000" b="0" i="0" smtClean="0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Arial"/>
                      </a:rPr>
                      <m:t> 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Arial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𝑎</m:t>
                        </m:r>
                      </m:e>
                    </m:rad>
                  </m:oMath>
                </a14:m>
                <a:r>
                  <a:rPr lang="ar-DZ" sz="2000" i="1" dirty="0">
                    <a:solidFill>
                      <a:srgbClr val="FF0000"/>
                    </a:solidFill>
                    <a:ea typeface="Times New Roman"/>
                  </a:rPr>
                  <a:t> </a:t>
                </a:r>
                <a:r>
                  <a:rPr lang="ar-DZ" sz="2000" dirty="0">
                    <a:solidFill>
                      <a:srgbClr val="FF0000"/>
                    </a:solidFill>
                    <a:ea typeface="Times New Roman"/>
                  </a:rPr>
                  <a:t>و</a:t>
                </a:r>
                <a:r>
                  <a:rPr lang="ar-DZ" sz="2000" i="1" dirty="0">
                    <a:solidFill>
                      <a:srgbClr val="FF0000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𝑎</m:t>
                        </m:r>
                      </m:e>
                    </m:rad>
                  </m:oMath>
                </a14:m>
                <a:r>
                  <a:rPr lang="ar-DZ" sz="2000" i="1" dirty="0">
                    <a:solidFill>
                      <a:srgbClr val="FF0000"/>
                    </a:solidFill>
                    <a:ea typeface="Times New Roman"/>
                  </a:rPr>
                  <a:t> .</a:t>
                </a:r>
                <a:endParaRPr lang="fr-FR" sz="20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lvl="0" algn="r" defTabSz="925361" rtl="1">
                  <a:spcBef>
                    <a:spcPts val="0"/>
                  </a:spcBef>
                  <a:buFont typeface="Wingdings"/>
                  <a:buChar char=""/>
                  <a:tabLst>
                    <a:tab pos="457200" algn="l"/>
                  </a:tabLst>
                </a:pPr>
                <a:r>
                  <a:rPr lang="ar-DZ" sz="2000" dirty="0">
                    <a:solidFill>
                      <a:srgbClr val="0070C0"/>
                    </a:solidFill>
                    <a:ea typeface="Times New Roman"/>
                  </a:rPr>
                  <a:t>إذا كان</a:t>
                </a:r>
                <a14:m>
                  <m:oMath xmlns:m="http://schemas.openxmlformats.org/officeDocument/2006/math">
                    <m:r>
                      <a:rPr lang="ar-DZ" sz="2000">
                        <a:solidFill>
                          <a:srgbClr val="FF0000"/>
                        </a:solidFill>
                        <a:latin typeface="Cambria Math"/>
                        <a:ea typeface="Times New Roman"/>
                      </a:rPr>
                      <m:t> 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Arial"/>
                      </a:rPr>
                      <m:t>𝑎</m:t>
                    </m:r>
                    <m:r>
                      <a:rPr lang="ar-DZ" sz="20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/>
                      </a:rPr>
                      <m:t>0</m:t>
                    </m:r>
                  </m:oMath>
                </a14:m>
                <a:r>
                  <a:rPr lang="fr-FR" sz="2000" i="1" dirty="0">
                    <a:solidFill>
                      <a:srgbClr val="FF0000"/>
                    </a:solidFill>
                    <a:latin typeface="Arial"/>
                    <a:ea typeface="Times New Roman"/>
                  </a:rPr>
                  <a:t> </a:t>
                </a:r>
                <a:r>
                  <a:rPr lang="ar-DZ" sz="2000" dirty="0">
                    <a:solidFill>
                      <a:srgbClr val="0070C0"/>
                    </a:solidFill>
                    <a:ea typeface="Times New Roman"/>
                  </a:rPr>
                  <a:t>فإنّ المعادلة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r>
                      <a:rPr lang="fr-FR" sz="20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Arial"/>
                      </a:rPr>
                      <m:t>𝒂</m:t>
                    </m:r>
                  </m:oMath>
                </a14:m>
                <a:r>
                  <a:rPr lang="ar-DZ" sz="2000" dirty="0" smtClean="0">
                    <a:solidFill>
                      <a:schemeClr val="tx1"/>
                    </a:solidFill>
                    <a:ea typeface="Times New Roman"/>
                  </a:rPr>
                  <a:t> </a:t>
                </a:r>
                <a:r>
                  <a:rPr lang="ar-DZ" sz="2000" dirty="0" smtClean="0">
                    <a:solidFill>
                      <a:srgbClr val="0070C0"/>
                    </a:solidFill>
                    <a:ea typeface="Times New Roman"/>
                  </a:rPr>
                  <a:t>تقبل </a:t>
                </a:r>
                <a:r>
                  <a:rPr lang="ar-DZ" sz="2000" dirty="0">
                    <a:solidFill>
                      <a:srgbClr val="0070C0"/>
                    </a:solidFill>
                    <a:ea typeface="Times New Roman"/>
                  </a:rPr>
                  <a:t>حلاّ واحدا هو العدد </a:t>
                </a:r>
                <a14:m>
                  <m:oMath xmlns:m="http://schemas.openxmlformats.org/officeDocument/2006/math">
                    <m:r>
                      <a:rPr lang="ar-DZ" sz="2000">
                        <a:solidFill>
                          <a:srgbClr val="FF0000"/>
                        </a:solidFill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ar-DZ" sz="2000" i="1" dirty="0">
                    <a:solidFill>
                      <a:srgbClr val="FF0000"/>
                    </a:solidFill>
                    <a:ea typeface="Times New Roman"/>
                  </a:rPr>
                  <a:t>.</a:t>
                </a:r>
                <a:endParaRPr lang="fr-FR" sz="20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lvl="0" algn="r" defTabSz="925361" rtl="1">
                  <a:spcBef>
                    <a:spcPts val="0"/>
                  </a:spcBef>
                  <a:buFont typeface="Wingdings"/>
                  <a:buChar char=""/>
                  <a:tabLst>
                    <a:tab pos="457200" algn="l"/>
                  </a:tabLst>
                </a:pPr>
                <a:r>
                  <a:rPr lang="ar-DZ" sz="2000" dirty="0">
                    <a:solidFill>
                      <a:srgbClr val="0070C0"/>
                    </a:solidFill>
                    <a:ea typeface="Times New Roman"/>
                  </a:rPr>
                  <a:t>إذا كان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Arial"/>
                      </a:rPr>
                      <m:t>𝑎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/>
                      </a:rPr>
                      <m:t>&lt;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/>
                      </a:rPr>
                      <m:t>0</m:t>
                    </m:r>
                  </m:oMath>
                </a14:m>
                <a:r>
                  <a:rPr lang="fr-FR" sz="2000" i="1" dirty="0">
                    <a:solidFill>
                      <a:srgbClr val="FF0000"/>
                    </a:solidFill>
                    <a:latin typeface="Arial"/>
                    <a:ea typeface="Times New Roman"/>
                  </a:rPr>
                  <a:t> </a:t>
                </a:r>
                <a:r>
                  <a:rPr lang="ar-DZ" sz="2000" i="1" dirty="0">
                    <a:solidFill>
                      <a:srgbClr val="FF0000"/>
                    </a:solidFill>
                    <a:latin typeface="Arial"/>
                    <a:ea typeface="Times New Roman"/>
                  </a:rPr>
                  <a:t> </a:t>
                </a:r>
                <a:r>
                  <a:rPr lang="ar-DZ" sz="2000" dirty="0">
                    <a:solidFill>
                      <a:srgbClr val="0070C0"/>
                    </a:solidFill>
                    <a:ea typeface="Times New Roman"/>
                  </a:rPr>
                  <a:t>فإنّ المعادلة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r>
                      <a:rPr lang="fr-FR" sz="20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Arial"/>
                      </a:rPr>
                      <m:t>𝒂</m:t>
                    </m:r>
                    <m:r>
                      <a:rPr lang="fr-FR" sz="20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Arial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Arial"/>
                    <a:ea typeface="Times New Roman"/>
                  </a:rPr>
                  <a:t> </a:t>
                </a:r>
                <a:r>
                  <a:rPr lang="ar-DZ" sz="2000" dirty="0" smtClean="0">
                    <a:solidFill>
                      <a:schemeClr val="tx1"/>
                    </a:solidFill>
                    <a:latin typeface="Arial"/>
                    <a:ea typeface="Times New Roman"/>
                  </a:rPr>
                  <a:t> </a:t>
                </a:r>
                <a:r>
                  <a:rPr lang="ar-DZ" sz="2000" dirty="0" smtClean="0">
                    <a:solidFill>
                      <a:srgbClr val="FF0000"/>
                    </a:solidFill>
                    <a:ea typeface="Times New Roman"/>
                  </a:rPr>
                  <a:t>لا </a:t>
                </a:r>
                <a:r>
                  <a:rPr lang="ar-DZ" sz="2000" dirty="0">
                    <a:solidFill>
                      <a:srgbClr val="0070C0"/>
                    </a:solidFill>
                    <a:ea typeface="Times New Roman"/>
                  </a:rPr>
                  <a:t>تقبل أيّ </a:t>
                </a:r>
                <a:r>
                  <a:rPr lang="ar-DZ" sz="2000" dirty="0" smtClean="0">
                    <a:solidFill>
                      <a:srgbClr val="0070C0"/>
                    </a:solidFill>
                    <a:ea typeface="Times New Roman"/>
                  </a:rPr>
                  <a:t>حلّ.</a:t>
                </a:r>
                <a:endParaRPr lang="ar-DZ" sz="2000" dirty="0" smtClean="0"/>
              </a:p>
            </p:txBody>
          </p:sp>
        </mc:Choice>
        <mc:Fallback xmlns="">
          <p:sp>
            <p:nvSpPr>
              <p:cNvPr id="20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6" y="810437"/>
                <a:ext cx="5976000" cy="1836000"/>
              </a:xfrm>
              <a:prstGeom prst="rect">
                <a:avLst/>
              </a:prstGeom>
              <a:blipFill rotWithShape="1">
                <a:blip r:embed="rId7"/>
                <a:stretch>
                  <a:fillRect t="-1993" r="-10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Espace réservé du contenu 2"/>
              <p:cNvSpPr txBox="1">
                <a:spLocks/>
              </p:cNvSpPr>
              <p:nvPr/>
            </p:nvSpPr>
            <p:spPr>
              <a:xfrm>
                <a:off x="6174367" y="1926357"/>
                <a:ext cx="5832639" cy="19933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r" defTabSz="925361" rtl="1">
                  <a:spcBef>
                    <a:spcPts val="0"/>
                  </a:spcBef>
                  <a:buNone/>
                </a:pPr>
                <a:r>
                  <a:rPr lang="ar-DZ" sz="2000" b="1" u="sng" dirty="0">
                    <a:solidFill>
                      <a:srgbClr val="000000"/>
                    </a:solidFill>
                    <a:ea typeface="Times New Roman"/>
                  </a:rPr>
                  <a:t>مثال:</a:t>
                </a:r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 </a:t>
                </a:r>
                <a:endParaRPr lang="fr-FR" sz="20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lvl="0" algn="r" defTabSz="925361" rtl="1">
                  <a:spcBef>
                    <a:spcPts val="0"/>
                  </a:spcBef>
                  <a:buFont typeface="Wingdings"/>
                  <a:buChar char="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fPr>
                      <m:num>
                        <m:r>
                          <a:rPr lang="ar-DZ" sz="20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5</m:t>
                        </m:r>
                      </m:num>
                      <m:den>
                        <m:r>
                          <a:rPr lang="ar-DZ" sz="20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9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Arial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Arial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ar-DZ" sz="20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Times New Roman"/>
                    <a:cs typeface="Arial"/>
                  </a:rPr>
                  <a:t> </a:t>
                </a:r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 منه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25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9</m:t>
                            </m:r>
                          </m:den>
                        </m:f>
                      </m:e>
                    </m:rad>
                  </m:oMath>
                </a14:m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 عدد ناطق أي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25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5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 .</a:t>
                </a:r>
                <a:endParaRPr lang="fr-FR" sz="20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lvl="0" algn="r" defTabSz="925361" rtl="1">
                  <a:spcBef>
                    <a:spcPts val="0"/>
                  </a:spcBef>
                  <a:buFont typeface="Wingdings"/>
                  <a:buChar char=""/>
                  <a:tabLst>
                    <a:tab pos="457200" algn="l"/>
                  </a:tabLst>
                </a:pPr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لا يوجد عدد ناطق مربّعه 10، إذن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10</m:t>
                        </m:r>
                      </m:e>
                    </m:rad>
                  </m:oMath>
                </a14:m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  عدد </a:t>
                </a:r>
                <a:r>
                  <a:rPr lang="ar-DZ" sz="2000" dirty="0">
                    <a:solidFill>
                      <a:srgbClr val="FF0000"/>
                    </a:solidFill>
                    <a:ea typeface="Times New Roman"/>
                  </a:rPr>
                  <a:t>غير</a:t>
                </a:r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 ناطق.</a:t>
                </a:r>
                <a:endParaRPr lang="fr-FR" sz="20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lvl="0" algn="r" defTabSz="925361" rtl="1">
                  <a:spcBef>
                    <a:spcPts val="0"/>
                  </a:spcBef>
                  <a:buFont typeface="Wingdings"/>
                  <a:buChar char=""/>
                  <a:tabLst>
                    <a:tab pos="457200" algn="l"/>
                  </a:tabLst>
                </a:pPr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كلّ من الأعداد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3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; 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9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 ; 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20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 ;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3</m:t>
                        </m:r>
                      </m:e>
                    </m:rad>
                  </m:oMath>
                </a14:m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هو عدد </a:t>
                </a:r>
                <a:r>
                  <a:rPr lang="ar-DZ" sz="2000" dirty="0">
                    <a:solidFill>
                      <a:srgbClr val="FF0000"/>
                    </a:solidFill>
                    <a:ea typeface="Times New Roman"/>
                  </a:rPr>
                  <a:t>غير</a:t>
                </a:r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 ناطق.</a:t>
                </a:r>
                <a:endParaRPr lang="fr-FR" sz="20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22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67" y="1926357"/>
                <a:ext cx="5832639" cy="1993303"/>
              </a:xfrm>
              <a:prstGeom prst="rect">
                <a:avLst/>
              </a:prstGeom>
              <a:blipFill rotWithShape="1">
                <a:blip r:embed="rId8"/>
                <a:stretch>
                  <a:fillRect t="-1529" r="-10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Espace réservé du contenu 2"/>
              <p:cNvSpPr txBox="1">
                <a:spLocks/>
              </p:cNvSpPr>
              <p:nvPr/>
            </p:nvSpPr>
            <p:spPr>
              <a:xfrm>
                <a:off x="46761" y="3078485"/>
                <a:ext cx="5832639" cy="30015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r" defTabSz="925361" rtl="1">
                  <a:spcBef>
                    <a:spcPts val="0"/>
                  </a:spcBef>
                  <a:buNone/>
                </a:pPr>
                <a:r>
                  <a:rPr lang="ar-DZ" sz="2000" b="1" u="sng" dirty="0">
                    <a:solidFill>
                      <a:srgbClr val="000000"/>
                    </a:solidFill>
                    <a:ea typeface="Times New Roman"/>
                  </a:rPr>
                  <a:t>مثال:</a:t>
                </a:r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 </a:t>
                </a:r>
                <a:endParaRPr lang="fr-FR" sz="12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lvl="0" algn="r" defTabSz="925361" rtl="1">
                  <a:spcBef>
                    <a:spcPts val="0"/>
                  </a:spcBef>
                  <a:buFont typeface="Wingdings"/>
                  <a:buChar char="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2</m:t>
                        </m:r>
                      </m:sup>
                    </m:sSup>
                    <m:r>
                      <a:rPr lang="fr-FR" sz="24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7</m:t>
                    </m:r>
                  </m:oMath>
                </a14:m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منه </a:t>
                </a:r>
                <a:r>
                  <a:rPr lang="ar-DZ" sz="20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</a:t>
                </a:r>
                <a:r>
                  <a:rPr lang="ar-DZ" sz="2000" b="1" dirty="0">
                    <a:solidFill>
                      <a:srgbClr val="FF0000"/>
                    </a:solidFill>
                    <a:ea typeface="Times New Roman"/>
                  </a:rPr>
                  <a:t>أو</a:t>
                </a:r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</a:t>
                </a:r>
                <a:endParaRPr lang="fr-FR" sz="12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marL="0" lvl="0" indent="0" algn="r" defTabSz="925361" rtl="1">
                  <a:spcBef>
                    <a:spcPts val="0"/>
                  </a:spcBef>
                  <a:buNone/>
                </a:pPr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    إذن للمعادلة حلّان هما :</a:t>
                </a:r>
                <a:r>
                  <a:rPr lang="ar-DZ" sz="20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Calibri"/>
                  </a:rPr>
                  <a:t> </a:t>
                </a:r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7</m:t>
                        </m:r>
                      </m:e>
                    </m:rad>
                  </m:oMath>
                </a14:m>
                <a:r>
                  <a:rPr lang="ar-DZ" sz="2000" b="1" dirty="0">
                    <a:solidFill>
                      <a:srgbClr val="FF0000"/>
                    </a:solidFill>
                    <a:ea typeface="Times New Roman"/>
                  </a:rPr>
                  <a:t> و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7</m:t>
                        </m:r>
                      </m:e>
                    </m:rad>
                  </m:oMath>
                </a14:m>
                <a:endParaRPr lang="fr-FR" sz="12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lvl="0" algn="r" defTabSz="925361" rtl="1">
                  <a:spcBef>
                    <a:spcPts val="0"/>
                  </a:spcBef>
                  <a:buFont typeface="Wingdings"/>
                  <a:buChar char="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2</m:t>
                        </m:r>
                      </m:sup>
                    </m:sSup>
                    <m:r>
                      <a:rPr lang="fr-FR" sz="24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9</m:t>
                    </m:r>
                  </m:oMath>
                </a14:m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منه </a:t>
                </a:r>
                <a:r>
                  <a:rPr lang="ar-DZ" sz="20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</a:t>
                </a:r>
                <a:r>
                  <a:rPr lang="ar-DZ" sz="2000" b="1" dirty="0">
                    <a:solidFill>
                      <a:srgbClr val="FF0000"/>
                    </a:solidFill>
                    <a:ea typeface="Times New Roman"/>
                  </a:rPr>
                  <a:t>أو</a:t>
                </a:r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</a:t>
                </a:r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أي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𝑥</m:t>
                    </m:r>
                    <m:r>
                      <a:rPr lang="ar-DZ" sz="20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/>
                      </a:rPr>
                      <m:t>3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</a:t>
                </a:r>
                <a:r>
                  <a:rPr lang="ar-DZ" sz="2000" dirty="0">
                    <a:solidFill>
                      <a:srgbClr val="FF0000"/>
                    </a:solidFill>
                    <a:ea typeface="Times New Roman"/>
                  </a:rPr>
                  <a:t>أو</a:t>
                </a:r>
                <a:r>
                  <a:rPr lang="ar-DZ" sz="20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𝑥</m:t>
                    </m:r>
                    <m:r>
                      <a:rPr lang="ar-DZ" sz="20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/>
                      </a:rPr>
                      <m:t>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/>
                      </a:rPr>
                      <m:t>3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</a:t>
                </a:r>
                <a:endParaRPr lang="fr-FR" sz="12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marL="0" lvl="0" indent="0" algn="r" defTabSz="925361" rtl="1">
                  <a:spcBef>
                    <a:spcPts val="0"/>
                  </a:spcBef>
                  <a:buNone/>
                </a:pPr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    إذن للمعادلة حلّان هما :</a:t>
                </a:r>
                <a:r>
                  <a:rPr lang="ar-DZ" sz="20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Calibri"/>
                  </a:rPr>
                  <a:t> </a:t>
                </a:r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−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3</m:t>
                    </m:r>
                  </m:oMath>
                </a14:m>
                <a:r>
                  <a:rPr lang="ar-DZ" sz="2000" b="1" dirty="0">
                    <a:solidFill>
                      <a:srgbClr val="FF0000"/>
                    </a:solidFill>
                    <a:ea typeface="Times New Roman"/>
                  </a:rPr>
                  <a:t> و </a:t>
                </a:r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3.</a:t>
                </a:r>
                <a:endParaRPr lang="fr-FR" sz="12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lvl="0" algn="r" defTabSz="925361" rtl="1">
                  <a:spcBef>
                    <a:spcPts val="0"/>
                  </a:spcBef>
                  <a:buFont typeface="Wingdings"/>
                  <a:buChar char="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2</m:t>
                        </m:r>
                      </m:sup>
                    </m:sSup>
                    <m:r>
                      <a:rPr lang="fr-FR" sz="24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0</m:t>
                    </m:r>
                  </m:oMath>
                </a14:m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 منه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𝑥</m:t>
                    </m:r>
                    <m:r>
                      <a:rPr lang="ar-DZ" sz="20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/>
                      </a:rPr>
                      <m:t>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</a:t>
                </a:r>
                <a:r>
                  <a:rPr lang="ar-DZ" sz="2000" dirty="0" smtClean="0">
                    <a:solidFill>
                      <a:srgbClr val="000000"/>
                    </a:solidFill>
                    <a:latin typeface="Arial"/>
                    <a:ea typeface="Times New Roman"/>
                  </a:rPr>
                  <a:t> </a:t>
                </a:r>
                <a:r>
                  <a:rPr lang="ar-DZ" sz="2000" dirty="0" smtClean="0">
                    <a:solidFill>
                      <a:srgbClr val="000000"/>
                    </a:solidFill>
                    <a:ea typeface="Times New Roman"/>
                  </a:rPr>
                  <a:t>إذن </a:t>
                </a:r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للمعادلة حلّ وحيد هو العدد 0 .</a:t>
                </a:r>
                <a:endParaRPr lang="fr-FR" sz="12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lvl="0" algn="r" defTabSz="925361" rtl="1">
                  <a:spcBef>
                    <a:spcPts val="0"/>
                  </a:spcBef>
                  <a:buFont typeface="Wingdings"/>
                  <a:buChar char="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2</m:t>
                        </m:r>
                      </m:sup>
                    </m:sSup>
                    <m:r>
                      <a:rPr lang="fr-FR" sz="24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=−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25</m:t>
                    </m:r>
                  </m:oMath>
                </a14:m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 المعادلة لا تقبل أيّ</a:t>
                </a:r>
                <a:r>
                  <a:rPr lang="ar-DZ" sz="20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Calibri"/>
                  </a:rPr>
                  <a:t> </a:t>
                </a:r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حلّ لأنّ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Arial"/>
                      </a:rPr>
                      <m:t>25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/>
                      </a:rPr>
                      <m:t>&lt;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/>
                      </a:rPr>
                      <m:t>0</m:t>
                    </m:r>
                  </m:oMath>
                </a14:m>
                <a:r>
                  <a:rPr lang="ar-DZ" sz="2000" dirty="0">
                    <a:solidFill>
                      <a:srgbClr val="000000"/>
                    </a:solidFill>
                    <a:ea typeface="Times New Roman"/>
                  </a:rPr>
                  <a:t> .</a:t>
                </a:r>
                <a:endParaRPr lang="fr-FR" sz="12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marL="0" indent="0" algn="r" rtl="1">
                  <a:buNone/>
                </a:pPr>
                <a:endParaRPr lang="ar-DZ" sz="2000" dirty="0" smtClean="0"/>
              </a:p>
            </p:txBody>
          </p:sp>
        </mc:Choice>
        <mc:Fallback xmlns="">
          <p:sp>
            <p:nvSpPr>
              <p:cNvPr id="23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1" y="3078485"/>
                <a:ext cx="5832639" cy="3001533"/>
              </a:xfrm>
              <a:prstGeom prst="rect">
                <a:avLst/>
              </a:prstGeom>
              <a:blipFill rotWithShape="1">
                <a:blip r:embed="rId9"/>
                <a:stretch>
                  <a:fillRect t="-1016" r="-15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70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7" grpId="0" animBg="1"/>
      <p:bldP spid="18" grpId="0" build="p"/>
      <p:bldP spid="21" grpId="0" animBg="1"/>
      <p:bldP spid="20" grpId="0" uiExpand="1" build="p"/>
      <p:bldP spid="22" grpId="0" build="p"/>
      <p:bldP spid="2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7430600" y="6298561"/>
            <a:ext cx="2764413" cy="463826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9852031"/>
                  </p:ext>
                </p:extLst>
              </p:nvPr>
            </p:nvGraphicFramePr>
            <p:xfrm>
              <a:off x="6196242" y="1495119"/>
              <a:ext cx="5796000" cy="2272253"/>
            </p:xfrm>
            <a:graphic>
              <a:graphicData uri="http://schemas.openxmlformats.org/drawingml/2006/table">
                <a:tbl>
                  <a:tblPr firstRow="1" bandRow="1">
                    <a:tableStyleId>{1FECB4D8-DB02-4DC6-A0A2-4F2EBAE1DC90}</a:tableStyleId>
                  </a:tblPr>
                  <a:tblGrid>
                    <a:gridCol w="828000">
                      <a:extLst>
                        <a:ext uri="{9D8B030D-6E8A-4147-A177-3AD203B41FA5}">
                          <a16:colId xmlns:a16="http://schemas.microsoft.com/office/drawing/2014/main" val="2179283400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753161208"/>
                        </a:ext>
                      </a:extLst>
                    </a:gridCol>
                    <a:gridCol w="686277">
                      <a:extLst>
                        <a:ext uri="{9D8B030D-6E8A-4147-A177-3AD203B41FA5}">
                          <a16:colId xmlns:a16="http://schemas.microsoft.com/office/drawing/2014/main" val="1055944772"/>
                        </a:ext>
                      </a:extLst>
                    </a:gridCol>
                    <a:gridCol w="630195">
                      <a:extLst>
                        <a:ext uri="{9D8B030D-6E8A-4147-A177-3AD203B41FA5}">
                          <a16:colId xmlns:a16="http://schemas.microsoft.com/office/drawing/2014/main" val="1889281615"/>
                        </a:ext>
                      </a:extLst>
                    </a:gridCol>
                    <a:gridCol w="1235675">
                      <a:extLst>
                        <a:ext uri="{9D8B030D-6E8A-4147-A177-3AD203B41FA5}">
                          <a16:colId xmlns:a16="http://schemas.microsoft.com/office/drawing/2014/main" val="3836511138"/>
                        </a:ext>
                      </a:extLst>
                    </a:gridCol>
                    <a:gridCol w="905762">
                      <a:extLst>
                        <a:ext uri="{9D8B030D-6E8A-4147-A177-3AD203B41FA5}">
                          <a16:colId xmlns:a16="http://schemas.microsoft.com/office/drawing/2014/main" val="2696606075"/>
                        </a:ext>
                      </a:extLst>
                    </a:gridCol>
                    <a:gridCol w="682091">
                      <a:extLst>
                        <a:ext uri="{9D8B030D-6E8A-4147-A177-3AD203B41FA5}">
                          <a16:colId xmlns:a16="http://schemas.microsoft.com/office/drawing/2014/main" val="7815406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a</a:t>
                          </a:r>
                          <a:endParaRPr lang="en-US" i="1" dirty="0"/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b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rad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a</a:t>
                          </a:r>
                          <a14:m>
                            <m:oMath xmlns:m="http://schemas.openxmlformats.org/officeDocument/2006/math"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76982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4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36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10794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9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25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725732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0,16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49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4471396"/>
                      </a:ext>
                    </a:extLst>
                  </a:tr>
                  <a:tr h="75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num>
                                  <m:den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438445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9852031"/>
                  </p:ext>
                </p:extLst>
              </p:nvPr>
            </p:nvGraphicFramePr>
            <p:xfrm>
              <a:off x="6196242" y="1495119"/>
              <a:ext cx="5796000" cy="2272253"/>
            </p:xfrm>
            <a:graphic>
              <a:graphicData uri="http://schemas.openxmlformats.org/drawingml/2006/table">
                <a:tbl>
                  <a:tblPr firstRow="1" bandRow="1">
                    <a:tableStyleId>{1FECB4D8-DB02-4DC6-A0A2-4F2EBAE1DC90}</a:tableStyleId>
                  </a:tblPr>
                  <a:tblGrid>
                    <a:gridCol w="828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179283400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753161208"/>
                        </a:ext>
                      </a:extLst>
                    </a:gridCol>
                    <a:gridCol w="68627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55944772"/>
                        </a:ext>
                      </a:extLst>
                    </a:gridCol>
                    <a:gridCol w="63019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89281615"/>
                        </a:ext>
                      </a:extLst>
                    </a:gridCol>
                    <a:gridCol w="123567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36511138"/>
                        </a:ext>
                      </a:extLst>
                    </a:gridCol>
                    <a:gridCol w="90576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96606075"/>
                        </a:ext>
                      </a:extLst>
                    </a:gridCol>
                    <a:gridCol w="68209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781540654"/>
                        </a:ext>
                      </a:extLst>
                    </a:gridCol>
                  </a:tblGrid>
                  <a:tr h="403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a</a:t>
                          </a:r>
                          <a:endParaRPr lang="en-US" i="1" dirty="0"/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b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42857" t="-7576" r="-507143" b="-4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69231" t="-7576" r="-446154" b="-4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41584" t="-7576" r="-129703" b="-4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63087" t="-7576" r="-75839" b="-4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49107" t="-7576" r="-893" b="-4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176982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4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36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810794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9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25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8725732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0,16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49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784471396"/>
                      </a:ext>
                    </a:extLst>
                  </a:tr>
                  <a:tr h="7560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204839" r="-600000" b="-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204839" r="-500000" b="-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4438445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Bulle ronde 4"/>
              <p:cNvSpPr/>
              <p:nvPr/>
            </p:nvSpPr>
            <p:spPr>
              <a:xfrm>
                <a:off x="6142932" y="2385271"/>
                <a:ext cx="6079203" cy="59629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000" b="1" dirty="0" smtClean="0">
                    <a:solidFill>
                      <a:schemeClr val="tx1"/>
                    </a:solidFill>
                  </a:rPr>
                  <a:t>أكمل الجدول من العمود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ar-DZ" sz="2000" b="1" dirty="0" smtClean="0">
                    <a:solidFill>
                      <a:schemeClr val="tx1"/>
                    </a:solidFill>
                  </a:rPr>
                  <a:t> إلى العمود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ar-DZ" sz="2000" b="1" dirty="0" smtClean="0">
                    <a:solidFill>
                      <a:schemeClr val="tx1"/>
                    </a:solidFill>
                  </a:rPr>
                  <a:t> </a:t>
                </a:r>
                <a:endParaRPr lang="ar-DZ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Bulle rond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932" y="2385271"/>
                <a:ext cx="6079203" cy="59629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7888267" y="1887766"/>
                <a:ext cx="554636" cy="43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267" y="1887766"/>
                <a:ext cx="554636" cy="4353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7930995" y="1882496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00B0F0"/>
                </a:solidFill>
              </a:rPr>
              <a:t>2</a:t>
            </a:r>
            <a:endParaRPr lang="en-US" sz="2000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7925205" y="2235036"/>
                <a:ext cx="554636" cy="43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205" y="2235036"/>
                <a:ext cx="554636" cy="4353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7903511" y="2277369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00B0F0"/>
                </a:solidFill>
              </a:rPr>
              <a:t>3</a:t>
            </a:r>
            <a:endParaRPr lang="en-US" sz="2000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7709942" y="2582306"/>
                <a:ext cx="554636" cy="46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942" y="2582306"/>
                <a:ext cx="554636" cy="465064"/>
              </a:xfrm>
              <a:prstGeom prst="rect">
                <a:avLst/>
              </a:prstGeom>
              <a:blipFill rotWithShape="1">
                <a:blip r:embed="rId6"/>
                <a:stretch>
                  <a:fillRect r="-648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7888388" y="2612282"/>
            <a:ext cx="57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0,4</a:t>
            </a:r>
            <a:endParaRPr lang="en-US" sz="2000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7832362" y="2959557"/>
                <a:ext cx="540000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362" y="2959557"/>
                <a:ext cx="540000" cy="9106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7971106" y="3012022"/>
                <a:ext cx="51716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106" y="3012022"/>
                <a:ext cx="517160" cy="6705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8492997" y="1929404"/>
                <a:ext cx="554636" cy="327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997" y="1929404"/>
                <a:ext cx="554636" cy="327056"/>
              </a:xfrm>
              <a:prstGeom prst="rect">
                <a:avLst/>
              </a:prstGeom>
              <a:blipFill rotWithShape="1">
                <a:blip r:embed="rId9"/>
                <a:stretch>
                  <a:fillRect r="-18681" b="-264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8480686" y="1877772"/>
            <a:ext cx="60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solidFill>
                  <a:srgbClr val="00B0F0"/>
                </a:solidFill>
              </a:rPr>
              <a:t>6</a:t>
            </a:r>
            <a:endParaRPr lang="en-US" sz="2000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8495497" y="2252526"/>
                <a:ext cx="554636" cy="442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497" y="2252526"/>
                <a:ext cx="554636" cy="442685"/>
              </a:xfrm>
              <a:prstGeom prst="rect">
                <a:avLst/>
              </a:prstGeom>
              <a:blipFill rotWithShape="1">
                <a:blip r:embed="rId10"/>
                <a:stretch>
                  <a:fillRect r="-186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8543151" y="2225042"/>
            <a:ext cx="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solidFill>
                  <a:srgbClr val="00B0F0"/>
                </a:solidFill>
              </a:rPr>
              <a:t>5</a:t>
            </a:r>
            <a:endParaRPr lang="en-US" sz="2000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8533243" y="2599796"/>
                <a:ext cx="554636" cy="442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𝟒𝟗</m:t>
                          </m:r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243" y="2599796"/>
                <a:ext cx="554636" cy="442685"/>
              </a:xfrm>
              <a:prstGeom prst="rect">
                <a:avLst/>
              </a:prstGeom>
              <a:blipFill rotWithShape="1">
                <a:blip r:embed="rId11"/>
                <a:stretch>
                  <a:fillRect r="-175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/>
          <p:cNvSpPr txBox="1"/>
          <p:nvPr/>
        </p:nvSpPr>
        <p:spPr>
          <a:xfrm>
            <a:off x="8560641" y="2632272"/>
            <a:ext cx="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7</a:t>
            </a:r>
            <a:endParaRPr lang="en-US" sz="2000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8477604" y="2947067"/>
                <a:ext cx="540000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𝟑𝟔</m:t>
                              </m:r>
                            </m:num>
                            <m:den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604" y="2947067"/>
                <a:ext cx="540000" cy="910699"/>
              </a:xfrm>
              <a:prstGeom prst="rect">
                <a:avLst/>
              </a:prstGeom>
              <a:blipFill rotWithShape="1">
                <a:blip r:embed="rId12"/>
                <a:stretch>
                  <a:fillRect r="-11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8545651" y="2992038"/>
                <a:ext cx="619599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fr-FR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651" y="2992038"/>
                <a:ext cx="619599" cy="67050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9304553" y="1888849"/>
                <a:ext cx="82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553" y="1888849"/>
                <a:ext cx="828000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9367013" y="2251109"/>
                <a:ext cx="82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13" y="2251109"/>
                <a:ext cx="828000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9264583" y="2628359"/>
                <a:ext cx="1080000" cy="36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583" y="2628359"/>
                <a:ext cx="1080000" cy="360000"/>
              </a:xfrm>
              <a:prstGeom prst="rect">
                <a:avLst/>
              </a:prstGeom>
              <a:blipFill rotWithShape="1">
                <a:blip r:embed="rId16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9267083" y="3050579"/>
                <a:ext cx="1080000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7083" y="3050579"/>
                <a:ext cx="1080000" cy="69506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0371359" y="1899285"/>
                <a:ext cx="936000" cy="36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1359" y="1899285"/>
                <a:ext cx="936000" cy="360000"/>
              </a:xfrm>
              <a:prstGeom prst="rect">
                <a:avLst/>
              </a:prstGeom>
              <a:blipFill rotWithShape="1">
                <a:blip r:embed="rId18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10534284" y="1913393"/>
                <a:ext cx="619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284" y="1913393"/>
                <a:ext cx="619599" cy="400110"/>
              </a:xfrm>
              <a:prstGeom prst="rect">
                <a:avLst/>
              </a:prstGeom>
              <a:blipFill rotWithShape="1">
                <a:blip r:embed="rId19"/>
                <a:stretch>
                  <a:fillRect l="-29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10363955" y="2300263"/>
                <a:ext cx="936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955" y="2300263"/>
                <a:ext cx="936000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10562392" y="2269987"/>
                <a:ext cx="619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392" y="2269987"/>
                <a:ext cx="619599" cy="400110"/>
              </a:xfrm>
              <a:prstGeom prst="rect">
                <a:avLst/>
              </a:prstGeom>
              <a:blipFill rotWithShape="1">
                <a:blip r:embed="rId21"/>
                <a:stretch>
                  <a:fillRect l="-29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10196747" y="2647981"/>
                <a:ext cx="129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49</m:t>
                      </m:r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747" y="2647981"/>
                <a:ext cx="1296000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10581622" y="2635455"/>
                <a:ext cx="619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r-FR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84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22" y="2635455"/>
                <a:ext cx="619599" cy="400110"/>
              </a:xfrm>
              <a:prstGeom prst="rect">
                <a:avLst/>
              </a:prstGeom>
              <a:blipFill rotWithShape="1">
                <a:blip r:embed="rId23"/>
                <a:stretch>
                  <a:fillRect l="-79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10349147" y="3084470"/>
                <a:ext cx="972000" cy="611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147" y="3084470"/>
                <a:ext cx="972000" cy="611706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10609732" y="3063064"/>
                <a:ext cx="619599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144</m:t>
                          </m:r>
                        </m:num>
                        <m:den>
                          <m:r>
                            <a:rPr lang="fr-FR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225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732" y="3063064"/>
                <a:ext cx="619599" cy="69506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11127446" y="1874125"/>
                <a:ext cx="936000" cy="43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144</m:t>
                          </m:r>
                        </m:e>
                      </m:rad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446" y="1874125"/>
                <a:ext cx="936000" cy="43640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11155551" y="2230712"/>
                <a:ext cx="936000" cy="442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225</m:t>
                          </m:r>
                        </m:e>
                      </m:rad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551" y="2230712"/>
                <a:ext cx="936000" cy="442685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11210286" y="2578428"/>
                <a:ext cx="828000" cy="396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84</m:t>
                          </m:r>
                        </m:e>
                      </m:rad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0286" y="2578428"/>
                <a:ext cx="828000" cy="396000"/>
              </a:xfrm>
              <a:prstGeom prst="rect">
                <a:avLst/>
              </a:prstGeom>
              <a:blipFill rotWithShape="1">
                <a:blip r:embed="rId28"/>
                <a:stretch>
                  <a:fillRect r="-1471"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11193988" y="2917251"/>
                <a:ext cx="648000" cy="90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144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225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3988" y="2917251"/>
                <a:ext cx="648000" cy="900000"/>
              </a:xfrm>
              <a:prstGeom prst="rect">
                <a:avLst/>
              </a:prstGeom>
              <a:blipFill rotWithShape="1">
                <a:blip r:embed="rId29"/>
                <a:stretch>
                  <a:fillRect r="-9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Bulle ronde 37"/>
          <p:cNvSpPr/>
          <p:nvPr/>
        </p:nvSpPr>
        <p:spPr>
          <a:xfrm>
            <a:off x="6847532" y="2592925"/>
            <a:ext cx="1917130" cy="596297"/>
          </a:xfrm>
          <a:prstGeom prst="wedgeEllipseCallout">
            <a:avLst>
              <a:gd name="adj1" fmla="val 866"/>
              <a:gd name="adj2" fmla="val -545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DZ" sz="2000" i="1" dirty="0" smtClean="0">
                <a:solidFill>
                  <a:schemeClr val="tx1"/>
                </a:solidFill>
              </a:rPr>
              <a:t>ماذا تلاحظ ؟</a:t>
            </a:r>
            <a:endParaRPr lang="ar-DZ" sz="2000" i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65249" y="1904515"/>
            <a:ext cx="1224000" cy="187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9387595" y="1885263"/>
                <a:ext cx="619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595" y="1885263"/>
                <a:ext cx="619599" cy="40011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9420075" y="2262513"/>
                <a:ext cx="619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075" y="2262513"/>
                <a:ext cx="619599" cy="400110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9452555" y="2624773"/>
                <a:ext cx="623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555" y="2624773"/>
                <a:ext cx="623600" cy="400110"/>
              </a:xfrm>
              <a:prstGeom prst="rect">
                <a:avLst/>
              </a:prstGeom>
              <a:blipFill rotWithShape="1">
                <a:blip r:embed="rId32"/>
                <a:stretch>
                  <a:fillRect l="-68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9455055" y="3017015"/>
                <a:ext cx="619599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fr-FR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055" y="3017015"/>
                <a:ext cx="619599" cy="695062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11315543" y="1902309"/>
            <a:ext cx="648000" cy="187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11333300" y="1904493"/>
                <a:ext cx="619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3300" y="1904493"/>
                <a:ext cx="619599" cy="400110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11339137" y="2281743"/>
                <a:ext cx="619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9137" y="2281743"/>
                <a:ext cx="619599" cy="400110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11353867" y="2635125"/>
                <a:ext cx="619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67" y="2635125"/>
                <a:ext cx="619599" cy="400110"/>
              </a:xfrm>
              <a:prstGeom prst="rect">
                <a:avLst/>
              </a:prstGeom>
              <a:blipFill rotWithShape="1">
                <a:blip r:embed="rId36"/>
                <a:stretch>
                  <a:fillRect l="-79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/>
            </p:nvSpPr>
            <p:spPr>
              <a:xfrm>
                <a:off x="11364219" y="3106858"/>
                <a:ext cx="619599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fr-FR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219" y="3106858"/>
                <a:ext cx="619599" cy="695062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6871317" y="3902352"/>
                <a:ext cx="3979518" cy="5002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DZ" sz="2400" dirty="0" smtClean="0">
                    <a:solidFill>
                      <a:srgbClr val="FF0000"/>
                    </a:solidFill>
                  </a:rPr>
                  <a:t>نلاحظ أنّ: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  <m:r>
                      <a:rPr lang="fr-F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en-US" sz="24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DZ" sz="2400" i="1" dirty="0" smtClean="0">
                    <a:solidFill>
                      <a:srgbClr val="FF0000"/>
                    </a:solidFill>
                  </a:rPr>
                  <a:t> 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317" y="3902352"/>
                <a:ext cx="3979518" cy="500265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ZoneTexte 49"/>
          <p:cNvSpPr txBox="1"/>
          <p:nvPr/>
        </p:nvSpPr>
        <p:spPr>
          <a:xfrm>
            <a:off x="8886550" y="630213"/>
            <a:ext cx="2844655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400" i="1" dirty="0" smtClean="0">
                <a:solidFill>
                  <a:schemeClr val="bg1"/>
                </a:solidFill>
              </a:rPr>
              <a:t>1) جداء جذرين تربيعيين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ar-DZ" sz="2400" i="1" dirty="0" smtClean="0">
                <a:solidFill>
                  <a:schemeClr val="bg1"/>
                </a:solidFill>
              </a:rPr>
              <a:t>: 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Espace réservé du contenu 2"/>
              <p:cNvSpPr txBox="1">
                <a:spLocks/>
              </p:cNvSpPr>
              <p:nvPr/>
            </p:nvSpPr>
            <p:spPr>
              <a:xfrm>
                <a:off x="6205646" y="4253534"/>
                <a:ext cx="5832639" cy="26413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>
                  <a:buFont typeface="Arial" pitchFamily="34" charset="0"/>
                  <a:buNone/>
                </a:pPr>
                <a:r>
                  <a:rPr lang="ar-DZ" sz="2000" b="1" u="sng" dirty="0" smtClean="0"/>
                  <a:t>نشاط 2:</a:t>
                </a:r>
                <a:r>
                  <a:rPr lang="ar-DZ" sz="2000" dirty="0" smtClean="0"/>
                  <a:t> </a:t>
                </a:r>
              </a:p>
              <a:p>
                <a:pPr marL="0" indent="0" algn="r" rtl="1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ar-DZ" sz="2000" dirty="0" smtClean="0"/>
                  <a:t> و </a:t>
                </a:r>
                <a:r>
                  <a:rPr lang="en-US" sz="2000" dirty="0" smtClean="0"/>
                  <a:t>b</a:t>
                </a:r>
                <a:r>
                  <a:rPr lang="ar-DZ" sz="2000" dirty="0"/>
                  <a:t> </a:t>
                </a:r>
                <a:r>
                  <a:rPr lang="ar-DZ" sz="2000" dirty="0" smtClean="0"/>
                  <a:t>عددان موجبان ، لنبرهن أنّ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  <m:r>
                      <a:rPr lang="fr-F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  <m:r>
                      <a:rPr lang="fr-F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endParaRPr lang="fr-FR" sz="2000" dirty="0" smtClean="0"/>
              </a:p>
              <a:p>
                <a:pPr marL="0" indent="0" algn="r" rtl="1">
                  <a:buNone/>
                </a:pPr>
                <a:r>
                  <a:rPr lang="ar-DZ" sz="2000" dirty="0" smtClean="0"/>
                  <a:t>أكمل المساواة التالية: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DZ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DZ" sz="2000" i="1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ar-DZ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  <m:r>
                          <a:rPr lang="ar-DZ" sz="200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 smtClean="0"/>
                  <a:t>                                              </a:t>
                </a:r>
                <a:r>
                  <a:rPr lang="ar-DZ" sz="2000" dirty="0" smtClean="0"/>
                  <a:t> </a:t>
                </a:r>
              </a:p>
              <a:p>
                <a:pPr marL="0" indent="0" algn="r" rtl="1">
                  <a:buNone/>
                </a:pPr>
                <a:r>
                  <a:rPr lang="ar-DZ" sz="2000" dirty="0"/>
                  <a:t>أكمل المساواة </a:t>
                </a:r>
                <a:r>
                  <a:rPr lang="ar-DZ" sz="2000" dirty="0" smtClean="0"/>
                  <a:t>التالية: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fr-FR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fr-F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  <m:r>
                          <a:rPr lang="fr-FR" sz="200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e>
                        </m:d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d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 smtClean="0"/>
                  <a:t>              </a:t>
                </a:r>
              </a:p>
              <a:p>
                <a:pPr marL="0" indent="0" algn="r" rtl="1">
                  <a:buNone/>
                </a:pPr>
                <a:r>
                  <a:rPr lang="ar-DZ" sz="2000" dirty="0" smtClean="0"/>
                  <a:t>من المساوتين السابقتين نستنتج أنّ: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fr-F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  <m:r>
                          <a:rPr lang="fr-F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D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DZ" sz="2000" i="1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ar-DZ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  <m:r>
                          <a:rPr lang="ar-DZ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DZ" sz="2000" dirty="0" smtClean="0"/>
              </a:p>
              <a:p>
                <a:pPr marL="0" indent="0" algn="r" rtl="1">
                  <a:buNone/>
                </a:pPr>
                <a:r>
                  <a:rPr lang="ar-DZ" sz="2000" dirty="0" smtClean="0"/>
                  <a:t>منه نستنتج أنّ :        </a:t>
                </a:r>
                <a:r>
                  <a:rPr lang="ar-DZ" sz="20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DZ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ar-DZ" sz="24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  <m:r>
                      <a:rPr lang="fr-FR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rad>
                    <m:r>
                      <a:rPr lang="ar-DZ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fr-FR" sz="2400" b="1" dirty="0" smtClean="0">
                  <a:solidFill>
                    <a:srgbClr val="FF0000"/>
                  </a:solidFill>
                </a:endParaRPr>
              </a:p>
              <a:p>
                <a:pPr marL="0" indent="0" algn="r" rtl="1">
                  <a:buNone/>
                </a:pPr>
                <a:endParaRPr lang="ar-DZ" sz="2000" dirty="0" smtClean="0"/>
              </a:p>
            </p:txBody>
          </p:sp>
        </mc:Choice>
        <mc:Fallback xmlns="">
          <p:sp>
            <p:nvSpPr>
              <p:cNvPr id="51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646" y="4253534"/>
                <a:ext cx="5832639" cy="2641375"/>
              </a:xfrm>
              <a:prstGeom prst="rect">
                <a:avLst/>
              </a:prstGeom>
              <a:blipFill rotWithShape="1">
                <a:blip r:embed="rId39"/>
                <a:stretch>
                  <a:fillRect l="-731" t="-924" r="-10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Bulle ronde 51"/>
              <p:cNvSpPr/>
              <p:nvPr/>
            </p:nvSpPr>
            <p:spPr>
              <a:xfrm>
                <a:off x="6185052" y="2699142"/>
                <a:ext cx="3768496" cy="59629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000" i="1" dirty="0" smtClean="0">
                    <a:solidFill>
                      <a:schemeClr val="bg1"/>
                    </a:solidFill>
                  </a:rPr>
                  <a:t>تذكّر أنّ: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DZ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ar-DZ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fr-F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  <m:sup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ar-DZ" sz="20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Bulle rond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052" y="2699142"/>
                <a:ext cx="3768496" cy="59629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/>
              <p:cNvSpPr txBox="1"/>
              <p:nvPr/>
            </p:nvSpPr>
            <p:spPr>
              <a:xfrm>
                <a:off x="7430600" y="5036133"/>
                <a:ext cx="11274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600" y="5036133"/>
                <a:ext cx="1127464" cy="400110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809826" y="5472604"/>
                <a:ext cx="531812" cy="374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826" y="5472604"/>
                <a:ext cx="531812" cy="374398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637141" y="5473778"/>
                <a:ext cx="528606" cy="407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141" y="5473778"/>
                <a:ext cx="528606" cy="407676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/>
              <p:cNvSpPr txBox="1"/>
              <p:nvPr/>
            </p:nvSpPr>
            <p:spPr>
              <a:xfrm>
                <a:off x="9314141" y="5445995"/>
                <a:ext cx="11274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6" name="ZoneText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141" y="5445995"/>
                <a:ext cx="1127464" cy="400110"/>
              </a:xfrm>
              <a:prstGeom prst="rect">
                <a:avLst/>
              </a:prstGeom>
              <a:blipFill rotWithShape="1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Bulle ronde 56"/>
              <p:cNvSpPr/>
              <p:nvPr/>
            </p:nvSpPr>
            <p:spPr>
              <a:xfrm>
                <a:off x="7390089" y="2613519"/>
                <a:ext cx="4579920" cy="59629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000" i="1" dirty="0" smtClean="0">
                    <a:solidFill>
                      <a:schemeClr val="bg1"/>
                    </a:solidFill>
                  </a:rPr>
                  <a:t>تذكّر أنّ:</a:t>
                </a:r>
                <a:r>
                  <a:rPr lang="fr-FR" sz="2000" i="1" dirty="0" smtClean="0">
                    <a:solidFill>
                      <a:schemeClr val="bg1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i="1" dirty="0" smtClean="0">
                    <a:solidFill>
                      <a:schemeClr val="bg1"/>
                    </a:solidFill>
                  </a:rPr>
                  <a:t> </a:t>
                </a:r>
                <a:endParaRPr lang="ar-DZ" sz="20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Bulle rond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089" y="2613519"/>
                <a:ext cx="4579920" cy="59629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Bulle ronde 57"/>
          <p:cNvSpPr/>
          <p:nvPr/>
        </p:nvSpPr>
        <p:spPr>
          <a:xfrm>
            <a:off x="8123583" y="2646580"/>
            <a:ext cx="4012414" cy="596297"/>
          </a:xfrm>
          <a:prstGeom prst="wedgeEllipseCallout">
            <a:avLst>
              <a:gd name="adj1" fmla="val 866"/>
              <a:gd name="adj2" fmla="val -545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DZ" sz="2000" dirty="0" smtClean="0">
                <a:solidFill>
                  <a:schemeClr val="tx1"/>
                </a:solidFill>
              </a:rPr>
              <a:t>ماهي المساواة التي نستنتجها من المساوتين السابقتين؟ </a:t>
            </a:r>
            <a:endParaRPr lang="ar-DZ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Bulle ronde 58"/>
              <p:cNvSpPr/>
              <p:nvPr/>
            </p:nvSpPr>
            <p:spPr>
              <a:xfrm>
                <a:off x="8530558" y="2182825"/>
                <a:ext cx="3591851" cy="148761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ar-DZ" sz="2000" i="1" dirty="0" smtClean="0">
                    <a:solidFill>
                      <a:schemeClr val="bg1"/>
                    </a:solidFill>
                  </a:rPr>
                  <a:t>تذكّر أنّ:</a:t>
                </a:r>
              </a:p>
              <a:p>
                <a:pPr algn="r" rtl="1"/>
                <a:r>
                  <a:rPr lang="ar-DZ" sz="2000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sz="2000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ar-DZ" sz="2000" i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sz="2000" i="1" dirty="0" smtClean="0">
                    <a:solidFill>
                      <a:schemeClr val="bg1"/>
                    </a:solidFill>
                  </a:rPr>
                  <a:t> ;</a:t>
                </a:r>
                <a:r>
                  <a:rPr lang="ar-DZ" sz="2000" i="1" dirty="0" smtClean="0">
                    <a:solidFill>
                      <a:schemeClr val="bg1"/>
                    </a:solidFill>
                  </a:rPr>
                  <a:t> عددان موجبان</a:t>
                </a:r>
              </a:p>
              <a:p>
                <a:pPr algn="r" rtl="1"/>
                <a:r>
                  <a:rPr lang="ar-DZ" sz="2000" i="1" dirty="0" smtClean="0">
                    <a:solidFill>
                      <a:schemeClr val="bg1"/>
                    </a:solidFill>
                  </a:rPr>
                  <a:t>إذا كان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DZ" sz="2000" i="1" dirty="0" smtClean="0">
                    <a:solidFill>
                      <a:schemeClr val="bg1"/>
                    </a:solidFill>
                  </a:rPr>
                  <a:t> فإن </a:t>
                </a:r>
                <a:r>
                  <a:rPr lang="fr-FR" sz="20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𝑥 </a:t>
                </a:r>
                <a:r>
                  <a:rPr lang="fr-FR" sz="2000" i="1" dirty="0" smtClean="0">
                    <a:solidFill>
                      <a:schemeClr val="bg1"/>
                    </a:solidFill>
                  </a:rPr>
                  <a:t>=</a:t>
                </a:r>
                <a:r>
                  <a:rPr lang="fr-FR" sz="2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𝑦</a:t>
                </a:r>
                <a:endParaRPr lang="ar-DZ" sz="20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Bulle rond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558" y="2182825"/>
                <a:ext cx="3591851" cy="148761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Bulle ronde 59"/>
          <p:cNvSpPr/>
          <p:nvPr/>
        </p:nvSpPr>
        <p:spPr>
          <a:xfrm>
            <a:off x="7997687" y="2798980"/>
            <a:ext cx="4012414" cy="761882"/>
          </a:xfrm>
          <a:prstGeom prst="wedgeEllipseCallout">
            <a:avLst>
              <a:gd name="adj1" fmla="val 866"/>
              <a:gd name="adj2" fmla="val -545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DZ" sz="2000" dirty="0" smtClean="0">
                <a:solidFill>
                  <a:schemeClr val="tx1"/>
                </a:solidFill>
              </a:rPr>
              <a:t>ماهي المساواة التي نستنتجها اعتمادا على الخاصية السابقة؟</a:t>
            </a:r>
            <a:endParaRPr lang="ar-DZ" sz="20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506152" y="1094199"/>
            <a:ext cx="973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DZ" sz="2000" b="1" u="sng" dirty="0">
                <a:solidFill>
                  <a:prstClr val="black"/>
                </a:solidFill>
              </a:rPr>
              <a:t>نشاط </a:t>
            </a:r>
            <a:r>
              <a:rPr lang="ar-DZ" sz="2000" b="1" u="sng" dirty="0" smtClean="0">
                <a:solidFill>
                  <a:prstClr val="black"/>
                </a:solidFill>
              </a:rPr>
              <a:t>1:</a:t>
            </a:r>
            <a:r>
              <a:rPr lang="ar-DZ" sz="2000" dirty="0" smtClean="0">
                <a:solidFill>
                  <a:prstClr val="black"/>
                </a:solidFill>
              </a:rPr>
              <a:t> </a:t>
            </a:r>
            <a:endParaRPr lang="ar-DZ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72222" y="715457"/>
                <a:ext cx="1391150" cy="442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fr-F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fr-F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2" y="715457"/>
                <a:ext cx="1391150" cy="442685"/>
              </a:xfrm>
              <a:prstGeom prst="rect">
                <a:avLst/>
              </a:prstGeom>
              <a:blipFill rotWithShape="1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096840" y="722085"/>
                <a:ext cx="696153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840" y="722085"/>
                <a:ext cx="696153" cy="436402"/>
              </a:xfrm>
              <a:prstGeom prst="rect">
                <a:avLst/>
              </a:prstGeom>
              <a:blipFill rotWithShape="1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4389069" y="24532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DZ" sz="2400" b="1" i="1" u="sng" dirty="0">
                <a:solidFill>
                  <a:schemeClr val="tx2"/>
                </a:solidFill>
              </a:rPr>
              <a:t>تطبيق</a:t>
            </a:r>
            <a:r>
              <a:rPr lang="ar-DZ" sz="2400" b="1" u="sng" dirty="0">
                <a:solidFill>
                  <a:schemeClr val="tx2"/>
                </a:solidFill>
              </a:rPr>
              <a:t>:</a:t>
            </a:r>
            <a:r>
              <a:rPr lang="ar-DZ" sz="2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459185" y="446127"/>
            <a:ext cx="2066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DZ" sz="2000" dirty="0">
                <a:solidFill>
                  <a:prstClr val="black"/>
                </a:solidFill>
              </a:rPr>
              <a:t>احسب </a:t>
            </a:r>
            <a:r>
              <a:rPr lang="ar-DZ" sz="2000" dirty="0" err="1">
                <a:solidFill>
                  <a:prstClr val="black"/>
                </a:solidFill>
              </a:rPr>
              <a:t>الجداءات</a:t>
            </a:r>
            <a:r>
              <a:rPr lang="ar-DZ" sz="2000" dirty="0">
                <a:solidFill>
                  <a:prstClr val="black"/>
                </a:solidFill>
              </a:rPr>
              <a:t> التالية: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98965" y="680521"/>
                <a:ext cx="1503489" cy="442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5" y="680521"/>
                <a:ext cx="1503489" cy="442685"/>
              </a:xfrm>
              <a:prstGeom prst="rect">
                <a:avLst/>
              </a:prstGeom>
              <a:blipFill rotWithShape="1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92341" y="1031701"/>
                <a:ext cx="1657377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rad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1" y="1031701"/>
                <a:ext cx="1657377" cy="436402"/>
              </a:xfrm>
              <a:prstGeom prst="rect">
                <a:avLst/>
              </a:prstGeom>
              <a:blipFill rotWithShape="1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91733" y="1727437"/>
                <a:ext cx="1657377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e>
                      </m:rad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33" y="1727437"/>
                <a:ext cx="1657377" cy="436402"/>
              </a:xfrm>
              <a:prstGeom prst="rect">
                <a:avLst/>
              </a:prstGeom>
              <a:blipFill rotWithShape="1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58605" y="1402768"/>
                <a:ext cx="1657377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</m:e>
                      </m:rad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05" y="1402768"/>
                <a:ext cx="1657377" cy="436402"/>
              </a:xfrm>
              <a:prstGeom prst="rect">
                <a:avLst/>
              </a:prstGeom>
              <a:blipFill rotWithShape="1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771614" y="1040133"/>
                <a:ext cx="1545038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rad>
                      <m:r>
                        <a:rPr lang="fr-F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14" y="1040133"/>
                <a:ext cx="1545038" cy="436402"/>
              </a:xfrm>
              <a:prstGeom prst="rect">
                <a:avLst/>
              </a:prstGeom>
              <a:blipFill rotWithShape="1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3196232" y="1046761"/>
                <a:ext cx="1015856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</m:rad>
                      <m:r>
                        <a:rPr lang="fr-FR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232" y="1046761"/>
                <a:ext cx="1015856" cy="436402"/>
              </a:xfrm>
              <a:prstGeom prst="rect">
                <a:avLst/>
              </a:prstGeom>
              <a:blipFill rotWithShape="1"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778242" y="1417813"/>
                <a:ext cx="1545038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  <m:r>
                            <a:rPr lang="fr-F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fr-F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242" y="1417813"/>
                <a:ext cx="1545038" cy="436402"/>
              </a:xfrm>
              <a:prstGeom prst="rect">
                <a:avLst/>
              </a:prstGeom>
              <a:blipFill rotWithShape="1"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202860" y="1424441"/>
                <a:ext cx="1015856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</m:rad>
                      <m:r>
                        <a:rPr lang="fr-F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60" y="1424441"/>
                <a:ext cx="1015856" cy="436402"/>
              </a:xfrm>
              <a:prstGeom prst="rect">
                <a:avLst/>
              </a:prstGeom>
              <a:blipFill rotWithShape="1"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784870" y="1768991"/>
                <a:ext cx="1545038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fr-F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e>
                      </m:rad>
                      <m:r>
                        <a:rPr lang="fr-F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870" y="1768991"/>
                <a:ext cx="1545038" cy="436402"/>
              </a:xfrm>
              <a:prstGeom prst="rect">
                <a:avLst/>
              </a:prstGeom>
              <a:blipFill rotWithShape="1"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3209488" y="1775619"/>
                <a:ext cx="1015856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</m:rad>
                      <m:r>
                        <a:rPr lang="fr-F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488" y="1775619"/>
                <a:ext cx="1015856" cy="436402"/>
              </a:xfrm>
              <a:prstGeom prst="rect">
                <a:avLst/>
              </a:prstGeom>
              <a:blipFill rotWithShape="1"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ZoneTexte 75"/>
          <p:cNvSpPr txBox="1"/>
          <p:nvPr/>
        </p:nvSpPr>
        <p:spPr>
          <a:xfrm>
            <a:off x="4041485" y="1064596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/>
              <a:t>6</a:t>
            </a:r>
            <a:endParaRPr lang="en-US" sz="2000" i="1" dirty="0"/>
          </a:p>
        </p:txBody>
      </p:sp>
      <p:sp>
        <p:nvSpPr>
          <p:cNvPr id="77" name="ZoneTexte 76"/>
          <p:cNvSpPr txBox="1"/>
          <p:nvPr/>
        </p:nvSpPr>
        <p:spPr>
          <a:xfrm>
            <a:off x="4114373" y="1429024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/>
              <a:t>8</a:t>
            </a:r>
            <a:endParaRPr lang="en-US" sz="2000" i="1" dirty="0"/>
          </a:p>
        </p:txBody>
      </p:sp>
      <p:sp>
        <p:nvSpPr>
          <p:cNvPr id="78" name="ZoneTexte 77"/>
          <p:cNvSpPr txBox="1"/>
          <p:nvPr/>
        </p:nvSpPr>
        <p:spPr>
          <a:xfrm>
            <a:off x="4174009" y="1766957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/>
              <a:t>9</a:t>
            </a:r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735489" y="2106429"/>
                <a:ext cx="4681051" cy="468000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DZ" sz="2400" i="1" dirty="0" smtClean="0">
                    <a:solidFill>
                      <a:schemeClr val="bg1"/>
                    </a:solidFill>
                  </a:rPr>
                  <a:t>2) كتابة عدد غير ناطق على الشكل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ar-DZ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ar-DZ" sz="2400" i="1" dirty="0" smtClean="0">
                    <a:solidFill>
                      <a:schemeClr val="bg1"/>
                    </a:solidFill>
                  </a:rPr>
                  <a:t> :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89" y="2106429"/>
                <a:ext cx="4681051" cy="468000"/>
              </a:xfrm>
              <a:prstGeom prst="rect">
                <a:avLst/>
              </a:prstGeom>
              <a:blipFill rotWithShape="1">
                <a:blip r:embed="rId5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1849109" y="2521421"/>
                <a:ext cx="3535199" cy="5002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DZ" sz="2400" i="1" dirty="0" smtClean="0">
                    <a:solidFill>
                      <a:schemeClr val="tx1"/>
                    </a:solidFill>
                  </a:rPr>
                  <a:t>نعلم أنّ: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fr-FR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2400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ar-DZ" sz="2400" i="1" dirty="0" smtClean="0">
                    <a:solidFill>
                      <a:schemeClr val="tx1"/>
                    </a:solidFill>
                  </a:rPr>
                  <a:t> </a:t>
                </a:r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109" y="2521421"/>
                <a:ext cx="3535199" cy="500265"/>
              </a:xfrm>
              <a:prstGeom prst="rect">
                <a:avLst/>
              </a:prstGeom>
              <a:blipFill rotWithShape="1">
                <a:blip r:embed="rId6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ZoneTexte 80"/>
              <p:cNvSpPr txBox="1"/>
              <p:nvPr/>
            </p:nvSpPr>
            <p:spPr>
              <a:xfrm>
                <a:off x="1908745" y="2859344"/>
                <a:ext cx="3535199" cy="5002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DZ" sz="2400" dirty="0" smtClean="0">
                    <a:solidFill>
                      <a:schemeClr val="tx1"/>
                    </a:solidFill>
                  </a:rPr>
                  <a:t>منه:</a:t>
                </a:r>
                <a14:m>
                  <m:oMath xmlns:m="http://schemas.openxmlformats.org/officeDocument/2006/math">
                    <m:r>
                      <a:rPr lang="fr-FR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fr-FR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2400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ar-DZ" sz="2400" i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ZoneTexte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745" y="2859344"/>
                <a:ext cx="3535199" cy="500265"/>
              </a:xfrm>
              <a:prstGeom prst="rect">
                <a:avLst/>
              </a:prstGeom>
              <a:blipFill rotWithShape="1">
                <a:blip r:embed="rId6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ZoneTexte 81"/>
              <p:cNvSpPr txBox="1"/>
              <p:nvPr/>
            </p:nvSpPr>
            <p:spPr>
              <a:xfrm>
                <a:off x="392180" y="3212616"/>
                <a:ext cx="1670151" cy="5098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ar-DZ" sz="2400" i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ZoneText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80" y="3212616"/>
                <a:ext cx="1670151" cy="509883"/>
              </a:xfrm>
              <a:prstGeom prst="rect">
                <a:avLst/>
              </a:prstGeom>
              <a:blipFill rotWithShape="1">
                <a:blip r:embed="rId6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ZoneTexte 82"/>
              <p:cNvSpPr txBox="1"/>
              <p:nvPr/>
            </p:nvSpPr>
            <p:spPr>
              <a:xfrm>
                <a:off x="1168651" y="3720730"/>
                <a:ext cx="2393485" cy="509883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en-US" sz="2400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ar-DZ" sz="2400" i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ZoneTexte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651" y="3720730"/>
                <a:ext cx="2393485" cy="509883"/>
              </a:xfrm>
              <a:prstGeom prst="rect">
                <a:avLst/>
              </a:prstGeom>
              <a:blipFill rotWithShape="1">
                <a:blip r:embed="rId6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/>
          <p:cNvSpPr/>
          <p:nvPr/>
        </p:nvSpPr>
        <p:spPr>
          <a:xfrm>
            <a:off x="3775004" y="3793222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000" dirty="0" smtClean="0">
                <a:solidFill>
                  <a:prstClr val="black"/>
                </a:solidFill>
              </a:rPr>
              <a:t>إذن </a:t>
            </a:r>
            <a:r>
              <a:rPr lang="ar-DZ" sz="2000" dirty="0">
                <a:solidFill>
                  <a:prstClr val="black"/>
                </a:solidFill>
              </a:rPr>
              <a:t>نستنتج أنّ :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4342689" y="4058079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DZ" sz="2400" b="1" i="1" u="sng" dirty="0">
                <a:solidFill>
                  <a:schemeClr val="tx2"/>
                </a:solidFill>
              </a:rPr>
              <a:t>تطبيق</a:t>
            </a:r>
            <a:r>
              <a:rPr lang="ar-DZ" sz="2400" b="1" u="sng" dirty="0">
                <a:solidFill>
                  <a:schemeClr val="tx2"/>
                </a:solidFill>
              </a:rPr>
              <a:t>:</a:t>
            </a:r>
            <a:r>
              <a:rPr lang="ar-DZ" sz="2400" dirty="0">
                <a:solidFill>
                  <a:schemeClr val="tx2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115111" y="4415821"/>
                <a:ext cx="5681730" cy="432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 rtl="1"/>
                <a:r>
                  <a:rPr lang="ar-DZ" sz="2000" dirty="0" smtClean="0">
                    <a:solidFill>
                      <a:prstClr val="black"/>
                    </a:solidFill>
                  </a:rPr>
                  <a:t>اكتب كلّا ممّا يلي على الشكل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ar-DZ" sz="2000" dirty="0" smtClean="0">
                    <a:solidFill>
                      <a:prstClr val="black"/>
                    </a:solidFill>
                  </a:rPr>
                  <a:t> ،حيث </a:t>
                </a:r>
                <a:r>
                  <a:rPr lang="fr-FR" sz="2000" dirty="0" smtClean="0">
                    <a:solidFill>
                      <a:prstClr val="black"/>
                    </a:solidFill>
                  </a:rPr>
                  <a:t>a</a:t>
                </a:r>
                <a:r>
                  <a:rPr lang="ar-DZ" sz="2000" dirty="0">
                    <a:solidFill>
                      <a:prstClr val="black"/>
                    </a:solidFill>
                  </a:rPr>
                  <a:t> </a:t>
                </a:r>
                <a:r>
                  <a:rPr lang="ar-DZ" sz="2000" dirty="0" smtClean="0">
                    <a:solidFill>
                      <a:prstClr val="black"/>
                    </a:solidFill>
                  </a:rPr>
                  <a:t>و</a:t>
                </a:r>
                <a:r>
                  <a:rPr lang="fr-FR" sz="2000" dirty="0" smtClean="0">
                    <a:solidFill>
                      <a:prstClr val="black"/>
                    </a:solidFill>
                  </a:rPr>
                  <a:t>b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ar-DZ" sz="2000" dirty="0" smtClean="0">
                    <a:solidFill>
                      <a:prstClr val="black"/>
                    </a:solidFill>
                  </a:rPr>
                  <a:t> عددان طبيعيان. </a:t>
                </a:r>
                <a:endParaRPr lang="ar-DZ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11" y="4415821"/>
                <a:ext cx="5681730" cy="432362"/>
              </a:xfrm>
              <a:prstGeom prst="rect">
                <a:avLst/>
              </a:prstGeom>
              <a:blipFill rotWithShape="1">
                <a:blip r:embed="rId64"/>
                <a:stretch>
                  <a:fillRect r="-1073" b="-253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214494" y="4850141"/>
                <a:ext cx="959750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rad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94" y="4850141"/>
                <a:ext cx="959750" cy="436402"/>
              </a:xfrm>
              <a:prstGeom prst="rect">
                <a:avLst/>
              </a:prstGeom>
              <a:blipFill rotWithShape="1">
                <a:blip r:embed="rId6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60878" y="5174817"/>
                <a:ext cx="1015856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ar-DZ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fr-FR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8" y="5174817"/>
                <a:ext cx="1015856" cy="436402"/>
              </a:xfrm>
              <a:prstGeom prst="rect">
                <a:avLst/>
              </a:prstGeom>
              <a:blipFill rotWithShape="1">
                <a:blip r:embed="rId6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267506" y="5552497"/>
                <a:ext cx="959750" cy="442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e>
                      </m:rad>
                      <m:r>
                        <a:rPr lang="fr-F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06" y="5552497"/>
                <a:ext cx="959750" cy="442685"/>
              </a:xfrm>
              <a:prstGeom prst="rect">
                <a:avLst/>
              </a:prstGeom>
              <a:blipFill rotWithShape="1">
                <a:blip r:embed="rId6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115110" y="5903675"/>
                <a:ext cx="1102418" cy="442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500</m:t>
                          </m:r>
                        </m:e>
                      </m:rad>
                      <m:r>
                        <a:rPr lang="fr-F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10" y="5903675"/>
                <a:ext cx="1102418" cy="442685"/>
              </a:xfrm>
              <a:prstGeom prst="rect">
                <a:avLst/>
              </a:prstGeom>
              <a:blipFill rotWithShape="1">
                <a:blip r:embed="rId6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Bulle ronde 90"/>
          <p:cNvSpPr/>
          <p:nvPr/>
        </p:nvSpPr>
        <p:spPr>
          <a:xfrm>
            <a:off x="861381" y="881146"/>
            <a:ext cx="4012414" cy="761882"/>
          </a:xfrm>
          <a:prstGeom prst="wedgeEllipseCallout">
            <a:avLst>
              <a:gd name="adj1" fmla="val 866"/>
              <a:gd name="adj2" fmla="val -545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DZ" sz="2000" dirty="0" smtClean="0">
                <a:solidFill>
                  <a:schemeClr val="tx1"/>
                </a:solidFill>
              </a:rPr>
              <a:t>اكتب 18 على شكل جداء عددين طبيعيين احدما مربعا كاملا </a:t>
            </a:r>
            <a:endParaRPr lang="ar-DZ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Bulle ronde 91"/>
              <p:cNvSpPr/>
              <p:nvPr/>
            </p:nvSpPr>
            <p:spPr>
              <a:xfrm>
                <a:off x="556591" y="980537"/>
                <a:ext cx="4469604" cy="1141179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14:m>
                  <m:oMath xmlns:m="http://schemas.openxmlformats.org/officeDocument/2006/math">
                    <m:r>
                      <a:rPr lang="ar-D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DZ" sz="2000" b="1" dirty="0" smtClean="0">
                    <a:solidFill>
                      <a:srgbClr val="FF0000"/>
                    </a:solidFill>
                  </a:rPr>
                  <a:t> المربّع الكامل هو9</a:t>
                </a:r>
                <a:endParaRPr lang="ar-DZ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Bulle rond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1" y="980537"/>
                <a:ext cx="4469604" cy="1141179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6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1042749" y="4856763"/>
                <a:ext cx="1391150" cy="442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fr-F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ar-DZ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fr-F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49" y="4856763"/>
                <a:ext cx="1391150" cy="442685"/>
              </a:xfrm>
              <a:prstGeom prst="rect">
                <a:avLst/>
              </a:prstGeom>
              <a:blipFill rotWithShape="1">
                <a:blip r:embed="rId7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2199420" y="4861589"/>
                <a:ext cx="1503489" cy="442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DZ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rad>
                    <m:r>
                      <a:rPr lang="fr-FR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fr-FR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420" y="4861589"/>
                <a:ext cx="1503489" cy="442685"/>
              </a:xfrm>
              <a:prstGeom prst="rect">
                <a:avLst/>
              </a:prstGeom>
              <a:blipFill rotWithShape="1">
                <a:blip r:embed="rId71"/>
                <a:stretch>
                  <a:fillRect l="-4878" t="-1389" b="-208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3653425" y="4856769"/>
                <a:ext cx="1256498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425" y="4856769"/>
                <a:ext cx="1256498" cy="436402"/>
              </a:xfrm>
              <a:prstGeom prst="rect">
                <a:avLst/>
              </a:prstGeom>
              <a:blipFill rotWithShape="1">
                <a:blip r:embed="rId7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4660612" y="4843517"/>
                <a:ext cx="696153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612" y="4843517"/>
                <a:ext cx="696153" cy="436402"/>
              </a:xfrm>
              <a:prstGeom prst="rect">
                <a:avLst/>
              </a:prstGeom>
              <a:blipFill rotWithShape="1">
                <a:blip r:embed="rId7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Bulle ronde 96"/>
              <p:cNvSpPr/>
              <p:nvPr/>
            </p:nvSpPr>
            <p:spPr>
              <a:xfrm>
                <a:off x="1013781" y="1033546"/>
                <a:ext cx="4012414" cy="761882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000" dirty="0" smtClean="0">
                    <a:solidFill>
                      <a:schemeClr val="tx1"/>
                    </a:solidFill>
                  </a:rPr>
                  <a:t>باستعمال الخواص السابقة حاول الوصول الى الشكل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ar-DZ" sz="2000" dirty="0" smtClean="0">
                    <a:solidFill>
                      <a:schemeClr val="tx1"/>
                    </a:solidFill>
                  </a:rPr>
                  <a:t> .</a:t>
                </a:r>
                <a:endParaRPr lang="ar-DZ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Bulle rond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81" y="1033546"/>
                <a:ext cx="4012414" cy="761882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7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ectangle à coins arrondis 97"/>
          <p:cNvSpPr/>
          <p:nvPr/>
        </p:nvSpPr>
        <p:spPr>
          <a:xfrm>
            <a:off x="735489" y="1020286"/>
            <a:ext cx="4012414" cy="7618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DZ" sz="2000" dirty="0" smtClean="0">
                <a:solidFill>
                  <a:schemeClr val="tx1"/>
                </a:solidFill>
              </a:rPr>
              <a:t>اكتب 32 على شكل جداء عددين طبيعيين احدما مربعا كاملا وبأكبر قيمة ممكنة.</a:t>
            </a:r>
            <a:endParaRPr lang="ar-DZ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Bulle ronde 98"/>
              <p:cNvSpPr/>
              <p:nvPr/>
            </p:nvSpPr>
            <p:spPr>
              <a:xfrm>
                <a:off x="556591" y="774229"/>
                <a:ext cx="4716000" cy="1141179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14:m>
                  <m:oMath xmlns:m="http://schemas.openxmlformats.org/officeDocument/2006/math">
                    <m:r>
                      <a:rPr lang="ar-D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𝟑𝟐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DZ" sz="2000" b="1" dirty="0" smtClean="0">
                    <a:solidFill>
                      <a:srgbClr val="FF0000"/>
                    </a:solidFill>
                  </a:rPr>
                  <a:t> المربّع الكامل هو16</a:t>
                </a:r>
                <a:endParaRPr lang="ar-DZ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9" name="Bulle rond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1" y="774229"/>
                <a:ext cx="4716000" cy="1141179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7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1062629" y="5194691"/>
                <a:ext cx="1432828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fr-F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ar-DZ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fr-F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629" y="5194691"/>
                <a:ext cx="1432828" cy="436402"/>
              </a:xfrm>
              <a:prstGeom prst="rect">
                <a:avLst/>
              </a:prstGeom>
              <a:blipFill rotWithShape="1"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Bulle ronde 100"/>
              <p:cNvSpPr/>
              <p:nvPr/>
            </p:nvSpPr>
            <p:spPr>
              <a:xfrm>
                <a:off x="1166181" y="1185946"/>
                <a:ext cx="4012414" cy="761882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000" dirty="0" smtClean="0">
                    <a:solidFill>
                      <a:schemeClr val="tx1"/>
                    </a:solidFill>
                  </a:rPr>
                  <a:t>باستعمال الخواص السابقة حاول الوصول الى الشكل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ar-DZ" sz="2000" dirty="0" smtClean="0">
                    <a:solidFill>
                      <a:schemeClr val="tx1"/>
                    </a:solidFill>
                  </a:rPr>
                  <a:t> .</a:t>
                </a:r>
                <a:endParaRPr lang="ar-DZ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Bulle rond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181" y="1185946"/>
                <a:ext cx="4012414" cy="761882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7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2232552" y="5199517"/>
                <a:ext cx="1670201" cy="430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DZ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rad>
                    <m:r>
                      <a:rPr lang="fr-FR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fr-FR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552" y="5199517"/>
                <a:ext cx="1670201" cy="430118"/>
              </a:xfrm>
              <a:prstGeom prst="rect">
                <a:avLst/>
              </a:prstGeom>
              <a:blipFill rotWithShape="1">
                <a:blip r:embed="rId77"/>
                <a:stretch>
                  <a:fillRect l="-4015" t="-1429" b="-2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3686557" y="5194697"/>
                <a:ext cx="1256498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557" y="5194697"/>
                <a:ext cx="1256498" cy="436402"/>
              </a:xfrm>
              <a:prstGeom prst="rect">
                <a:avLst/>
              </a:prstGeom>
              <a:blipFill rotWithShape="1">
                <a:blip r:embed="rId7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4760004" y="5181445"/>
                <a:ext cx="696153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004" y="5181445"/>
                <a:ext cx="696153" cy="436402"/>
              </a:xfrm>
              <a:prstGeom prst="rect">
                <a:avLst/>
              </a:prstGeom>
              <a:blipFill rotWithShape="1">
                <a:blip r:embed="rId7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ectangle à coins arrondis 104"/>
          <p:cNvSpPr/>
          <p:nvPr/>
        </p:nvSpPr>
        <p:spPr>
          <a:xfrm>
            <a:off x="887889" y="1490751"/>
            <a:ext cx="4012414" cy="7618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DZ" sz="2000" dirty="0" smtClean="0">
                <a:solidFill>
                  <a:schemeClr val="tx1"/>
                </a:solidFill>
              </a:rPr>
              <a:t>اكتب 75 على شكل جداء عددين طبيعيين احدما مربعا كاملا وبأكبر قيمة ممكنة.</a:t>
            </a:r>
            <a:endParaRPr lang="ar-DZ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Bulle ronde 105"/>
              <p:cNvSpPr/>
              <p:nvPr/>
            </p:nvSpPr>
            <p:spPr>
              <a:xfrm>
                <a:off x="708991" y="990253"/>
                <a:ext cx="4716000" cy="1141179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14:m>
                  <m:oMath xmlns:m="http://schemas.openxmlformats.org/officeDocument/2006/math">
                    <m:r>
                      <a:rPr lang="ar-D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ar-D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DZ" sz="2000" b="1" dirty="0" smtClean="0">
                    <a:solidFill>
                      <a:srgbClr val="FF0000"/>
                    </a:solidFill>
                  </a:rPr>
                  <a:t> المربّع الكامل هو25</a:t>
                </a:r>
                <a:endParaRPr lang="ar-DZ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6" name="Bulle rond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91" y="990253"/>
                <a:ext cx="4716000" cy="1141179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8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963241" y="5532619"/>
                <a:ext cx="1432828" cy="442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fr-F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ar-DZ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fr-F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41" y="5532619"/>
                <a:ext cx="1432828" cy="442685"/>
              </a:xfrm>
              <a:prstGeom prst="rect">
                <a:avLst/>
              </a:prstGeom>
              <a:blipFill rotWithShape="1">
                <a:blip r:embed="rId8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Bulle ronde 107"/>
              <p:cNvSpPr/>
              <p:nvPr/>
            </p:nvSpPr>
            <p:spPr>
              <a:xfrm>
                <a:off x="1318581" y="1338346"/>
                <a:ext cx="4012414" cy="761882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000" dirty="0" smtClean="0">
                    <a:solidFill>
                      <a:schemeClr val="tx1"/>
                    </a:solidFill>
                  </a:rPr>
                  <a:t>باستعمال الخواص السابقة حاول الوصول الى الشكل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ar-DZ" sz="2000" dirty="0" smtClean="0">
                    <a:solidFill>
                      <a:schemeClr val="tx1"/>
                    </a:solidFill>
                  </a:rPr>
                  <a:t> .</a:t>
                </a:r>
                <a:endParaRPr lang="ar-DZ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8" name="Bulle rond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581" y="1338346"/>
                <a:ext cx="4012414" cy="761882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7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2133164" y="5550697"/>
                <a:ext cx="1670201" cy="432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DZ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</m:rad>
                    <m:r>
                      <a:rPr lang="fr-FR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fr-FR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164" y="5550697"/>
                <a:ext cx="1670201" cy="432298"/>
              </a:xfrm>
              <a:prstGeom prst="rect">
                <a:avLst/>
              </a:prstGeom>
              <a:blipFill rotWithShape="1">
                <a:blip r:embed="rId82"/>
                <a:stretch>
                  <a:fillRect l="-4380" b="-2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3653429" y="5532625"/>
                <a:ext cx="1256498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429" y="5532625"/>
                <a:ext cx="1256498" cy="436402"/>
              </a:xfrm>
              <a:prstGeom prst="rect">
                <a:avLst/>
              </a:prstGeom>
              <a:blipFill rotWithShape="1">
                <a:blip r:embed="rId8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4726876" y="5519373"/>
                <a:ext cx="696153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76" y="5519373"/>
                <a:ext cx="696153" cy="436402"/>
              </a:xfrm>
              <a:prstGeom prst="rect">
                <a:avLst/>
              </a:prstGeom>
              <a:blipFill rotWithShape="1">
                <a:blip r:embed="rId8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à coins arrondis 111"/>
          <p:cNvSpPr/>
          <p:nvPr/>
        </p:nvSpPr>
        <p:spPr>
          <a:xfrm>
            <a:off x="1040289" y="1643151"/>
            <a:ext cx="4012414" cy="7618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DZ" sz="2000" dirty="0" smtClean="0">
                <a:solidFill>
                  <a:schemeClr val="tx1"/>
                </a:solidFill>
              </a:rPr>
              <a:t>اكتب 500 على شكل جداء عددين طبيعيين احدما مربعا كاملا وبأكبر قيمة ممكنة.</a:t>
            </a:r>
            <a:endParaRPr lang="ar-DZ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Bulle ronde 112"/>
              <p:cNvSpPr/>
              <p:nvPr/>
            </p:nvSpPr>
            <p:spPr>
              <a:xfrm>
                <a:off x="861391" y="1206277"/>
                <a:ext cx="5256000" cy="1141179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14:m>
                  <m:oMath xmlns:m="http://schemas.openxmlformats.org/officeDocument/2006/math">
                    <m:r>
                      <a:rPr lang="ar-D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𝟓𝟎𝟎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ar-D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DZ" sz="2000" b="1" dirty="0" smtClean="0">
                    <a:solidFill>
                      <a:srgbClr val="FF0000"/>
                    </a:solidFill>
                  </a:rPr>
                  <a:t> المربّع الكامل هو100</a:t>
                </a:r>
                <a:endParaRPr lang="ar-DZ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Bulle rond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91" y="1206277"/>
                <a:ext cx="5256000" cy="1141179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8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956617" y="5897051"/>
                <a:ext cx="1586716" cy="442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fr-F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ar-DZ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fr-F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17" y="5897051"/>
                <a:ext cx="1586716" cy="442685"/>
              </a:xfrm>
              <a:prstGeom prst="rect">
                <a:avLst/>
              </a:prstGeom>
              <a:blipFill rotWithShape="1">
                <a:blip r:embed="rId8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Bulle ronde 114"/>
              <p:cNvSpPr/>
              <p:nvPr/>
            </p:nvSpPr>
            <p:spPr>
              <a:xfrm>
                <a:off x="1470981" y="1490746"/>
                <a:ext cx="4012414" cy="761882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000" dirty="0" smtClean="0">
                    <a:solidFill>
                      <a:schemeClr val="tx1"/>
                    </a:solidFill>
                  </a:rPr>
                  <a:t>باستعمال الخواص السابقة حاول الوصول الى الشكل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ar-DZ" sz="2000" dirty="0" smtClean="0">
                    <a:solidFill>
                      <a:schemeClr val="tx1"/>
                    </a:solidFill>
                  </a:rPr>
                  <a:t> .</a:t>
                </a:r>
                <a:endParaRPr lang="ar-DZ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5" name="Bulle rond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981" y="1490746"/>
                <a:ext cx="4012414" cy="761882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7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2259060" y="5901877"/>
                <a:ext cx="1824089" cy="429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DZ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rad>
                    <m:r>
                      <a:rPr lang="fr-FR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fr-FR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060" y="5901877"/>
                <a:ext cx="1824089" cy="429092"/>
              </a:xfrm>
              <a:prstGeom prst="rect">
                <a:avLst/>
              </a:prstGeom>
              <a:blipFill rotWithShape="1">
                <a:blip r:embed="rId87"/>
                <a:stretch>
                  <a:fillRect l="-4013" b="-239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3938372" y="5870553"/>
                <a:ext cx="838819" cy="442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372" y="5870553"/>
                <a:ext cx="838819" cy="442685"/>
              </a:xfrm>
              <a:prstGeom prst="rect">
                <a:avLst/>
              </a:prstGeom>
              <a:blipFill rotWithShape="1">
                <a:blip r:embed="rId8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/>
              <p:cNvSpPr/>
              <p:nvPr/>
            </p:nvSpPr>
            <p:spPr>
              <a:xfrm>
                <a:off x="267510" y="6307863"/>
                <a:ext cx="1102418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108</m:t>
                          </m:r>
                        </m:e>
                      </m:rad>
                      <m:r>
                        <a:rPr lang="fr-F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10" y="6307863"/>
                <a:ext cx="1102418" cy="436402"/>
              </a:xfrm>
              <a:prstGeom prst="rect">
                <a:avLst/>
              </a:prstGeom>
              <a:blipFill rotWithShape="1">
                <a:blip r:embed="rId8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à coins arrondis 118"/>
          <p:cNvSpPr/>
          <p:nvPr/>
        </p:nvSpPr>
        <p:spPr>
          <a:xfrm>
            <a:off x="1192689" y="990253"/>
            <a:ext cx="4012414" cy="7618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DZ" sz="2000" dirty="0" smtClean="0">
                <a:solidFill>
                  <a:schemeClr val="tx1"/>
                </a:solidFill>
              </a:rPr>
              <a:t>اكتب 108 على شكل جداء عددين طبيعيين احدما مربعا كاملا وبأكبر قيمة ممكنة.</a:t>
            </a:r>
            <a:endParaRPr lang="ar-DZ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Bulle ronde 119"/>
              <p:cNvSpPr/>
              <p:nvPr/>
            </p:nvSpPr>
            <p:spPr>
              <a:xfrm>
                <a:off x="413718" y="846237"/>
                <a:ext cx="5256000" cy="1141179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14:m>
                  <m:oMath xmlns:m="http://schemas.openxmlformats.org/officeDocument/2006/math">
                    <m:r>
                      <a:rPr lang="ar-D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𝟏𝟎𝟖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ar-D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DZ" sz="2000" b="1" dirty="0" smtClean="0">
                    <a:solidFill>
                      <a:srgbClr val="FF0000"/>
                    </a:solidFill>
                  </a:rPr>
                  <a:t> المربّع الكامل هو36</a:t>
                </a:r>
                <a:endParaRPr lang="ar-DZ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0" name="Bulle rond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18" y="846237"/>
                <a:ext cx="5256000" cy="1141179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9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/>
              <p:cNvSpPr/>
              <p:nvPr/>
            </p:nvSpPr>
            <p:spPr>
              <a:xfrm>
                <a:off x="1175277" y="6314491"/>
                <a:ext cx="1432828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fr-F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ar-DZ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fr-F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77" y="6314491"/>
                <a:ext cx="1432828" cy="436402"/>
              </a:xfrm>
              <a:prstGeom prst="rect">
                <a:avLst/>
              </a:prstGeom>
              <a:blipFill rotWithShape="1">
                <a:blip r:embed="rId9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Bulle ronde 121"/>
              <p:cNvSpPr/>
              <p:nvPr/>
            </p:nvSpPr>
            <p:spPr>
              <a:xfrm>
                <a:off x="1623381" y="1643146"/>
                <a:ext cx="4012414" cy="761882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000" dirty="0" smtClean="0">
                    <a:solidFill>
                      <a:schemeClr val="tx1"/>
                    </a:solidFill>
                  </a:rPr>
                  <a:t>باستعمال الخواص السابقة حاول الوصول الى الشكل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ar-DZ" sz="2000" dirty="0" smtClean="0">
                    <a:solidFill>
                      <a:schemeClr val="tx1"/>
                    </a:solidFill>
                  </a:rPr>
                  <a:t> .</a:t>
                </a:r>
                <a:endParaRPr lang="ar-DZ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Bulle rond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381" y="1643146"/>
                <a:ext cx="4012414" cy="761882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7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/>
              <p:cNvSpPr/>
              <p:nvPr/>
            </p:nvSpPr>
            <p:spPr>
              <a:xfrm>
                <a:off x="2371704" y="6306065"/>
                <a:ext cx="1670201" cy="432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DZ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e>
                    </m:rad>
                    <m:r>
                      <a:rPr lang="fr-FR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fr-FR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3" name="Rectangle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704" y="6306065"/>
                <a:ext cx="1670201" cy="432298"/>
              </a:xfrm>
              <a:prstGeom prst="rect">
                <a:avLst/>
              </a:prstGeom>
              <a:blipFill rotWithShape="1">
                <a:blip r:embed="rId92"/>
                <a:stretch>
                  <a:fillRect l="-4015" t="-1408" b="-225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3945000" y="6274741"/>
                <a:ext cx="696153" cy="442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000" y="6274741"/>
                <a:ext cx="696153" cy="442685"/>
              </a:xfrm>
              <a:prstGeom prst="rect">
                <a:avLst/>
              </a:prstGeom>
              <a:blipFill rotWithShape="1"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 à coins arrondis 124"/>
          <p:cNvSpPr/>
          <p:nvPr/>
        </p:nvSpPr>
        <p:spPr>
          <a:xfrm>
            <a:off x="1145280" y="846237"/>
            <a:ext cx="4356000" cy="1487617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000" i="1" dirty="0" smtClean="0">
                <a:solidFill>
                  <a:schemeClr val="bg1"/>
                </a:solidFill>
              </a:rPr>
              <a:t>تذكّر أنّ:</a:t>
            </a:r>
          </a:p>
          <a:p>
            <a:pPr algn="r" rtl="1"/>
            <a:r>
              <a:rPr lang="ar-DZ" sz="2000" i="1" dirty="0" smtClean="0">
                <a:solidFill>
                  <a:schemeClr val="bg1"/>
                </a:solidFill>
              </a:rPr>
              <a:t>المربّعات الكاملة الأصغر من او تساوي 100 مثلا هي :</a:t>
            </a:r>
          </a:p>
          <a:p>
            <a:pPr algn="r" rtl="1"/>
            <a:r>
              <a:rPr lang="ar-DZ" sz="2000" i="1" dirty="0" smtClean="0">
                <a:solidFill>
                  <a:schemeClr val="bg1"/>
                </a:solidFill>
              </a:rPr>
              <a:t>1، 4، 9، 16، 25، 36، 49، 64، 81، 100.</a:t>
            </a:r>
            <a:endParaRPr lang="ar-DZ" sz="20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1937068" y="3217290"/>
                <a:ext cx="1704890" cy="509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ar-DZ" sz="2400" dirty="0" smtClean="0"/>
                  <a:t>= </a:t>
                </a:r>
                <a:endParaRPr lang="en-US" sz="2400" dirty="0"/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068" y="3217290"/>
                <a:ext cx="1704890" cy="509883"/>
              </a:xfrm>
              <a:prstGeom prst="rect">
                <a:avLst/>
              </a:prstGeom>
              <a:blipFill rotWithShape="1">
                <a:blip r:embed="rId94"/>
                <a:stretch>
                  <a:fillRect t="-1205" r="-4301" b="-265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/>
              <p:cNvSpPr/>
              <p:nvPr/>
            </p:nvSpPr>
            <p:spPr>
              <a:xfrm>
                <a:off x="3523152" y="3194413"/>
                <a:ext cx="808170" cy="512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Rectangle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152" y="3194413"/>
                <a:ext cx="808170" cy="512576"/>
              </a:xfrm>
              <a:prstGeom prst="rect">
                <a:avLst/>
              </a:prstGeom>
              <a:blipFill rotWithShape="1">
                <a:blip r:embed="rId9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Sous-titre 2"/>
          <p:cNvSpPr txBox="1">
            <a:spLocks/>
          </p:cNvSpPr>
          <p:nvPr/>
        </p:nvSpPr>
        <p:spPr>
          <a:xfrm>
            <a:off x="7390089" y="54149"/>
            <a:ext cx="4509710" cy="5040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r-FR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</a:rPr>
              <a:t>IV</a:t>
            </a:r>
            <a:r>
              <a:rPr lang="ar-DZ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</a:rPr>
              <a:t>العمليات على الجذور التربيعية</a:t>
            </a:r>
            <a:endParaRPr lang="fr-FR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90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4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4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0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5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9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4" dur="5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00"/>
                            </p:stCondLst>
                            <p:childTnLst>
                              <p:par>
                                <p:cTn id="3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0" fill="hold">
                      <p:stCondLst>
                        <p:cond delay="indefinite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 animBg="1"/>
      <p:bldP spid="45" grpId="0"/>
      <p:bldP spid="46" grpId="0"/>
      <p:bldP spid="47" grpId="0"/>
      <p:bldP spid="48" grpId="0"/>
      <p:bldP spid="49" grpId="0" animBg="1"/>
      <p:bldP spid="50" grpId="0" animBg="1"/>
      <p:bldP spid="51" grpId="0" build="p"/>
      <p:bldP spid="52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 animBg="1"/>
      <p:bldP spid="80" grpId="0"/>
      <p:bldP spid="81" grpId="0"/>
      <p:bldP spid="82" grpId="0"/>
      <p:bldP spid="83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 animBg="1"/>
      <p:bldP spid="92" grpId="0" animBg="1"/>
      <p:bldP spid="93" grpId="0"/>
      <p:bldP spid="94" grpId="0"/>
      <p:bldP spid="95" grpId="0"/>
      <p:bldP spid="96" grpId="0"/>
      <p:bldP spid="97" grpId="0" animBg="1"/>
      <p:bldP spid="98" grpId="0" animBg="1"/>
      <p:bldP spid="99" grpId="0" animBg="1"/>
      <p:bldP spid="100" grpId="0"/>
      <p:bldP spid="101" grpId="0" animBg="1"/>
      <p:bldP spid="102" grpId="0"/>
      <p:bldP spid="103" grpId="0"/>
      <p:bldP spid="104" grpId="0"/>
      <p:bldP spid="105" grpId="0" animBg="1"/>
      <p:bldP spid="106" grpId="0" animBg="1"/>
      <p:bldP spid="107" grpId="0"/>
      <p:bldP spid="108" grpId="0" animBg="1"/>
      <p:bldP spid="109" grpId="0"/>
      <p:bldP spid="110" grpId="0"/>
      <p:bldP spid="111" grpId="0"/>
      <p:bldP spid="112" grpId="0" animBg="1"/>
      <p:bldP spid="113" grpId="0" animBg="1"/>
      <p:bldP spid="114" grpId="0"/>
      <p:bldP spid="115" grpId="0" animBg="1"/>
      <p:bldP spid="116" grpId="0"/>
      <p:bldP spid="117" grpId="0"/>
      <p:bldP spid="118" grpId="0"/>
      <p:bldP spid="119" grpId="0" animBg="1"/>
      <p:bldP spid="120" grpId="0" animBg="1"/>
      <p:bldP spid="121" grpId="0"/>
      <p:bldP spid="122" grpId="0" animBg="1"/>
      <p:bldP spid="123" grpId="0"/>
      <p:bldP spid="124" grpId="0"/>
      <p:bldP spid="125" grpId="0" animBg="1"/>
      <p:bldP spid="126" grpId="0"/>
      <p:bldP spid="127" grpId="0"/>
      <p:bldP spid="1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005577" y="1795789"/>
            <a:ext cx="1524000" cy="8280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à coins arrondis 2"/>
          <p:cNvSpPr/>
          <p:nvPr/>
        </p:nvSpPr>
        <p:spPr>
          <a:xfrm>
            <a:off x="3153523" y="1813482"/>
            <a:ext cx="1524000" cy="8280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2"/>
              <p:cNvSpPr txBox="1">
                <a:spLocks/>
              </p:cNvSpPr>
              <p:nvPr/>
            </p:nvSpPr>
            <p:spPr>
              <a:xfrm>
                <a:off x="61671" y="15649"/>
                <a:ext cx="5832639" cy="28967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 rtl="1">
                  <a:spcBef>
                    <a:spcPts val="0"/>
                  </a:spcBef>
                  <a:buNone/>
                </a:pPr>
                <a:r>
                  <a:rPr lang="ar-DZ" sz="2000" dirty="0" smtClean="0"/>
                  <a:t>أكمل المساواة التالية: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DZ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DZ" sz="2000" i="1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ar-DZ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ar-DZ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rad>
                        <m:r>
                          <a:rPr lang="ar-DZ" sz="200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 smtClean="0"/>
                  <a:t>                                              </a:t>
                </a:r>
                <a:r>
                  <a:rPr lang="ar-DZ" sz="2000" dirty="0" smtClean="0"/>
                  <a:t> </a:t>
                </a:r>
              </a:p>
              <a:p>
                <a:pPr marL="0" indent="0" algn="r" rtl="1">
                  <a:spcBef>
                    <a:spcPts val="0"/>
                  </a:spcBef>
                  <a:buNone/>
                </a:pPr>
                <a:r>
                  <a:rPr lang="ar-DZ" sz="2000" dirty="0"/>
                  <a:t>أكمل المساواة </a:t>
                </a:r>
                <a:r>
                  <a:rPr lang="ar-DZ" sz="2000" dirty="0" smtClean="0"/>
                  <a:t>التالية: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rad>
                          </m:den>
                        </m:f>
                        <m:r>
                          <a:rPr lang="fr-FR" sz="200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0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000" b="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d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d>
                          </m:e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 smtClean="0"/>
                  <a:t>                               </a:t>
                </a:r>
              </a:p>
              <a:p>
                <a:pPr marL="0" indent="0" algn="r" rtl="1">
                  <a:spcBef>
                    <a:spcPts val="0"/>
                  </a:spcBef>
                  <a:buNone/>
                </a:pPr>
                <a:r>
                  <a:rPr lang="ar-DZ" sz="2000" dirty="0" smtClean="0"/>
                  <a:t>من المساوتين السابقتين نستنتج أنّ: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D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DZ" sz="2000" i="1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ar-DZ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ar-DZ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  <m:r>
                          <a:rPr lang="ar-DZ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rad>
                          </m:den>
                        </m:f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DZ" sz="2000" dirty="0" smtClean="0"/>
              </a:p>
              <a:p>
                <a:pPr marL="0" indent="0" algn="r" rtl="1">
                  <a:spcBef>
                    <a:spcPts val="0"/>
                  </a:spcBef>
                  <a:buNone/>
                </a:pPr>
                <a:r>
                  <a:rPr lang="ar-DZ" sz="2000" dirty="0" smtClean="0"/>
                  <a:t>منه نستنتج أنّ 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DZ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fr-FR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e>
                    </m:rad>
                  </m:oMath>
                </a14:m>
                <a:r>
                  <a:rPr lang="ar-DZ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    </a:t>
                </a:r>
                <a:r>
                  <a:rPr lang="fr-FR" sz="2400" b="1" dirty="0" smtClean="0">
                    <a:solidFill>
                      <a:srgbClr val="FF0000"/>
                    </a:solidFill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fr-FR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fr-FR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</m:rad>
                      </m:den>
                    </m:f>
                    <m:r>
                      <a:rPr lang="ar-DZ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ar-DZ" sz="2400" dirty="0" smtClean="0">
                    <a:solidFill>
                      <a:srgbClr val="FF0000"/>
                    </a:solidFill>
                  </a:rPr>
                  <a:t>و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DZ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fr-FR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e>
                    </m:rad>
                    <m:r>
                      <a:rPr lang="ar-DZ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fr-FR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fr-FR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2000" dirty="0" smtClean="0">
                    <a:solidFill>
                      <a:schemeClr val="bg1"/>
                    </a:solidFill>
                  </a:rPr>
                  <a:t>       </a:t>
                </a:r>
                <a:endParaRPr lang="ar-DZ" sz="2000" dirty="0" smtClean="0"/>
              </a:p>
            </p:txBody>
          </p:sp>
        </mc:Choice>
        <mc:Fallback xmlns="">
          <p:sp>
            <p:nvSpPr>
              <p:cNvPr id="4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1" y="15649"/>
                <a:ext cx="5832639" cy="2896770"/>
              </a:xfrm>
              <a:prstGeom prst="rect">
                <a:avLst/>
              </a:prstGeom>
              <a:blipFill rotWithShape="1">
                <a:blip r:embed="rId2"/>
                <a:stretch>
                  <a:fillRect r="-11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8348870" y="163644"/>
            <a:ext cx="3534735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400" i="1" dirty="0" smtClean="0">
                <a:solidFill>
                  <a:schemeClr val="bg1"/>
                </a:solidFill>
              </a:rPr>
              <a:t>3) حاصل قسمة جذرين تربيعيين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ar-DZ" sz="2400" i="1" dirty="0" smtClean="0">
                <a:solidFill>
                  <a:schemeClr val="bg1"/>
                </a:solidFill>
              </a:rPr>
              <a:t>: 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0194920"/>
                  </p:ext>
                </p:extLst>
              </p:nvPr>
            </p:nvGraphicFramePr>
            <p:xfrm>
              <a:off x="6226931" y="1046085"/>
              <a:ext cx="5796000" cy="3471072"/>
            </p:xfrm>
            <a:graphic>
              <a:graphicData uri="http://schemas.openxmlformats.org/drawingml/2006/table">
                <a:tbl>
                  <a:tblPr firstRow="1" bandRow="1">
                    <a:tableStyleId>{1FECB4D8-DB02-4DC6-A0A2-4F2EBAE1DC90}</a:tableStyleId>
                  </a:tblPr>
                  <a:tblGrid>
                    <a:gridCol w="828000">
                      <a:extLst>
                        <a:ext uri="{9D8B030D-6E8A-4147-A177-3AD203B41FA5}">
                          <a16:colId xmlns:a16="http://schemas.microsoft.com/office/drawing/2014/main" val="2179283400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753161208"/>
                        </a:ext>
                      </a:extLst>
                    </a:gridCol>
                    <a:gridCol w="783991">
                      <a:extLst>
                        <a:ext uri="{9D8B030D-6E8A-4147-A177-3AD203B41FA5}">
                          <a16:colId xmlns:a16="http://schemas.microsoft.com/office/drawing/2014/main" val="1055944772"/>
                        </a:ext>
                      </a:extLst>
                    </a:gridCol>
                    <a:gridCol w="808382">
                      <a:extLst>
                        <a:ext uri="{9D8B030D-6E8A-4147-A177-3AD203B41FA5}">
                          <a16:colId xmlns:a16="http://schemas.microsoft.com/office/drawing/2014/main" val="1889281615"/>
                        </a:ext>
                      </a:extLst>
                    </a:gridCol>
                    <a:gridCol w="959774">
                      <a:extLst>
                        <a:ext uri="{9D8B030D-6E8A-4147-A177-3AD203B41FA5}">
                          <a16:colId xmlns:a16="http://schemas.microsoft.com/office/drawing/2014/main" val="3836511138"/>
                        </a:ext>
                      </a:extLst>
                    </a:gridCol>
                    <a:gridCol w="905762">
                      <a:extLst>
                        <a:ext uri="{9D8B030D-6E8A-4147-A177-3AD203B41FA5}">
                          <a16:colId xmlns:a16="http://schemas.microsoft.com/office/drawing/2014/main" val="2696606075"/>
                        </a:ext>
                      </a:extLst>
                    </a:gridCol>
                    <a:gridCol w="682091">
                      <a:extLst>
                        <a:ext uri="{9D8B030D-6E8A-4147-A177-3AD203B41FA5}">
                          <a16:colId xmlns:a16="http://schemas.microsoft.com/office/drawing/2014/main" val="7815406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i="1" dirty="0" smtClean="0"/>
                            <a:t>a</a:t>
                          </a:r>
                          <a:endParaRPr lang="en-US" i="1" dirty="0"/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i="1" dirty="0" smtClean="0"/>
                            <a:t>b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FR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FR" b="1" i="1" smtClean="0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num>
                                      <m:den>
                                        <m:r>
                                          <a:rPr lang="fr-FR" b="1" i="1" smtClean="0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76982220"/>
                      </a:ext>
                    </a:extLst>
                  </a:tr>
                  <a:tr h="612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i="1" dirty="0" smtClean="0"/>
                            <a:t>36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i="1" dirty="0" smtClean="0"/>
                            <a:t>4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1079402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i="1" dirty="0" smtClean="0"/>
                            <a:t>25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i="1" dirty="0" smtClean="0"/>
                            <a:t>100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72573295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i="1" dirty="0" smtClean="0"/>
                            <a:t>0,09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i="1" dirty="0" smtClean="0"/>
                            <a:t>0,81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4471396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438445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0194920"/>
                  </p:ext>
                </p:extLst>
              </p:nvPr>
            </p:nvGraphicFramePr>
            <p:xfrm>
              <a:off x="6226931" y="1046085"/>
              <a:ext cx="5796000" cy="3471072"/>
            </p:xfrm>
            <a:graphic>
              <a:graphicData uri="http://schemas.openxmlformats.org/drawingml/2006/table">
                <a:tbl>
                  <a:tblPr firstRow="1" bandRow="1">
                    <a:tableStyleId>{1FECB4D8-DB02-4DC6-A0A2-4F2EBAE1DC90}</a:tableStyleId>
                  </a:tblPr>
                  <a:tblGrid>
                    <a:gridCol w="828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179283400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753161208"/>
                        </a:ext>
                      </a:extLst>
                    </a:gridCol>
                    <a:gridCol w="78399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055944772"/>
                        </a:ext>
                      </a:extLst>
                    </a:gridCol>
                    <a:gridCol w="8083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889281615"/>
                        </a:ext>
                      </a:extLst>
                    </a:gridCol>
                    <a:gridCol w="95977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836511138"/>
                        </a:ext>
                      </a:extLst>
                    </a:gridCol>
                    <a:gridCol w="9057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696606075"/>
                        </a:ext>
                      </a:extLst>
                    </a:gridCol>
                    <a:gridCol w="68209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81540654"/>
                        </a:ext>
                      </a:extLst>
                    </a:gridCol>
                  </a:tblGrid>
                  <a:tr h="6990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i="1" dirty="0" smtClean="0"/>
                            <a:t>a</a:t>
                          </a:r>
                          <a:endParaRPr lang="en-US" i="1" dirty="0"/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i="1" dirty="0" smtClean="0"/>
                            <a:t>b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2500" t="-870" r="-431250" b="-39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00752" t="-870" r="-315038" b="-39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39490" t="-870" r="-166879" b="-39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63087" t="-870" r="-75839" b="-39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49107" t="-870" r="-893" b="-39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176982220"/>
                      </a:ext>
                    </a:extLst>
                  </a:tr>
                  <a:tr h="612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i="1" dirty="0" smtClean="0"/>
                            <a:t>36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i="1" dirty="0" smtClean="0"/>
                            <a:t>4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81079402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i="1" dirty="0" smtClean="0"/>
                            <a:t>25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i="1" dirty="0" smtClean="0"/>
                            <a:t>100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72573295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i="1" dirty="0" smtClean="0"/>
                            <a:t>0,09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i="1" dirty="0" smtClean="0"/>
                            <a:t>0,81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784471396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383051" r="-600000" b="-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000" t="-383051" r="-500000" b="-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4438445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Bulle ronde 6"/>
              <p:cNvSpPr/>
              <p:nvPr/>
            </p:nvSpPr>
            <p:spPr>
              <a:xfrm>
                <a:off x="6025440" y="2976250"/>
                <a:ext cx="6079203" cy="59629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000" b="1" dirty="0" smtClean="0">
                    <a:solidFill>
                      <a:schemeClr val="tx1"/>
                    </a:solidFill>
                  </a:rPr>
                  <a:t>أكمل الجدول من العمود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ar-DZ" sz="2000" b="1" dirty="0" smtClean="0">
                    <a:solidFill>
                      <a:schemeClr val="tx1"/>
                    </a:solidFill>
                  </a:rPr>
                  <a:t> إلى العمود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</m:oMath>
                </a14:m>
                <a:r>
                  <a:rPr lang="ar-DZ" sz="2000" b="1" dirty="0" smtClean="0">
                    <a:solidFill>
                      <a:schemeClr val="tx1"/>
                    </a:solidFill>
                  </a:rPr>
                  <a:t>  </a:t>
                </a:r>
                <a:endParaRPr lang="ar-DZ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Bulle rond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440" y="2976250"/>
                <a:ext cx="6079203" cy="59629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7908147" y="1850818"/>
                <a:ext cx="554636" cy="43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147" y="1850818"/>
                <a:ext cx="554636" cy="436402"/>
              </a:xfrm>
              <a:prstGeom prst="rect">
                <a:avLst/>
              </a:prstGeom>
              <a:blipFill rotWithShape="1">
                <a:blip r:embed="rId5"/>
                <a:stretch>
                  <a:fillRect r="-186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8043639" y="1832294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6</a:t>
            </a:r>
            <a:endParaRPr lang="en-US" sz="2000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7865573" y="2463127"/>
                <a:ext cx="554636" cy="442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573" y="2463127"/>
                <a:ext cx="554636" cy="442685"/>
              </a:xfrm>
              <a:prstGeom prst="rect">
                <a:avLst/>
              </a:prstGeom>
              <a:blipFill rotWithShape="1">
                <a:blip r:embed="rId6"/>
                <a:stretch>
                  <a:fillRect r="-197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8057389" y="2478961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5</a:t>
            </a:r>
            <a:endParaRPr lang="en-US" sz="2000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7756326" y="3140726"/>
                <a:ext cx="554636" cy="46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𝟎𝟗</m:t>
                          </m:r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326" y="3140726"/>
                <a:ext cx="554636" cy="465064"/>
              </a:xfrm>
              <a:prstGeom prst="rect">
                <a:avLst/>
              </a:prstGeom>
              <a:blipFill rotWithShape="1">
                <a:blip r:embed="rId7"/>
                <a:stretch>
                  <a:fillRect r="-659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7924798" y="3206534"/>
            <a:ext cx="68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0, 3</a:t>
            </a:r>
            <a:endParaRPr lang="en-US" sz="2000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7852242" y="3935671"/>
                <a:ext cx="540000" cy="40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</m:rad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242" y="3935671"/>
                <a:ext cx="540000" cy="407547"/>
              </a:xfrm>
              <a:prstGeom prst="rect">
                <a:avLst/>
              </a:prstGeom>
              <a:blipFill rotWithShape="1">
                <a:blip r:embed="rId8"/>
                <a:stretch>
                  <a:fillRect r="-449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7911551" y="3760878"/>
            <a:ext cx="648000" cy="68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FF0000"/>
                </a:solidFill>
              </a:rPr>
              <a:t>غير</a:t>
            </a:r>
          </a:p>
          <a:p>
            <a:pPr algn="ctr"/>
            <a:r>
              <a:rPr lang="ar-DZ" sz="2000" i="1" dirty="0" smtClean="0">
                <a:solidFill>
                  <a:srgbClr val="FF0000"/>
                </a:solidFill>
              </a:rPr>
              <a:t>ممكن</a:t>
            </a:r>
            <a:endParaRPr lang="en-US" sz="20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8791169" y="1852700"/>
                <a:ext cx="554636" cy="43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169" y="1852700"/>
                <a:ext cx="554636" cy="43531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8752356" y="1884491"/>
            <a:ext cx="60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00B0F0"/>
                </a:solidFill>
              </a:rPr>
              <a:t>2</a:t>
            </a:r>
            <a:endParaRPr lang="en-US" sz="2000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8627164" y="2417896"/>
                <a:ext cx="562117" cy="442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164" y="2417896"/>
                <a:ext cx="562117" cy="442685"/>
              </a:xfrm>
              <a:prstGeom prst="rect">
                <a:avLst/>
              </a:prstGeom>
              <a:blipFill rotWithShape="1">
                <a:blip r:embed="rId10"/>
                <a:stretch>
                  <a:fillRect r="-445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/>
          <p:cNvSpPr txBox="1"/>
          <p:nvPr/>
        </p:nvSpPr>
        <p:spPr>
          <a:xfrm>
            <a:off x="8744633" y="2453142"/>
            <a:ext cx="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10</a:t>
            </a:r>
            <a:endParaRPr lang="en-US" sz="2000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8586990" y="3155755"/>
                <a:ext cx="554636" cy="46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𝟖𝟏</m:t>
                          </m:r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990" y="3155755"/>
                <a:ext cx="554636" cy="465064"/>
              </a:xfrm>
              <a:prstGeom prst="rect">
                <a:avLst/>
              </a:prstGeom>
              <a:blipFill rotWithShape="1">
                <a:blip r:embed="rId11"/>
                <a:stretch>
                  <a:fillRect r="-648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/>
          <p:cNvSpPr txBox="1"/>
          <p:nvPr/>
        </p:nvSpPr>
        <p:spPr>
          <a:xfrm>
            <a:off x="8794046" y="3239912"/>
            <a:ext cx="541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0,9</a:t>
            </a:r>
            <a:endParaRPr lang="en-US" sz="2000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8610374" y="3943290"/>
                <a:ext cx="54000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e>
                      </m:rad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374" y="3943290"/>
                <a:ext cx="540000" cy="401970"/>
              </a:xfrm>
              <a:prstGeom prst="rect">
                <a:avLst/>
              </a:prstGeom>
              <a:blipFill rotWithShape="1">
                <a:blip r:embed="rId12"/>
                <a:stretch>
                  <a:fillRect r="-685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9471190" y="1711033"/>
                <a:ext cx="828000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190" y="1711033"/>
                <a:ext cx="828000" cy="69506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9470232" y="2311456"/>
                <a:ext cx="828000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DZ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232" y="2311456"/>
                <a:ext cx="828000" cy="67685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9271187" y="3104491"/>
                <a:ext cx="1080000" cy="703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DZ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DZ" sz="2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187" y="3104491"/>
                <a:ext cx="1080000" cy="70307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9611728" y="3787166"/>
            <a:ext cx="63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i="1" dirty="0" smtClean="0">
                <a:solidFill>
                  <a:srgbClr val="FF0000"/>
                </a:solidFill>
              </a:rPr>
              <a:t>غير</a:t>
            </a:r>
          </a:p>
          <a:p>
            <a:pPr algn="r"/>
            <a:r>
              <a:rPr lang="ar-DZ" b="1" i="1" dirty="0" smtClean="0">
                <a:solidFill>
                  <a:srgbClr val="FF0000"/>
                </a:solidFill>
              </a:rPr>
              <a:t>ممكن</a:t>
            </a:r>
            <a:endParaRPr lang="en-US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10391239" y="1716563"/>
                <a:ext cx="9360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239" y="1716563"/>
                <a:ext cx="936000" cy="63478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10554164" y="1849947"/>
                <a:ext cx="619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164" y="1849947"/>
                <a:ext cx="619599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10383835" y="2314355"/>
                <a:ext cx="936000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DZ" sz="2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ar-DZ" sz="2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835" y="2314355"/>
                <a:ext cx="936000" cy="67685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10582272" y="2340531"/>
                <a:ext cx="619599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D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D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72" y="2340531"/>
                <a:ext cx="619599" cy="668516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10478400" y="3158524"/>
                <a:ext cx="854075" cy="642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𝟎𝟗</m:t>
                          </m:r>
                        </m:num>
                        <m:den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𝟖𝟏</m:t>
                          </m:r>
                        </m:den>
                      </m:f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8400" y="3158524"/>
                <a:ext cx="854075" cy="64203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10601502" y="3146261"/>
                <a:ext cx="619599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502" y="3146261"/>
                <a:ext cx="619599" cy="668516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10374489" y="3788756"/>
                <a:ext cx="977827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4489" y="3788756"/>
                <a:ext cx="977827" cy="612796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10629612" y="3810939"/>
                <a:ext cx="619599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9612" y="3810939"/>
                <a:ext cx="619599" cy="67050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11147326" y="1831777"/>
                <a:ext cx="936000" cy="43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7326" y="1831777"/>
                <a:ext cx="936000" cy="43640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11221155" y="2201318"/>
                <a:ext cx="576000" cy="936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1155" y="2201318"/>
                <a:ext cx="576000" cy="93600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11230166" y="2998929"/>
                <a:ext cx="828000" cy="819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 b="1" i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1600" b="1" i="0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0166" y="2998929"/>
                <a:ext cx="828000" cy="81984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11213868" y="3687705"/>
                <a:ext cx="648000" cy="819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400" i="1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3868" y="3687705"/>
                <a:ext cx="648000" cy="81984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Bulle ronde 38"/>
          <p:cNvSpPr/>
          <p:nvPr/>
        </p:nvSpPr>
        <p:spPr>
          <a:xfrm>
            <a:off x="8852622" y="4855594"/>
            <a:ext cx="1917130" cy="596297"/>
          </a:xfrm>
          <a:prstGeom prst="wedgeEllipseCallout">
            <a:avLst>
              <a:gd name="adj1" fmla="val 866"/>
              <a:gd name="adj2" fmla="val -545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DZ" sz="2000" i="1" dirty="0" smtClean="0">
                <a:solidFill>
                  <a:schemeClr val="tx1"/>
                </a:solidFill>
              </a:rPr>
              <a:t>ماذا تلاحظ ؟</a:t>
            </a:r>
            <a:endParaRPr lang="ar-DZ" sz="2000" i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470231" y="1682671"/>
            <a:ext cx="955983" cy="216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9618135" y="1860194"/>
                <a:ext cx="612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35" y="1860194"/>
                <a:ext cx="612141" cy="400110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9620578" y="2310469"/>
                <a:ext cx="619599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D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578" y="2310469"/>
                <a:ext cx="619599" cy="668516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9619193" y="3090423"/>
                <a:ext cx="623600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D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193" y="3090423"/>
                <a:ext cx="623600" cy="668516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 flipV="1">
            <a:off x="11319835" y="1741041"/>
            <a:ext cx="703096" cy="205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11353180" y="1863134"/>
                <a:ext cx="619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180" y="1863134"/>
                <a:ext cx="619599" cy="400110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11359017" y="2339035"/>
                <a:ext cx="619599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017" y="2339035"/>
                <a:ext cx="619599" cy="695062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11464058" y="3089490"/>
                <a:ext cx="619599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058" y="3089490"/>
                <a:ext cx="619599" cy="695062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/>
            </p:nvSpPr>
            <p:spPr>
              <a:xfrm>
                <a:off x="11384100" y="3798290"/>
                <a:ext cx="536968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4100" y="3798290"/>
                <a:ext cx="536968" cy="668516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8338603" y="4685717"/>
                <a:ext cx="2584137" cy="84388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DZ" sz="2400" dirty="0" smtClean="0">
                    <a:solidFill>
                      <a:srgbClr val="FF0000"/>
                    </a:solidFill>
                  </a:rPr>
                  <a:t>نلاحظ أنّ: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fr-F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DZ" sz="2400" i="1" dirty="0" smtClean="0">
                    <a:solidFill>
                      <a:srgbClr val="FF0000"/>
                    </a:solidFill>
                  </a:rPr>
                  <a:t> 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603" y="4685717"/>
                <a:ext cx="2584137" cy="843885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Bulle ronde 49"/>
              <p:cNvSpPr/>
              <p:nvPr/>
            </p:nvSpPr>
            <p:spPr>
              <a:xfrm>
                <a:off x="7473246" y="2729118"/>
                <a:ext cx="3541836" cy="112118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400" i="1" dirty="0" smtClean="0">
                    <a:solidFill>
                      <a:schemeClr val="bg1"/>
                    </a:solidFill>
                  </a:rPr>
                  <a:t>تذكّر أنّ:</a:t>
                </a:r>
                <a:r>
                  <a:rPr lang="fr-FR" sz="2400" i="1" dirty="0" smtClean="0">
                    <a:solidFill>
                      <a:schemeClr val="bg1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fr-F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fr-FR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fr-F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FR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ar-DZ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Bulle rond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246" y="2729118"/>
                <a:ext cx="3541836" cy="112118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Bulle ronde 50"/>
          <p:cNvSpPr/>
          <p:nvPr/>
        </p:nvSpPr>
        <p:spPr>
          <a:xfrm>
            <a:off x="7466780" y="2970187"/>
            <a:ext cx="4012414" cy="596297"/>
          </a:xfrm>
          <a:prstGeom prst="wedgeEllipseCallout">
            <a:avLst>
              <a:gd name="adj1" fmla="val 866"/>
              <a:gd name="adj2" fmla="val -545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DZ" sz="2000" dirty="0" smtClean="0">
                <a:solidFill>
                  <a:schemeClr val="tx1"/>
                </a:solidFill>
              </a:rPr>
              <a:t>ماهي المساواة التي نستنتجها من المساوتين السابقتين؟ </a:t>
            </a:r>
            <a:endParaRPr lang="ar-DZ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Bulle ronde 51"/>
              <p:cNvSpPr/>
              <p:nvPr/>
            </p:nvSpPr>
            <p:spPr>
              <a:xfrm>
                <a:off x="7950978" y="2531111"/>
                <a:ext cx="3591851" cy="148761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ar-DZ" sz="2000" i="1" dirty="0" smtClean="0">
                    <a:solidFill>
                      <a:schemeClr val="bg1"/>
                    </a:solidFill>
                  </a:rPr>
                  <a:t>تذكّر أنّ:</a:t>
                </a:r>
              </a:p>
              <a:p>
                <a:pPr algn="r" rtl="1"/>
                <a:r>
                  <a:rPr lang="ar-DZ" sz="2000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sz="2000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ar-DZ" sz="2000" i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sz="2000" i="1" dirty="0" smtClean="0">
                    <a:solidFill>
                      <a:schemeClr val="bg1"/>
                    </a:solidFill>
                  </a:rPr>
                  <a:t> ;</a:t>
                </a:r>
                <a:r>
                  <a:rPr lang="ar-DZ" sz="2000" i="1" dirty="0" smtClean="0">
                    <a:solidFill>
                      <a:schemeClr val="bg1"/>
                    </a:solidFill>
                  </a:rPr>
                  <a:t> عددان موجبان</a:t>
                </a:r>
              </a:p>
              <a:p>
                <a:pPr algn="r" rtl="1"/>
                <a:r>
                  <a:rPr lang="ar-DZ" sz="2000" i="1" dirty="0" smtClean="0">
                    <a:solidFill>
                      <a:schemeClr val="bg1"/>
                    </a:solidFill>
                  </a:rPr>
                  <a:t>إذا كان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DZ" sz="2000" i="1" dirty="0" smtClean="0">
                    <a:solidFill>
                      <a:schemeClr val="bg1"/>
                    </a:solidFill>
                  </a:rPr>
                  <a:t> فإن </a:t>
                </a:r>
                <a:r>
                  <a:rPr lang="fr-FR" sz="20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𝑥 </a:t>
                </a:r>
                <a:r>
                  <a:rPr lang="fr-FR" sz="2000" i="1" dirty="0" smtClean="0">
                    <a:solidFill>
                      <a:schemeClr val="bg1"/>
                    </a:solidFill>
                  </a:rPr>
                  <a:t>=</a:t>
                </a:r>
                <a:r>
                  <a:rPr lang="fr-FR" sz="2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𝑦</a:t>
                </a:r>
                <a:endParaRPr lang="ar-DZ" sz="20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Bulle rond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978" y="2531111"/>
                <a:ext cx="3591851" cy="148761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10658552" y="558635"/>
            <a:ext cx="973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DZ" sz="2000" b="1" u="sng" dirty="0">
                <a:solidFill>
                  <a:prstClr val="black"/>
                </a:solidFill>
              </a:rPr>
              <a:t>نشاط </a:t>
            </a:r>
            <a:r>
              <a:rPr lang="ar-DZ" sz="2000" b="1" u="sng" dirty="0" smtClean="0">
                <a:solidFill>
                  <a:prstClr val="black"/>
                </a:solidFill>
              </a:rPr>
              <a:t>1:</a:t>
            </a:r>
            <a:r>
              <a:rPr lang="ar-DZ" sz="2000" dirty="0" smtClean="0">
                <a:solidFill>
                  <a:prstClr val="black"/>
                </a:solidFill>
              </a:rPr>
              <a:t> </a:t>
            </a:r>
            <a:endParaRPr lang="ar-DZ" sz="2000" dirty="0">
              <a:solidFill>
                <a:prstClr val="black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8752579" y="3811668"/>
            <a:ext cx="648000" cy="68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FF0000"/>
                </a:solidFill>
              </a:rPr>
              <a:t>غير</a:t>
            </a:r>
          </a:p>
          <a:p>
            <a:pPr algn="ctr"/>
            <a:r>
              <a:rPr lang="ar-DZ" sz="2000" i="1" dirty="0" smtClean="0">
                <a:solidFill>
                  <a:srgbClr val="FF0000"/>
                </a:solidFill>
              </a:rPr>
              <a:t>ممكن</a:t>
            </a:r>
            <a:endParaRPr lang="en-US" sz="20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/>
              <p:cNvSpPr txBox="1"/>
              <p:nvPr/>
            </p:nvSpPr>
            <p:spPr>
              <a:xfrm>
                <a:off x="1344239" y="104356"/>
                <a:ext cx="785502" cy="617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fr-FR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0070C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239" y="104356"/>
                <a:ext cx="785502" cy="617413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503863" y="622158"/>
                <a:ext cx="531812" cy="374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863" y="622158"/>
                <a:ext cx="531812" cy="374398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494868" y="914770"/>
                <a:ext cx="528606" cy="407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68" y="914770"/>
                <a:ext cx="528606" cy="407676"/>
              </a:xfrm>
              <a:prstGeom prst="rect">
                <a:avLst/>
              </a:prstGeom>
              <a:blipFill rotWithShape="1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/>
              <p:cNvSpPr txBox="1"/>
              <p:nvPr/>
            </p:nvSpPr>
            <p:spPr>
              <a:xfrm>
                <a:off x="2107231" y="625313"/>
                <a:ext cx="785502" cy="617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fr-FR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0070C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8" name="ZoneText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231" y="625313"/>
                <a:ext cx="785502" cy="617413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>
          <a:xfrm>
            <a:off x="4610919" y="2678160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DZ" sz="2400" b="1" i="1" u="sng" dirty="0">
                <a:solidFill>
                  <a:schemeClr val="accent2"/>
                </a:solidFill>
              </a:rPr>
              <a:t>تطبيق</a:t>
            </a:r>
            <a:r>
              <a:rPr lang="ar-DZ" sz="2400" b="1" u="sng" dirty="0">
                <a:solidFill>
                  <a:schemeClr val="accent2"/>
                </a:solidFill>
              </a:rPr>
              <a:t>:</a:t>
            </a:r>
            <a:r>
              <a:rPr lang="ar-DZ" sz="24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011253" y="3063939"/>
            <a:ext cx="173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DZ" sz="2000" dirty="0" smtClean="0">
                <a:solidFill>
                  <a:prstClr val="black"/>
                </a:solidFill>
              </a:rPr>
              <a:t>بسّط الأعداد التالية:</a:t>
            </a:r>
            <a:endParaRPr lang="ar-DZ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320815" y="3290241"/>
                <a:ext cx="987450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num>
                            <m:den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15" y="3290241"/>
                <a:ext cx="987450" cy="1001684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76442" y="4218735"/>
                <a:ext cx="959750" cy="797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DZ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rad>
                        </m:den>
                      </m:f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42" y="4218735"/>
                <a:ext cx="959750" cy="797334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123342" y="3398294"/>
                <a:ext cx="959750" cy="797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DZ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</m:rad>
                        </m:den>
                      </m:f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42" y="3398294"/>
                <a:ext cx="959750" cy="797334"/>
              </a:xfrm>
              <a:prstGeom prst="rect">
                <a:avLst/>
              </a:prstGeom>
              <a:blipFill rotWithShape="1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/>
              <p:cNvSpPr txBox="1"/>
              <p:nvPr/>
            </p:nvSpPr>
            <p:spPr>
              <a:xfrm>
                <a:off x="1785342" y="3465898"/>
                <a:ext cx="785502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342" y="3465898"/>
                <a:ext cx="785502" cy="670505"/>
              </a:xfrm>
              <a:prstGeom prst="rect">
                <a:avLst/>
              </a:prstGeom>
              <a:blipFill rotWithShape="1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225556" y="4114550"/>
                <a:ext cx="987450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den>
                          </m:f>
                        </m:e>
                      </m:rad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556" y="4114550"/>
                <a:ext cx="987450" cy="1001684"/>
              </a:xfrm>
              <a:prstGeom prst="rect">
                <a:avLst/>
              </a:prstGeom>
              <a:blipFill rotWithShape="1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2209427" y="4102961"/>
                <a:ext cx="987450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rad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427" y="4102961"/>
                <a:ext cx="987450" cy="1001684"/>
              </a:xfrm>
              <a:prstGeom prst="rect">
                <a:avLst/>
              </a:prstGeom>
              <a:blipFill rotWithShape="1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6716889" y="5694410"/>
                <a:ext cx="5204183" cy="1026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buFont typeface="Arial" pitchFamily="34" charset="0"/>
                  <a:buNone/>
                </a:pPr>
                <a:r>
                  <a:rPr lang="ar-DZ" sz="2000" b="1" u="sng" dirty="0"/>
                  <a:t>نشاط 2:</a:t>
                </a:r>
                <a:r>
                  <a:rPr lang="ar-DZ" sz="2000" dirty="0"/>
                  <a:t> </a:t>
                </a:r>
              </a:p>
              <a:p>
                <a:pPr algn="r" rtl="1"/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ar-DZ" sz="2000" dirty="0"/>
                  <a:t> و </a:t>
                </a:r>
                <a:r>
                  <a:rPr lang="en-US" sz="2000" dirty="0"/>
                  <a:t>b</a:t>
                </a:r>
                <a:r>
                  <a:rPr lang="ar-DZ" sz="2000" dirty="0"/>
                  <a:t> عددان موجبان ، </a:t>
                </a:r>
                <a14:m>
                  <m:oMath xmlns:m="http://schemas.openxmlformats.org/officeDocument/2006/math">
                    <m:r>
                      <a:rPr lang="fr-FR" sz="20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2000" i="1" dirty="0">
                        <a:latin typeface="Cambria Math" panose="02040503050406030204" pitchFamily="18" charset="0"/>
                      </a:rPr>
                      <m:t> ≠</m:t>
                    </m:r>
                    <m:r>
                      <a:rPr lang="fr-F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DZ" sz="2000" dirty="0"/>
                  <a:t> ، لنبرهن أنّ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rad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889" y="5694410"/>
                <a:ext cx="5204183" cy="1026435"/>
              </a:xfrm>
              <a:prstGeom prst="rect">
                <a:avLst/>
              </a:prstGeom>
              <a:blipFill rotWithShape="1">
                <a:blip r:embed="rId48"/>
                <a:stretch>
                  <a:fillRect t="-2367" r="-11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38530" y="5093627"/>
                <a:ext cx="1177374" cy="820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DZ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rad>
                        </m:den>
                      </m:f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30" y="5093627"/>
                <a:ext cx="1177374" cy="820033"/>
              </a:xfrm>
              <a:prstGeom prst="rect">
                <a:avLst/>
              </a:prstGeom>
              <a:blipFill rotWithShape="1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287644" y="4989442"/>
                <a:ext cx="1183016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</m:num>
                            <m:den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08</m:t>
                              </m:r>
                            </m:den>
                          </m:f>
                        </m:e>
                      </m:rad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44" y="4989442"/>
                <a:ext cx="1183016" cy="1001684"/>
              </a:xfrm>
              <a:prstGeom prst="rect">
                <a:avLst/>
              </a:prstGeom>
              <a:blipFill rotWithShape="1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2271515" y="4977853"/>
                <a:ext cx="987450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</m:num>
                            <m:den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rad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515" y="4977853"/>
                <a:ext cx="987450" cy="1001684"/>
              </a:xfrm>
              <a:prstGeom prst="rect">
                <a:avLst/>
              </a:prstGeom>
              <a:blipFill rotWithShape="1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3106807" y="5222850"/>
                <a:ext cx="553485" cy="434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807" y="5222850"/>
                <a:ext cx="553485" cy="434414"/>
              </a:xfrm>
              <a:prstGeom prst="rect">
                <a:avLst/>
              </a:prstGeom>
              <a:blipFill rotWithShape="1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002703" y="4213089"/>
                <a:ext cx="959750" cy="798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DZ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</m:rad>
                        </m:den>
                      </m:f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703" y="4213089"/>
                <a:ext cx="959750" cy="798360"/>
              </a:xfrm>
              <a:prstGeom prst="rect">
                <a:avLst/>
              </a:prstGeom>
              <a:blipFill rotWithShape="1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/>
              <p:cNvSpPr txBox="1"/>
              <p:nvPr/>
            </p:nvSpPr>
            <p:spPr>
              <a:xfrm>
                <a:off x="3574637" y="4273054"/>
                <a:ext cx="785502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ZoneText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637" y="4273054"/>
                <a:ext cx="785502" cy="670505"/>
              </a:xfrm>
              <a:prstGeom prst="rect">
                <a:avLst/>
              </a:prstGeom>
              <a:blipFill rotWithShape="1"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304663" y="5985444"/>
                <a:ext cx="1245084" cy="797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DZ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1210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e>
                          </m:rad>
                        </m:den>
                      </m:f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63" y="5985444"/>
                <a:ext cx="1245084" cy="797334"/>
              </a:xfrm>
              <a:prstGeom prst="rect">
                <a:avLst/>
              </a:prstGeom>
              <a:blipFill rotWithShape="1"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253777" y="5881259"/>
                <a:ext cx="1272784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1210</m:t>
                              </m:r>
                            </m:num>
                            <m:den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den>
                          </m:f>
                        </m:e>
                      </m:rad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777" y="5881259"/>
                <a:ext cx="1272784" cy="1001684"/>
              </a:xfrm>
              <a:prstGeom prst="rect">
                <a:avLst/>
              </a:prstGeom>
              <a:blipFill rotWithShape="1"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237648" y="5869670"/>
                <a:ext cx="1130118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121</m:t>
                              </m:r>
                            </m:num>
                            <m:den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648" y="5869670"/>
                <a:ext cx="1130118" cy="1001684"/>
              </a:xfrm>
              <a:prstGeom prst="rect">
                <a:avLst/>
              </a:prstGeom>
              <a:blipFill rotWithShape="1"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3155103" y="5979798"/>
                <a:ext cx="1102418" cy="798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DZ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121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rad>
                        </m:den>
                      </m:f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103" y="5979798"/>
                <a:ext cx="1102418" cy="798360"/>
              </a:xfrm>
              <a:prstGeom prst="rect">
                <a:avLst/>
              </a:prstGeom>
              <a:blipFill rotWithShape="1"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/>
              <p:cNvSpPr txBox="1"/>
              <p:nvPr/>
            </p:nvSpPr>
            <p:spPr>
              <a:xfrm>
                <a:off x="3952817" y="6039763"/>
                <a:ext cx="785502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ZoneText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17" y="6039763"/>
                <a:ext cx="785502" cy="670505"/>
              </a:xfrm>
              <a:prstGeom prst="rect">
                <a:avLst/>
              </a:prstGeom>
              <a:blipFill rotWithShape="1"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Bulle ronde 78"/>
          <p:cNvSpPr/>
          <p:nvPr/>
        </p:nvSpPr>
        <p:spPr>
          <a:xfrm>
            <a:off x="7789937" y="3629124"/>
            <a:ext cx="4012414" cy="761882"/>
          </a:xfrm>
          <a:prstGeom prst="wedgeEllipseCallout">
            <a:avLst>
              <a:gd name="adj1" fmla="val 866"/>
              <a:gd name="adj2" fmla="val -545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DZ" sz="2000" dirty="0" smtClean="0">
                <a:solidFill>
                  <a:schemeClr val="tx1"/>
                </a:solidFill>
              </a:rPr>
              <a:t>ماهي المساواة التي نستنتجها اعتمادا على الخاصية السابقة؟</a:t>
            </a:r>
            <a:endParaRPr lang="ar-DZ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Bulle ronde 79"/>
              <p:cNvSpPr/>
              <p:nvPr/>
            </p:nvSpPr>
            <p:spPr>
              <a:xfrm>
                <a:off x="7808769" y="3484240"/>
                <a:ext cx="3986493" cy="59629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000" i="1" dirty="0" smtClean="0">
                    <a:solidFill>
                      <a:schemeClr val="bg1"/>
                    </a:solidFill>
                  </a:rPr>
                  <a:t>تذكّر أنّ: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DZ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ar-DZ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fr-F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ar-DZ" sz="20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0" name="Bulle rond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769" y="3484240"/>
                <a:ext cx="3986493" cy="59629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Bulle ronde 80"/>
          <p:cNvSpPr/>
          <p:nvPr/>
        </p:nvSpPr>
        <p:spPr>
          <a:xfrm>
            <a:off x="6560639" y="2009186"/>
            <a:ext cx="4068000" cy="596297"/>
          </a:xfrm>
          <a:prstGeom prst="wedgeEllipseCallout">
            <a:avLst>
              <a:gd name="adj1" fmla="val 866"/>
              <a:gd name="adj2" fmla="val -54571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000" i="1" dirty="0" smtClean="0">
                <a:solidFill>
                  <a:schemeClr val="bg1"/>
                </a:solidFill>
              </a:rPr>
              <a:t>قسّم كلّا من البسط والمقام على 3</a:t>
            </a:r>
            <a:endParaRPr lang="ar-DZ" sz="2000" i="1" dirty="0">
              <a:solidFill>
                <a:schemeClr val="bg1"/>
              </a:solidFill>
            </a:endParaRPr>
          </a:p>
        </p:txBody>
      </p:sp>
      <p:sp>
        <p:nvSpPr>
          <p:cNvPr id="82" name="Bulle ronde 81"/>
          <p:cNvSpPr/>
          <p:nvPr/>
        </p:nvSpPr>
        <p:spPr>
          <a:xfrm>
            <a:off x="6469969" y="2161586"/>
            <a:ext cx="4644000" cy="596297"/>
          </a:xfrm>
          <a:prstGeom prst="wedgeEllipseCallout">
            <a:avLst>
              <a:gd name="adj1" fmla="val 866"/>
              <a:gd name="adj2" fmla="val -54571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000" i="1" dirty="0" smtClean="0">
                <a:solidFill>
                  <a:schemeClr val="bg1"/>
                </a:solidFill>
              </a:rPr>
              <a:t>اضرب كلّا من البسط والمقام في 100 </a:t>
            </a:r>
            <a:endParaRPr lang="ar-DZ" sz="2000" i="1" dirty="0">
              <a:solidFill>
                <a:schemeClr val="bg1"/>
              </a:solidFill>
            </a:endParaRPr>
          </a:p>
        </p:txBody>
      </p:sp>
      <p:sp>
        <p:nvSpPr>
          <p:cNvPr id="83" name="Bulle ronde 82"/>
          <p:cNvSpPr/>
          <p:nvPr/>
        </p:nvSpPr>
        <p:spPr>
          <a:xfrm>
            <a:off x="7372789" y="3423225"/>
            <a:ext cx="4284000" cy="596297"/>
          </a:xfrm>
          <a:prstGeom prst="wedgeEllipseCallout">
            <a:avLst>
              <a:gd name="adj1" fmla="val 866"/>
              <a:gd name="adj2" fmla="val -54571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000" i="1" dirty="0" smtClean="0">
                <a:solidFill>
                  <a:schemeClr val="bg1"/>
                </a:solidFill>
              </a:rPr>
              <a:t>قسّم كلّا من البسط والمقام على 10</a:t>
            </a:r>
            <a:endParaRPr lang="ar-DZ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4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4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00"/>
                            </p:stCondLst>
                            <p:childTnLst>
                              <p:par>
                                <p:cTn id="311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/>
      <p:bldP spid="5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/>
      <p:bldP spid="42" grpId="0"/>
      <p:bldP spid="43" grpId="0"/>
      <p:bldP spid="44" grpId="0" animBg="1"/>
      <p:bldP spid="45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Bulle ronde 138"/>
          <p:cNvSpPr/>
          <p:nvPr/>
        </p:nvSpPr>
        <p:spPr>
          <a:xfrm>
            <a:off x="6886244" y="3709811"/>
            <a:ext cx="1778240" cy="596297"/>
          </a:xfrm>
          <a:prstGeom prst="wedgeEllipseCallout">
            <a:avLst>
              <a:gd name="adj1" fmla="val 866"/>
              <a:gd name="adj2" fmla="val -545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DZ" sz="2000" b="1" dirty="0" smtClean="0">
                <a:solidFill>
                  <a:schemeClr val="tx1"/>
                </a:solidFill>
              </a:rPr>
              <a:t>اكمل الجدول</a:t>
            </a:r>
            <a:endParaRPr lang="ar-DZ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0" name="Tableau 1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0650404"/>
                  </p:ext>
                </p:extLst>
              </p:nvPr>
            </p:nvGraphicFramePr>
            <p:xfrm>
              <a:off x="6852357" y="1172130"/>
              <a:ext cx="5136892" cy="1980221"/>
            </p:xfrm>
            <a:graphic>
              <a:graphicData uri="http://schemas.openxmlformats.org/drawingml/2006/table">
                <a:tbl>
                  <a:tblPr firstRow="1" bandRow="1">
                    <a:tableStyleId>{1FECB4D8-DB02-4DC6-A0A2-4F2EBAE1DC90}</a:tableStyleId>
                  </a:tblPr>
                  <a:tblGrid>
                    <a:gridCol w="721536">
                      <a:extLst>
                        <a:ext uri="{9D8B030D-6E8A-4147-A177-3AD203B41FA5}">
                          <a16:colId xmlns:a16="http://schemas.microsoft.com/office/drawing/2014/main" val="2179283400"/>
                        </a:ext>
                      </a:extLst>
                    </a:gridCol>
                    <a:gridCol w="677480">
                      <a:extLst>
                        <a:ext uri="{9D8B030D-6E8A-4147-A177-3AD203B41FA5}">
                          <a16:colId xmlns:a16="http://schemas.microsoft.com/office/drawing/2014/main" val="2753161208"/>
                        </a:ext>
                      </a:extLst>
                    </a:gridCol>
                    <a:gridCol w="643606">
                      <a:extLst>
                        <a:ext uri="{9D8B030D-6E8A-4147-A177-3AD203B41FA5}">
                          <a16:colId xmlns:a16="http://schemas.microsoft.com/office/drawing/2014/main" val="1055944772"/>
                        </a:ext>
                      </a:extLst>
                    </a:gridCol>
                    <a:gridCol w="609732">
                      <a:extLst>
                        <a:ext uri="{9D8B030D-6E8A-4147-A177-3AD203B41FA5}">
                          <a16:colId xmlns:a16="http://schemas.microsoft.com/office/drawing/2014/main" val="1889281615"/>
                        </a:ext>
                      </a:extLst>
                    </a:gridCol>
                    <a:gridCol w="1044226">
                      <a:extLst>
                        <a:ext uri="{9D8B030D-6E8A-4147-A177-3AD203B41FA5}">
                          <a16:colId xmlns:a16="http://schemas.microsoft.com/office/drawing/2014/main" val="3836511138"/>
                        </a:ext>
                      </a:extLst>
                    </a:gridCol>
                    <a:gridCol w="756164">
                      <a:extLst>
                        <a:ext uri="{9D8B030D-6E8A-4147-A177-3AD203B41FA5}">
                          <a16:colId xmlns:a16="http://schemas.microsoft.com/office/drawing/2014/main" val="2696606075"/>
                        </a:ext>
                      </a:extLst>
                    </a:gridCol>
                    <a:gridCol w="684148">
                      <a:extLst>
                        <a:ext uri="{9D8B030D-6E8A-4147-A177-3AD203B41FA5}">
                          <a16:colId xmlns:a16="http://schemas.microsoft.com/office/drawing/2014/main" val="781540654"/>
                        </a:ext>
                      </a:extLst>
                    </a:gridCol>
                  </a:tblGrid>
                  <a:tr h="4018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fr-FR" i="1" dirty="0" smtClean="0"/>
                            <a:t>a</a:t>
                          </a:r>
                          <a:endParaRPr lang="en-US" i="1" dirty="0"/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fr-FR" i="1" dirty="0" smtClean="0"/>
                            <a:t>b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rad>
                                <m:r>
                                  <a:rPr lang="ar-DZ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ar-DZ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ar-DZ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76982220"/>
                      </a:ext>
                    </a:extLst>
                  </a:tr>
                  <a:tr h="3941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ar-DZ" i="1" dirty="0" smtClean="0"/>
                            <a:t>25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ar-DZ" i="1" dirty="0" smtClean="0"/>
                            <a:t>9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1079402"/>
                      </a:ext>
                    </a:extLst>
                  </a:tr>
                  <a:tr h="3941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ar-DZ" i="1" dirty="0" smtClean="0"/>
                            <a:t>100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ar-DZ" i="1" dirty="0" smtClean="0"/>
                            <a:t>64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72573295"/>
                      </a:ext>
                    </a:extLst>
                  </a:tr>
                  <a:tr h="3941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ar-DZ" i="1" dirty="0" smtClean="0"/>
                            <a:t>4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fr-FR" i="1" dirty="0" smtClean="0"/>
                            <a:t>1,44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4471396"/>
                      </a:ext>
                    </a:extLst>
                  </a:tr>
                  <a:tr h="3941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fr-FR" i="1" dirty="0" smtClean="0"/>
                            <a:t>225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fr-FR" i="1" dirty="0" smtClean="0"/>
                            <a:t>144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438445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0" name="Tableau 1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0650404"/>
                  </p:ext>
                </p:extLst>
              </p:nvPr>
            </p:nvGraphicFramePr>
            <p:xfrm>
              <a:off x="6852357" y="1172130"/>
              <a:ext cx="5136892" cy="1980221"/>
            </p:xfrm>
            <a:graphic>
              <a:graphicData uri="http://schemas.openxmlformats.org/drawingml/2006/table">
                <a:tbl>
                  <a:tblPr firstRow="1" bandRow="1">
                    <a:tableStyleId>{1FECB4D8-DB02-4DC6-A0A2-4F2EBAE1DC90}</a:tableStyleId>
                  </a:tblPr>
                  <a:tblGrid>
                    <a:gridCol w="7215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179283400"/>
                        </a:ext>
                      </a:extLst>
                    </a:gridCol>
                    <a:gridCol w="67748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753161208"/>
                        </a:ext>
                      </a:extLst>
                    </a:gridCol>
                    <a:gridCol w="64360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055944772"/>
                        </a:ext>
                      </a:extLst>
                    </a:gridCol>
                    <a:gridCol w="60973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889281615"/>
                        </a:ext>
                      </a:extLst>
                    </a:gridCol>
                    <a:gridCol w="104422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836511138"/>
                        </a:ext>
                      </a:extLst>
                    </a:gridCol>
                    <a:gridCol w="75616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696606075"/>
                        </a:ext>
                      </a:extLst>
                    </a:gridCol>
                    <a:gridCol w="68414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81540654"/>
                        </a:ext>
                      </a:extLst>
                    </a:gridCol>
                  </a:tblGrid>
                  <a:tr h="4037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fr-FR" i="1" dirty="0" smtClean="0"/>
                            <a:t>a</a:t>
                          </a:r>
                          <a:endParaRPr lang="en-US" i="1" dirty="0"/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fr-FR" i="1" dirty="0" smtClean="0"/>
                            <a:t>b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19048" t="-7576" r="-483810" b="-4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35000" t="-7576" r="-408000" b="-4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52907" t="-7576" r="-137209" b="-4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89516" t="-7576" r="-90323" b="-4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52679" t="-7576" b="-4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176982220"/>
                      </a:ext>
                    </a:extLst>
                  </a:tr>
                  <a:tr h="3941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ar-DZ" i="1" dirty="0" smtClean="0"/>
                            <a:t>25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ar-DZ" i="1" dirty="0" smtClean="0"/>
                            <a:t>9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81079402"/>
                      </a:ext>
                    </a:extLst>
                  </a:tr>
                  <a:tr h="3941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ar-DZ" i="1" dirty="0" smtClean="0"/>
                            <a:t>100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ar-DZ" i="1" dirty="0" smtClean="0"/>
                            <a:t>64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72573295"/>
                      </a:ext>
                    </a:extLst>
                  </a:tr>
                  <a:tr h="3941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ar-DZ" i="1" dirty="0" smtClean="0"/>
                            <a:t>4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fr-FR" i="1" dirty="0" smtClean="0"/>
                            <a:t>1,44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784471396"/>
                      </a:ext>
                    </a:extLst>
                  </a:tr>
                  <a:tr h="3941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fr-FR" i="1" dirty="0" smtClean="0"/>
                            <a:t>225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fr-FR" i="1" dirty="0" smtClean="0"/>
                            <a:t>144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4438445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1" name="Rectangle à coins arrondis 140"/>
          <p:cNvSpPr/>
          <p:nvPr/>
        </p:nvSpPr>
        <p:spPr>
          <a:xfrm>
            <a:off x="11319884" y="1593277"/>
            <a:ext cx="648000" cy="15572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à coins arrondis 141"/>
          <p:cNvSpPr/>
          <p:nvPr/>
        </p:nvSpPr>
        <p:spPr>
          <a:xfrm>
            <a:off x="9511198" y="1561349"/>
            <a:ext cx="987465" cy="15854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ZoneTexte 142"/>
          <p:cNvSpPr txBox="1"/>
          <p:nvPr/>
        </p:nvSpPr>
        <p:spPr>
          <a:xfrm>
            <a:off x="8319912" y="135420"/>
            <a:ext cx="3716094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400" i="1" dirty="0" smtClean="0">
                <a:solidFill>
                  <a:schemeClr val="bg1"/>
                </a:solidFill>
              </a:rPr>
              <a:t>4) الجذر التربيعي لمجموع او فرق: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0810952" y="564278"/>
            <a:ext cx="973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DZ" sz="2000" b="1" u="sng" dirty="0">
                <a:solidFill>
                  <a:prstClr val="black"/>
                </a:solidFill>
              </a:rPr>
              <a:t>نشاط </a:t>
            </a:r>
            <a:r>
              <a:rPr lang="ar-DZ" sz="2000" b="1" u="sng" dirty="0" smtClean="0">
                <a:solidFill>
                  <a:prstClr val="black"/>
                </a:solidFill>
              </a:rPr>
              <a:t>1:</a:t>
            </a:r>
            <a:r>
              <a:rPr lang="ar-DZ" sz="2000" dirty="0" smtClean="0">
                <a:solidFill>
                  <a:prstClr val="black"/>
                </a:solidFill>
              </a:rPr>
              <a:t> </a:t>
            </a:r>
            <a:endParaRPr lang="ar-DZ" sz="2000" dirty="0">
              <a:solidFill>
                <a:prstClr val="black"/>
              </a:solidFill>
            </a:endParaRPr>
          </a:p>
        </p:txBody>
      </p:sp>
      <p:sp>
        <p:nvSpPr>
          <p:cNvPr id="145" name="ZoneTexte 144"/>
          <p:cNvSpPr txBox="1"/>
          <p:nvPr/>
        </p:nvSpPr>
        <p:spPr>
          <a:xfrm>
            <a:off x="8320218" y="1578290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00B0F0"/>
                </a:solidFill>
              </a:rPr>
              <a:t>5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46" name="ZoneTexte 145"/>
          <p:cNvSpPr txBox="1"/>
          <p:nvPr/>
        </p:nvSpPr>
        <p:spPr>
          <a:xfrm>
            <a:off x="8924178" y="1595222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>
                <a:solidFill>
                  <a:srgbClr val="00B0F0"/>
                </a:solidFill>
              </a:rPr>
              <a:t>3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47" name="ZoneTexte 146"/>
          <p:cNvSpPr txBox="1"/>
          <p:nvPr/>
        </p:nvSpPr>
        <p:spPr>
          <a:xfrm>
            <a:off x="9663604" y="1589576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00B0F0"/>
                </a:solidFill>
              </a:rPr>
              <a:t>2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48" name="ZoneTexte 147"/>
          <p:cNvSpPr txBox="1"/>
          <p:nvPr/>
        </p:nvSpPr>
        <p:spPr>
          <a:xfrm>
            <a:off x="10600267" y="1595219"/>
            <a:ext cx="63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00B0F0"/>
                </a:solidFill>
              </a:rPr>
              <a:t>16</a:t>
            </a:r>
            <a:endParaRPr lang="en-US" sz="2000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ZoneTexte 148"/>
              <p:cNvSpPr txBox="1"/>
              <p:nvPr/>
            </p:nvSpPr>
            <p:spPr>
              <a:xfrm>
                <a:off x="11257794" y="1635061"/>
                <a:ext cx="554636" cy="43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49" name="ZoneTexte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794" y="1635061"/>
                <a:ext cx="554636" cy="435312"/>
              </a:xfrm>
              <a:prstGeom prst="rect">
                <a:avLst/>
              </a:prstGeom>
              <a:blipFill rotWithShape="1">
                <a:blip r:embed="rId3"/>
                <a:stretch>
                  <a:fillRect r="-175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ZoneTexte 149"/>
          <p:cNvSpPr txBox="1"/>
          <p:nvPr/>
        </p:nvSpPr>
        <p:spPr>
          <a:xfrm>
            <a:off x="11385159" y="1561349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00B0F0"/>
                </a:solidFill>
              </a:rPr>
              <a:t>4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51" name="ZoneTexte 150"/>
          <p:cNvSpPr txBox="1"/>
          <p:nvPr/>
        </p:nvSpPr>
        <p:spPr>
          <a:xfrm>
            <a:off x="8271586" y="1990333"/>
            <a:ext cx="485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00B0F0"/>
                </a:solidFill>
              </a:rPr>
              <a:t>10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52" name="ZoneTexte 151"/>
          <p:cNvSpPr txBox="1"/>
          <p:nvPr/>
        </p:nvSpPr>
        <p:spPr>
          <a:xfrm>
            <a:off x="8895954" y="1973398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00B0F0"/>
                </a:solidFill>
              </a:rPr>
              <a:t>8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53" name="ZoneTexte 152"/>
          <p:cNvSpPr txBox="1"/>
          <p:nvPr/>
        </p:nvSpPr>
        <p:spPr>
          <a:xfrm>
            <a:off x="9816004" y="2001619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00B0F0"/>
                </a:solidFill>
              </a:rPr>
              <a:t>2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54" name="ZoneTexte 153"/>
          <p:cNvSpPr txBox="1"/>
          <p:nvPr/>
        </p:nvSpPr>
        <p:spPr>
          <a:xfrm>
            <a:off x="10538176" y="1973395"/>
            <a:ext cx="63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00B0F0"/>
                </a:solidFill>
              </a:rPr>
              <a:t>36</a:t>
            </a:r>
            <a:endParaRPr lang="en-US" sz="2000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ZoneTexte 154"/>
              <p:cNvSpPr txBox="1"/>
              <p:nvPr/>
            </p:nvSpPr>
            <p:spPr>
              <a:xfrm>
                <a:off x="11263437" y="1965583"/>
                <a:ext cx="554636" cy="43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5" name="ZoneTexte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3437" y="1965583"/>
                <a:ext cx="554636" cy="435312"/>
              </a:xfrm>
              <a:prstGeom prst="rect">
                <a:avLst/>
              </a:prstGeom>
              <a:blipFill rotWithShape="1">
                <a:blip r:embed="rId4"/>
                <a:stretch>
                  <a:fillRect r="-175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ZoneTexte 155"/>
          <p:cNvSpPr txBox="1"/>
          <p:nvPr/>
        </p:nvSpPr>
        <p:spPr>
          <a:xfrm>
            <a:off x="11402091" y="1962096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00B0F0"/>
                </a:solidFill>
              </a:rPr>
              <a:t>6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57" name="ZoneTexte 156"/>
          <p:cNvSpPr txBox="1"/>
          <p:nvPr/>
        </p:nvSpPr>
        <p:spPr>
          <a:xfrm>
            <a:off x="8297637" y="2379796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2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58" name="ZoneTexte 157"/>
          <p:cNvSpPr txBox="1"/>
          <p:nvPr/>
        </p:nvSpPr>
        <p:spPr>
          <a:xfrm>
            <a:off x="8890308" y="2362861"/>
            <a:ext cx="532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1,2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59" name="ZoneTexte 158"/>
          <p:cNvSpPr txBox="1"/>
          <p:nvPr/>
        </p:nvSpPr>
        <p:spPr>
          <a:xfrm>
            <a:off x="9708757" y="2368504"/>
            <a:ext cx="53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0,8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60" name="ZoneTexte 159"/>
          <p:cNvSpPr txBox="1"/>
          <p:nvPr/>
        </p:nvSpPr>
        <p:spPr>
          <a:xfrm>
            <a:off x="10532530" y="2385436"/>
            <a:ext cx="63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2,56</a:t>
            </a:r>
            <a:endParaRPr lang="en-US" sz="2000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ZoneTexte 160"/>
              <p:cNvSpPr txBox="1"/>
              <p:nvPr/>
            </p:nvSpPr>
            <p:spPr>
              <a:xfrm>
                <a:off x="11167479" y="2309890"/>
                <a:ext cx="554636" cy="46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𝟓𝟔</m:t>
                          </m:r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61" name="ZoneTexte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479" y="2309890"/>
                <a:ext cx="554636" cy="465064"/>
              </a:xfrm>
              <a:prstGeom prst="rect">
                <a:avLst/>
              </a:prstGeom>
              <a:blipFill rotWithShape="1">
                <a:blip r:embed="rId5"/>
                <a:stretch>
                  <a:fillRect r="-659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ZoneTexte 161"/>
          <p:cNvSpPr txBox="1"/>
          <p:nvPr/>
        </p:nvSpPr>
        <p:spPr>
          <a:xfrm>
            <a:off x="11317422" y="2362847"/>
            <a:ext cx="671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1,6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63" name="ZoneTexte 162"/>
          <p:cNvSpPr txBox="1"/>
          <p:nvPr/>
        </p:nvSpPr>
        <p:spPr>
          <a:xfrm>
            <a:off x="8280702" y="2780552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15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8963685" y="2763617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12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9714400" y="2746682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3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66" name="ZoneTexte 165"/>
          <p:cNvSpPr txBox="1"/>
          <p:nvPr/>
        </p:nvSpPr>
        <p:spPr>
          <a:xfrm>
            <a:off x="10572040" y="2752325"/>
            <a:ext cx="63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81</a:t>
            </a:r>
            <a:endParaRPr lang="en-US" sz="2000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ZoneTexte 166"/>
              <p:cNvSpPr txBox="1"/>
              <p:nvPr/>
            </p:nvSpPr>
            <p:spPr>
              <a:xfrm>
                <a:off x="11286012" y="2744513"/>
                <a:ext cx="554636" cy="43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𝟖𝟏</m:t>
                          </m:r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67" name="ZoneTexte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6012" y="2744513"/>
                <a:ext cx="554636" cy="435312"/>
              </a:xfrm>
              <a:prstGeom prst="rect">
                <a:avLst/>
              </a:prstGeom>
              <a:blipFill rotWithShape="1">
                <a:blip r:embed="rId6"/>
                <a:stretch>
                  <a:fillRect r="-186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ZoneTexte 167"/>
          <p:cNvSpPr txBox="1"/>
          <p:nvPr/>
        </p:nvSpPr>
        <p:spPr>
          <a:xfrm>
            <a:off x="11413377" y="2763605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9</a:t>
            </a:r>
            <a:endParaRPr lang="en-US" sz="2000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Bulle ronde 168"/>
              <p:cNvSpPr/>
              <p:nvPr/>
            </p:nvSpPr>
            <p:spPr>
              <a:xfrm>
                <a:off x="6143973" y="4099500"/>
                <a:ext cx="6079203" cy="59629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000" b="1" dirty="0" smtClean="0">
                    <a:solidFill>
                      <a:schemeClr val="tx1"/>
                    </a:solidFill>
                  </a:rPr>
                  <a:t>قارن بين العمود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  <m:r>
                      <a:rPr lang="ar-DZ" sz="20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  <m:r>
                      <a:rPr lang="ar-DZ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DZ" sz="2000" b="1" dirty="0" smtClean="0">
                    <a:solidFill>
                      <a:schemeClr val="tx1"/>
                    </a:solidFill>
                  </a:rPr>
                  <a:t> و العمود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ar-DZ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endParaRPr lang="ar-DZ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9" name="Bulle ronde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973" y="4099500"/>
                <a:ext cx="6079203" cy="59629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ZoneTexte 169"/>
              <p:cNvSpPr txBox="1"/>
              <p:nvPr/>
            </p:nvSpPr>
            <p:spPr>
              <a:xfrm>
                <a:off x="6084711" y="3302823"/>
                <a:ext cx="5972272" cy="5002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DZ" sz="2400" dirty="0" smtClean="0">
                    <a:solidFill>
                      <a:srgbClr val="FF0000"/>
                    </a:solidFill>
                  </a:rPr>
                  <a:t>نلاحظ في كلّ الحالات السابقة أنّ: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  <m:r>
                      <a:rPr lang="ar-DZ" sz="24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  <m:r>
                      <a:rPr lang="fr-F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ar-DZ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70" name="ZoneTexte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711" y="3302823"/>
                <a:ext cx="5972272" cy="5002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1" name="Tableau 17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5531947"/>
                  </p:ext>
                </p:extLst>
              </p:nvPr>
            </p:nvGraphicFramePr>
            <p:xfrm>
              <a:off x="6689777" y="3969933"/>
              <a:ext cx="5321599" cy="1987733"/>
            </p:xfrm>
            <a:graphic>
              <a:graphicData uri="http://schemas.openxmlformats.org/drawingml/2006/table">
                <a:tbl>
                  <a:tblPr firstRow="1" bandRow="1">
                    <a:tableStyleId>{1FECB4D8-DB02-4DC6-A0A2-4F2EBAE1DC90}</a:tableStyleId>
                  </a:tblPr>
                  <a:tblGrid>
                    <a:gridCol w="721380">
                      <a:extLst>
                        <a:ext uri="{9D8B030D-6E8A-4147-A177-3AD203B41FA5}">
                          <a16:colId xmlns:a16="http://schemas.microsoft.com/office/drawing/2014/main" val="2179283400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2753161208"/>
                        </a:ext>
                      </a:extLst>
                    </a:gridCol>
                    <a:gridCol w="643467">
                      <a:extLst>
                        <a:ext uri="{9D8B030D-6E8A-4147-A177-3AD203B41FA5}">
                          <a16:colId xmlns:a16="http://schemas.microsoft.com/office/drawing/2014/main" val="105594477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1889281615"/>
                        </a:ext>
                      </a:extLst>
                    </a:gridCol>
                    <a:gridCol w="1044000">
                      <a:extLst>
                        <a:ext uri="{9D8B030D-6E8A-4147-A177-3AD203B41FA5}">
                          <a16:colId xmlns:a16="http://schemas.microsoft.com/office/drawing/2014/main" val="3836511138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2696606075"/>
                        </a:ext>
                      </a:extLst>
                    </a:gridCol>
                    <a:gridCol w="869819">
                      <a:extLst>
                        <a:ext uri="{9D8B030D-6E8A-4147-A177-3AD203B41FA5}">
                          <a16:colId xmlns:a16="http://schemas.microsoft.com/office/drawing/2014/main" val="7815406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fr-FR" i="1" dirty="0" smtClean="0"/>
                            <a:t>a</a:t>
                          </a:r>
                          <a:endParaRPr lang="en-US" i="1" dirty="0"/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fr-FR" i="1" dirty="0" smtClean="0"/>
                            <a:t>b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rad>
                                <m:r>
                                  <a:rPr lang="ar-DZ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ar-DZ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ar-DZ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76982220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ar-DZ" i="1" dirty="0" smtClean="0"/>
                            <a:t>16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ar-DZ" i="1" dirty="0" smtClean="0"/>
                            <a:t>9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107940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ar-DZ" i="1" dirty="0" smtClean="0"/>
                            <a:t>36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ar-DZ" i="1" dirty="0" smtClean="0"/>
                            <a:t>64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72573295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fr-FR" i="1" dirty="0" smtClean="0"/>
                            <a:t>7,84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fr-FR" i="1" dirty="0" smtClean="0"/>
                            <a:t>4,41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4471396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fr-FR" i="1" dirty="0" smtClean="0"/>
                            <a:t>16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fr-FR" i="1" dirty="0" smtClean="0"/>
                            <a:t>49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438445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1" name="Tableau 17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5531947"/>
                  </p:ext>
                </p:extLst>
              </p:nvPr>
            </p:nvGraphicFramePr>
            <p:xfrm>
              <a:off x="6689777" y="3969933"/>
              <a:ext cx="5321599" cy="1987733"/>
            </p:xfrm>
            <a:graphic>
              <a:graphicData uri="http://schemas.openxmlformats.org/drawingml/2006/table">
                <a:tbl>
                  <a:tblPr firstRow="1" bandRow="1">
                    <a:tableStyleId>{1FECB4D8-DB02-4DC6-A0A2-4F2EBAE1DC90}</a:tableStyleId>
                  </a:tblPr>
                  <a:tblGrid>
                    <a:gridCol w="72138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179283400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753161208"/>
                        </a:ext>
                      </a:extLst>
                    </a:gridCol>
                    <a:gridCol w="64346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05594477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889281615"/>
                        </a:ext>
                      </a:extLst>
                    </a:gridCol>
                    <a:gridCol w="1044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836511138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696606075"/>
                        </a:ext>
                      </a:extLst>
                    </a:gridCol>
                    <a:gridCol w="86981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81540654"/>
                        </a:ext>
                      </a:extLst>
                    </a:gridCol>
                  </a:tblGrid>
                  <a:tr h="4037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fr-FR" i="1" dirty="0" smtClean="0"/>
                            <a:t>a</a:t>
                          </a:r>
                          <a:endParaRPr lang="en-US" i="1" dirty="0"/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fr-FR" i="1" dirty="0" smtClean="0"/>
                            <a:t>b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16038" t="-7576" r="-508491" b="-41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335000" t="-7576" r="-439000" b="-41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54386" t="-7576" r="-156725" b="-41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488710" t="-7576" r="-116129" b="-41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510490" t="-7576" r="-699" b="-4106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176982220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ar-DZ" i="1" dirty="0" smtClean="0"/>
                            <a:t>16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ar-DZ" i="1" dirty="0" smtClean="0"/>
                            <a:t>9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8107940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ar-DZ" i="1" dirty="0" smtClean="0"/>
                            <a:t>36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ar-DZ" i="1" dirty="0" smtClean="0"/>
                            <a:t>64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72573295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fr-FR" i="1" dirty="0" smtClean="0"/>
                            <a:t>7,84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fr-FR" i="1" dirty="0" smtClean="0"/>
                            <a:t>4,41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784471396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fr-FR" i="1" dirty="0" smtClean="0"/>
                            <a:t>16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fr-FR" i="1" dirty="0" smtClean="0"/>
                            <a:t>49</a:t>
                          </a: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4438445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2" name="ZoneTexte 171"/>
          <p:cNvSpPr txBox="1"/>
          <p:nvPr/>
        </p:nvSpPr>
        <p:spPr>
          <a:xfrm>
            <a:off x="8156526" y="4383605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00B0F0"/>
                </a:solidFill>
              </a:rPr>
              <a:t>4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8760486" y="4400537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>
                <a:solidFill>
                  <a:srgbClr val="00B0F0"/>
                </a:solidFill>
              </a:rPr>
              <a:t>3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10436575" y="4400534"/>
            <a:ext cx="63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00B0F0"/>
                </a:solidFill>
              </a:rPr>
              <a:t>25</a:t>
            </a:r>
            <a:endParaRPr lang="en-US" sz="2000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ZoneTexte 174"/>
              <p:cNvSpPr txBox="1"/>
              <p:nvPr/>
            </p:nvSpPr>
            <p:spPr>
              <a:xfrm>
                <a:off x="11094102" y="4347566"/>
                <a:ext cx="554636" cy="442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5" name="ZoneTexte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4102" y="4347566"/>
                <a:ext cx="554636" cy="442685"/>
              </a:xfrm>
              <a:prstGeom prst="rect">
                <a:avLst/>
              </a:prstGeom>
              <a:blipFill rotWithShape="1">
                <a:blip r:embed="rId10"/>
                <a:stretch>
                  <a:fillRect r="-186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ZoneTexte 175"/>
          <p:cNvSpPr txBox="1"/>
          <p:nvPr/>
        </p:nvSpPr>
        <p:spPr>
          <a:xfrm>
            <a:off x="8107894" y="4795648"/>
            <a:ext cx="485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00B0F0"/>
                </a:solidFill>
              </a:rPr>
              <a:t>6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8732262" y="4778713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00B0F0"/>
                </a:solidFill>
              </a:rPr>
              <a:t>8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78" name="ZoneTexte 177"/>
          <p:cNvSpPr txBox="1"/>
          <p:nvPr/>
        </p:nvSpPr>
        <p:spPr>
          <a:xfrm>
            <a:off x="10374484" y="4778710"/>
            <a:ext cx="63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00B0F0"/>
                </a:solidFill>
              </a:rPr>
              <a:t>100</a:t>
            </a:r>
            <a:endParaRPr lang="en-US" sz="2000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ZoneTexte 178"/>
              <p:cNvSpPr txBox="1"/>
              <p:nvPr/>
            </p:nvSpPr>
            <p:spPr>
              <a:xfrm>
                <a:off x="11099745" y="4770898"/>
                <a:ext cx="554636" cy="43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9" name="ZoneTexte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9745" y="4770898"/>
                <a:ext cx="554636" cy="435312"/>
              </a:xfrm>
              <a:prstGeom prst="rect">
                <a:avLst/>
              </a:prstGeom>
              <a:blipFill rotWithShape="1">
                <a:blip r:embed="rId11"/>
                <a:stretch>
                  <a:fillRect r="-450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ZoneTexte 179"/>
          <p:cNvSpPr txBox="1"/>
          <p:nvPr/>
        </p:nvSpPr>
        <p:spPr>
          <a:xfrm>
            <a:off x="8133945" y="5185111"/>
            <a:ext cx="57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2,8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81" name="ZoneTexte 180"/>
          <p:cNvSpPr txBox="1"/>
          <p:nvPr/>
        </p:nvSpPr>
        <p:spPr>
          <a:xfrm>
            <a:off x="8726616" y="5168176"/>
            <a:ext cx="532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2,1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82" name="ZoneTexte 181"/>
          <p:cNvSpPr txBox="1"/>
          <p:nvPr/>
        </p:nvSpPr>
        <p:spPr>
          <a:xfrm>
            <a:off x="10334970" y="5190751"/>
            <a:ext cx="852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12,25</a:t>
            </a:r>
            <a:endParaRPr lang="en-US" sz="2000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ZoneTexte 182"/>
              <p:cNvSpPr txBox="1"/>
              <p:nvPr/>
            </p:nvSpPr>
            <p:spPr>
              <a:xfrm>
                <a:off x="11003787" y="5115205"/>
                <a:ext cx="554636" cy="46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3" name="ZoneTexte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3787" y="5115205"/>
                <a:ext cx="554636" cy="465064"/>
              </a:xfrm>
              <a:prstGeom prst="rect">
                <a:avLst/>
              </a:prstGeom>
              <a:blipFill rotWithShape="1">
                <a:blip r:embed="rId12"/>
                <a:stretch>
                  <a:fillRect r="-945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ZoneTexte 183"/>
          <p:cNvSpPr txBox="1"/>
          <p:nvPr/>
        </p:nvSpPr>
        <p:spPr>
          <a:xfrm>
            <a:off x="8117010" y="5585867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4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85" name="ZoneTexte 184"/>
          <p:cNvSpPr txBox="1"/>
          <p:nvPr/>
        </p:nvSpPr>
        <p:spPr>
          <a:xfrm>
            <a:off x="8799993" y="5568932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7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186" name="ZoneTexte 185"/>
          <p:cNvSpPr txBox="1"/>
          <p:nvPr/>
        </p:nvSpPr>
        <p:spPr>
          <a:xfrm>
            <a:off x="10408348" y="5557640"/>
            <a:ext cx="63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64</a:t>
            </a:r>
            <a:endParaRPr lang="en-US" sz="2000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ZoneTexte 186"/>
              <p:cNvSpPr txBox="1"/>
              <p:nvPr/>
            </p:nvSpPr>
            <p:spPr>
              <a:xfrm>
                <a:off x="11167476" y="5538539"/>
                <a:ext cx="554636" cy="43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7" name="ZoneTexte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476" y="5538539"/>
                <a:ext cx="554636" cy="435312"/>
              </a:xfrm>
              <a:prstGeom prst="rect">
                <a:avLst/>
              </a:prstGeom>
              <a:blipFill rotWithShape="1">
                <a:blip r:embed="rId13"/>
                <a:stretch>
                  <a:fillRect r="-175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Bulle ronde 187"/>
              <p:cNvSpPr/>
              <p:nvPr/>
            </p:nvSpPr>
            <p:spPr>
              <a:xfrm>
                <a:off x="6330240" y="1847361"/>
                <a:ext cx="6079203" cy="59629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000" b="1" dirty="0" smtClean="0">
                    <a:solidFill>
                      <a:schemeClr val="tx1"/>
                    </a:solidFill>
                  </a:rPr>
                  <a:t>قارن بين العمود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  <m:r>
                      <a:rPr lang="ar-DZ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DZ" sz="2000" b="1" dirty="0" smtClean="0">
                    <a:solidFill>
                      <a:schemeClr val="tx1"/>
                    </a:solidFill>
                  </a:rPr>
                  <a:t> و العمود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endParaRPr lang="ar-DZ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8" name="Bulle ronde 1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240" y="1847361"/>
                <a:ext cx="6079203" cy="59629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ZoneTexte 188"/>
              <p:cNvSpPr txBox="1"/>
              <p:nvPr/>
            </p:nvSpPr>
            <p:spPr>
              <a:xfrm>
                <a:off x="6135510" y="6221008"/>
                <a:ext cx="5972272" cy="5002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DZ" sz="2400" dirty="0" smtClean="0">
                    <a:solidFill>
                      <a:srgbClr val="FF0000"/>
                    </a:solidFill>
                  </a:rPr>
                  <a:t>نلاحظ في كلّ الحالات السابقة أنّ: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  <m:r>
                      <a:rPr lang="fr-F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89" name="ZoneTexte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510" y="6221008"/>
                <a:ext cx="5972272" cy="5002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Bulle ronde 189"/>
          <p:cNvSpPr/>
          <p:nvPr/>
        </p:nvSpPr>
        <p:spPr>
          <a:xfrm>
            <a:off x="8436816" y="1918128"/>
            <a:ext cx="1778240" cy="596297"/>
          </a:xfrm>
          <a:prstGeom prst="wedgeEllipseCallout">
            <a:avLst>
              <a:gd name="adj1" fmla="val 866"/>
              <a:gd name="adj2" fmla="val -545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DZ" sz="2000" b="1" dirty="0" smtClean="0">
                <a:solidFill>
                  <a:schemeClr val="tx1"/>
                </a:solidFill>
              </a:rPr>
              <a:t>اكمل الجدول</a:t>
            </a:r>
            <a:endParaRPr lang="ar-DZ" sz="2000" b="1" dirty="0">
              <a:solidFill>
                <a:schemeClr val="tx1"/>
              </a:solidFill>
            </a:endParaRPr>
          </a:p>
        </p:txBody>
      </p:sp>
      <p:sp>
        <p:nvSpPr>
          <p:cNvPr id="191" name="ZoneTexte 190"/>
          <p:cNvSpPr txBox="1"/>
          <p:nvPr/>
        </p:nvSpPr>
        <p:spPr>
          <a:xfrm>
            <a:off x="1693333" y="33867"/>
            <a:ext cx="3993688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400" i="1" dirty="0" smtClean="0">
                <a:solidFill>
                  <a:schemeClr val="bg1"/>
                </a:solidFill>
              </a:rPr>
              <a:t>5) تبسيط عبارة تتضمّن جذرا تربيعيا: 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Espace réservé du contenu 2"/>
              <p:cNvSpPr txBox="1">
                <a:spLocks/>
              </p:cNvSpPr>
              <p:nvPr/>
            </p:nvSpPr>
            <p:spPr>
              <a:xfrm>
                <a:off x="372531" y="385021"/>
                <a:ext cx="5373490" cy="18431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>
                  <a:lnSpc>
                    <a:spcPts val="2400"/>
                  </a:lnSpc>
                  <a:buFont typeface="Arial" pitchFamily="34" charset="0"/>
                  <a:buNone/>
                </a:pPr>
                <a:r>
                  <a:rPr lang="ar-DZ" sz="2000" b="1" u="sng" dirty="0" smtClean="0"/>
                  <a:t>مثال1:</a:t>
                </a:r>
                <a:r>
                  <a:rPr lang="ar-DZ" sz="2000" dirty="0" smtClean="0"/>
                  <a:t> </a:t>
                </a:r>
              </a:p>
              <a:p>
                <a:pPr lvl="0" algn="r" rtl="1">
                  <a:lnSpc>
                    <a:spcPts val="2400"/>
                  </a:lnSpc>
                  <a:buNone/>
                </a:pPr>
                <a:r>
                  <a:rPr lang="ar-DZ" sz="2000" dirty="0">
                    <a:solidFill>
                      <a:prstClr val="black"/>
                    </a:solidFill>
                  </a:rPr>
                  <a:t>لنبسّط العبارة </a:t>
                </a:r>
                <a:r>
                  <a:rPr lang="fr-FR" sz="2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ar-DZ" sz="2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حيث:   </a:t>
                </a:r>
                <a:r>
                  <a:rPr lang="ar-DZ" sz="20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fr-FR" sz="200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ad>
                      <m:radPr>
                        <m:degHide m:val="on"/>
                        <m:ctrlPr>
                          <a:rPr lang="fr-FR" sz="200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fr-FR" sz="200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ar-DZ" sz="2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r" rtl="1">
                  <a:lnSpc>
                    <a:spcPts val="2400"/>
                  </a:lnSpc>
                  <a:buNone/>
                </a:pPr>
                <a:r>
                  <a:rPr lang="ar-DZ" sz="2000" dirty="0" smtClean="0"/>
                  <a:t>نطبّق الخاصة التوزيعية :</a:t>
                </a:r>
              </a:p>
              <a:p>
                <a:pPr marL="0" indent="0" algn="r" rtl="1">
                  <a:lnSpc>
                    <a:spcPts val="2400"/>
                  </a:lnSpc>
                  <a:buNone/>
                </a:pPr>
                <a:r>
                  <a:rPr lang="ar-DZ" sz="2000" dirty="0" smtClean="0"/>
                  <a:t>نبسّط ما بداخل الأقواس: </a:t>
                </a:r>
              </a:p>
              <a:p>
                <a:pPr marL="0" indent="0" algn="r" rtl="1">
                  <a:lnSpc>
                    <a:spcPts val="2400"/>
                  </a:lnSpc>
                  <a:buNone/>
                </a:pPr>
                <a:r>
                  <a:rPr lang="ar-DZ" sz="2000" dirty="0" smtClean="0"/>
                  <a:t>أي:                                                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ar-DZ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fr-FR" sz="200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 algn="r" rtl="1">
                  <a:lnSpc>
                    <a:spcPts val="2400"/>
                  </a:lnSpc>
                  <a:buNone/>
                </a:pPr>
                <a:endParaRPr lang="ar-DZ" sz="2000" dirty="0" smtClean="0"/>
              </a:p>
            </p:txBody>
          </p:sp>
        </mc:Choice>
        <mc:Fallback xmlns="">
          <p:sp>
            <p:nvSpPr>
              <p:cNvPr id="192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1" y="385021"/>
                <a:ext cx="5373490" cy="1843166"/>
              </a:xfrm>
              <a:prstGeom prst="rect">
                <a:avLst/>
              </a:prstGeom>
              <a:blipFill rotWithShape="1">
                <a:blip r:embed="rId16"/>
                <a:stretch>
                  <a:fillRect t="-1320" r="-1134" b="-69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ZoneTexte 192"/>
              <p:cNvSpPr txBox="1"/>
              <p:nvPr/>
            </p:nvSpPr>
            <p:spPr>
              <a:xfrm>
                <a:off x="507995" y="1065378"/>
                <a:ext cx="2791418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fr-F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fr-F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fr-F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fr-F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fr-FR" sz="2000" i="1" smtClean="0">
                              <a:solidFill>
                                <a:srgbClr val="F016B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i="1">
                              <a:solidFill>
                                <a:srgbClr val="F016B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3" name="ZoneTexte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95" y="1065378"/>
                <a:ext cx="2791418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ZoneTexte 193"/>
              <p:cNvSpPr txBox="1"/>
              <p:nvPr/>
            </p:nvSpPr>
            <p:spPr>
              <a:xfrm>
                <a:off x="541862" y="1454847"/>
                <a:ext cx="1614311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fr-F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fr-FR" sz="2000" i="1" smtClean="0">
                              <a:solidFill>
                                <a:srgbClr val="F016B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i="1">
                              <a:solidFill>
                                <a:srgbClr val="F016B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4" name="ZoneTexte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62" y="1454847"/>
                <a:ext cx="1614311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Espace réservé du contenu 2"/>
              <p:cNvSpPr txBox="1">
                <a:spLocks/>
              </p:cNvSpPr>
              <p:nvPr/>
            </p:nvSpPr>
            <p:spPr>
              <a:xfrm>
                <a:off x="323818" y="2159875"/>
                <a:ext cx="5371401" cy="19610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>
                  <a:lnSpc>
                    <a:spcPts val="2400"/>
                  </a:lnSpc>
                  <a:buFont typeface="Arial" pitchFamily="34" charset="0"/>
                  <a:buNone/>
                </a:pPr>
                <a:r>
                  <a:rPr lang="ar-DZ" sz="2000" b="1" u="sng" dirty="0" smtClean="0"/>
                  <a:t>مثال 2:</a:t>
                </a:r>
                <a:r>
                  <a:rPr lang="ar-DZ" sz="2000" dirty="0" smtClean="0"/>
                  <a:t> </a:t>
                </a:r>
              </a:p>
              <a:p>
                <a:pPr lvl="0" algn="r" rtl="1">
                  <a:lnSpc>
                    <a:spcPts val="2400"/>
                  </a:lnSpc>
                  <a:buNone/>
                </a:pPr>
                <a:r>
                  <a:rPr lang="ar-DZ" sz="2000" dirty="0">
                    <a:solidFill>
                      <a:prstClr val="black"/>
                    </a:solidFill>
                  </a:rPr>
                  <a:t>لنبسّط العبارة </a:t>
                </a:r>
                <a:r>
                  <a:rPr lang="fr-FR" sz="2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ar-DZ" sz="20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DZ" sz="2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حيث: </a:t>
                </a:r>
                <a:r>
                  <a:rPr lang="ar-DZ" sz="20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fr-FR" sz="200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fr-FR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fr-FR" sz="200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fr-FR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ar-DZ" sz="20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 rtl="1">
                  <a:lnSpc>
                    <a:spcPts val="2400"/>
                  </a:lnSpc>
                  <a:buNone/>
                </a:pPr>
                <a:r>
                  <a:rPr lang="ar-DZ" sz="2000" dirty="0" smtClean="0"/>
                  <a:t>نطبّق الخاصة التوزيعية بالنسبة ل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ar-DZ" sz="2000" dirty="0" smtClean="0"/>
                  <a:t> و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ar-DZ" sz="2000" dirty="0" smtClean="0"/>
                  <a:t> :</a:t>
                </a:r>
              </a:p>
              <a:p>
                <a:pPr marL="0" indent="0" algn="r" rtl="1">
                  <a:lnSpc>
                    <a:spcPts val="2400"/>
                  </a:lnSpc>
                  <a:buNone/>
                </a:pPr>
                <a:endParaRPr lang="ar-DZ" sz="2000" dirty="0" smtClean="0"/>
              </a:p>
              <a:p>
                <a:pPr marL="0" indent="0" algn="r" rtl="1">
                  <a:lnSpc>
                    <a:spcPts val="2400"/>
                  </a:lnSpc>
                  <a:buNone/>
                </a:pPr>
                <a:r>
                  <a:rPr lang="ar-DZ" sz="2000" dirty="0" smtClean="0"/>
                  <a:t>نبسّط ما بداخل الأقواس: </a:t>
                </a:r>
              </a:p>
            </p:txBody>
          </p:sp>
        </mc:Choice>
        <mc:Fallback xmlns="">
          <p:sp>
            <p:nvSpPr>
              <p:cNvPr id="195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8" y="2159875"/>
                <a:ext cx="5371401" cy="1961033"/>
              </a:xfrm>
              <a:prstGeom prst="rect">
                <a:avLst/>
              </a:prstGeom>
              <a:blipFill rotWithShape="1">
                <a:blip r:embed="rId19"/>
                <a:stretch>
                  <a:fillRect t="-1242" r="-1249" b="-9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ZoneTexte 195"/>
              <p:cNvSpPr txBox="1"/>
              <p:nvPr/>
            </p:nvSpPr>
            <p:spPr>
              <a:xfrm>
                <a:off x="392812" y="3280690"/>
                <a:ext cx="3278280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fr-F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ar-DZ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ar-DZ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fr-FR" sz="2000" i="1" smtClean="0">
                              <a:solidFill>
                                <a:srgbClr val="F016B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0" i="1" smtClean="0">
                              <a:solidFill>
                                <a:srgbClr val="F016B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ar-DZ" sz="2000" b="0" i="1" smtClean="0">
                          <a:solidFill>
                            <a:srgbClr val="F016B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ar-DZ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ar-DZ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ar-DZ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ar-DZ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fr-FR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6" name="ZoneTexte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2" y="3280690"/>
                <a:ext cx="3278280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ZoneTexte 196"/>
              <p:cNvSpPr txBox="1"/>
              <p:nvPr/>
            </p:nvSpPr>
            <p:spPr>
              <a:xfrm>
                <a:off x="323818" y="3678223"/>
                <a:ext cx="2791915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fr-F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fr-FR" sz="2000" i="1" smtClean="0">
                              <a:solidFill>
                                <a:srgbClr val="F016B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0" i="1" smtClean="0">
                              <a:solidFill>
                                <a:srgbClr val="F016B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ar-DZ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ar-DZ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14</m:t>
                      </m:r>
                      <m:rad>
                        <m:radPr>
                          <m:degHide m:val="on"/>
                          <m:ctrlPr>
                            <a:rPr lang="fr-FR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7" name="ZoneTexte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8" y="3678223"/>
                <a:ext cx="2791915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Espace réservé du contenu 2"/>
              <p:cNvSpPr txBox="1">
                <a:spLocks/>
              </p:cNvSpPr>
              <p:nvPr/>
            </p:nvSpPr>
            <p:spPr>
              <a:xfrm>
                <a:off x="141572" y="4014608"/>
                <a:ext cx="5897980" cy="27066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>
                  <a:lnSpc>
                    <a:spcPts val="2400"/>
                  </a:lnSpc>
                  <a:buFont typeface="Arial" pitchFamily="34" charset="0"/>
                  <a:buNone/>
                </a:pPr>
                <a:r>
                  <a:rPr lang="ar-DZ" sz="2000" b="1" u="sng" dirty="0" smtClean="0"/>
                  <a:t>مثال 3:</a:t>
                </a:r>
                <a:r>
                  <a:rPr lang="ar-DZ" sz="2000" dirty="0" smtClean="0"/>
                  <a:t>    </a:t>
                </a:r>
                <a:r>
                  <a:rPr lang="ar-DZ" sz="2000" dirty="0" smtClean="0">
                    <a:solidFill>
                      <a:prstClr val="black"/>
                    </a:solidFill>
                  </a:rPr>
                  <a:t>لنبسّط </a:t>
                </a:r>
                <a:r>
                  <a:rPr lang="ar-DZ" sz="2000" dirty="0">
                    <a:solidFill>
                      <a:prstClr val="black"/>
                    </a:solidFill>
                  </a:rPr>
                  <a:t>العبارة </a:t>
                </a:r>
                <a:r>
                  <a:rPr lang="fr-FR" sz="20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ar-DZ" sz="20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DZ" sz="2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حيث: </a:t>
                </a:r>
                <a:r>
                  <a:rPr lang="ar-DZ" sz="20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fr-FR" sz="200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rad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fr-FR" sz="200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e>
                    </m:rad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fr-FR" sz="200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r>
                      <a:rPr lang="fr-FR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ar-DZ" sz="20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 rtl="1">
                  <a:lnSpc>
                    <a:spcPts val="2400"/>
                  </a:lnSpc>
                  <a:buNone/>
                </a:pPr>
                <a:r>
                  <a:rPr lang="ar-DZ" sz="2000" dirty="0" smtClean="0"/>
                  <a:t>        نطبّق الخاصة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rad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ar-DZ" sz="2000" dirty="0" smtClean="0"/>
                  <a:t> على: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rad>
                  </m:oMath>
                </a14:m>
                <a:r>
                  <a:rPr lang="ar-DZ" sz="2000" dirty="0" smtClean="0"/>
                  <a:t> و</a:t>
                </a:r>
                <a14:m>
                  <m:oMath xmlns:m="http://schemas.openxmlformats.org/officeDocument/2006/math">
                    <m:r>
                      <a:rPr lang="ar-DZ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e>
                    </m:rad>
                  </m:oMath>
                </a14:m>
                <a:r>
                  <a:rPr lang="ar-DZ" sz="2000" dirty="0" smtClean="0"/>
                  <a:t> و</a:t>
                </a:r>
                <a14:m>
                  <m:oMath xmlns:m="http://schemas.openxmlformats.org/officeDocument/2006/math">
                    <m:r>
                      <a:rPr lang="ar-DZ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ar-DZ" sz="2000" dirty="0" smtClean="0"/>
                  <a:t> .</a:t>
                </a:r>
              </a:p>
              <a:p>
                <a:pPr marL="0" indent="0" algn="r" rtl="1">
                  <a:lnSpc>
                    <a:spcPts val="2400"/>
                  </a:lnSpc>
                  <a:buNone/>
                </a:pPr>
                <a:endParaRPr lang="ar-DZ" sz="2000" dirty="0" smtClean="0"/>
              </a:p>
              <a:p>
                <a:pPr marL="0" indent="0" algn="r" rtl="1">
                  <a:lnSpc>
                    <a:spcPts val="2400"/>
                  </a:lnSpc>
                  <a:buNone/>
                </a:pPr>
                <a:endParaRPr lang="ar-DZ" sz="2000" dirty="0" smtClean="0"/>
              </a:p>
              <a:p>
                <a:pPr marL="0" indent="0" algn="r" rtl="1">
                  <a:lnSpc>
                    <a:spcPct val="150000"/>
                  </a:lnSpc>
                  <a:buNone/>
                </a:pPr>
                <a:r>
                  <a:rPr lang="ar-DZ" sz="2000" dirty="0" smtClean="0"/>
                  <a:t>إذن :                           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rad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ar-DZ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e>
                    </m:rad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ar-DZ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r>
                      <a:rPr lang="ar-DZ" sz="2000" b="0" i="1" smtClean="0">
                        <a:solidFill>
                          <a:srgbClr val="F016B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ar-DZ" sz="20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 rtl="1">
                  <a:lnSpc>
                    <a:spcPct val="150000"/>
                  </a:lnSpc>
                  <a:buNone/>
                </a:pPr>
                <a:endParaRPr lang="ar-DZ" sz="2000" dirty="0" smtClean="0"/>
              </a:p>
            </p:txBody>
          </p:sp>
        </mc:Choice>
        <mc:Fallback xmlns="">
          <p:sp>
            <p:nvSpPr>
              <p:cNvPr id="198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72" y="4014608"/>
                <a:ext cx="5897980" cy="2706665"/>
              </a:xfrm>
              <a:prstGeom prst="rect">
                <a:avLst/>
              </a:prstGeom>
              <a:blipFill rotWithShape="1">
                <a:blip r:embed="rId22"/>
                <a:stretch>
                  <a:fillRect l="-826" t="-1126" r="-10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Rectangle 198"/>
              <p:cNvSpPr/>
              <p:nvPr/>
            </p:nvSpPr>
            <p:spPr>
              <a:xfrm>
                <a:off x="150470" y="4722460"/>
                <a:ext cx="5731951" cy="41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ar-DZ" sz="2000" dirty="0" smtClean="0">
                    <a:solidFill>
                      <a:prstClr val="black"/>
                    </a:solidFill>
                  </a:rPr>
                  <a:t>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ar-D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ar-DZ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rad>
                    <m:r>
                      <a:rPr lang="fr-FR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ar-DZ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ar-DZ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ar-DZ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16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99" name="Rectangle 1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70" y="4722460"/>
                <a:ext cx="5731951" cy="413868"/>
              </a:xfrm>
              <a:prstGeom prst="rect">
                <a:avLst/>
              </a:prstGeom>
              <a:blipFill rotWithShape="1">
                <a:blip r:embed="rId23"/>
                <a:stretch>
                  <a:fillRect l="-1170" t="-8824" b="-205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Rectangle 199"/>
              <p:cNvSpPr/>
              <p:nvPr/>
            </p:nvSpPr>
            <p:spPr>
              <a:xfrm>
                <a:off x="77593" y="5046660"/>
                <a:ext cx="59065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ar-DZ" sz="2000" dirty="0" smtClean="0">
                    <a:solidFill>
                      <a:prstClr val="black"/>
                    </a:solidFill>
                  </a:rPr>
                  <a:t>9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rad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ar-D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ar-DZ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rad>
                    <m:r>
                      <a:rPr lang="fr-FR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ar-DZ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ar-DZ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ar-DZ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27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0" name="Rectangle 1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3" y="5046660"/>
                <a:ext cx="5906553" cy="400110"/>
              </a:xfrm>
              <a:prstGeom prst="rect">
                <a:avLst/>
              </a:prstGeom>
              <a:blipFill rotWithShape="1">
                <a:blip r:embed="rId24"/>
                <a:stretch>
                  <a:fillRect l="-1135" t="-9231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>
              <a:xfrm>
                <a:off x="71370" y="5349430"/>
                <a:ext cx="619073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ar-DZ" sz="2000" dirty="0" smtClean="0">
                    <a:solidFill>
                      <a:prstClr val="black"/>
                    </a:solidFill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ar-D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ar-DZ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</m:rad>
                    <m:r>
                      <a:rPr lang="fr-FR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ar-DZ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ar-DZ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ar-DZ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DZ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15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0" y="5349430"/>
                <a:ext cx="6190737" cy="400110"/>
              </a:xfrm>
              <a:prstGeom prst="rect">
                <a:avLst/>
              </a:prstGeom>
              <a:blipFill rotWithShape="1">
                <a:blip r:embed="rId25"/>
                <a:stretch>
                  <a:fillRect l="-1084" t="-9231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ZoneTexte 201"/>
              <p:cNvSpPr txBox="1"/>
              <p:nvPr/>
            </p:nvSpPr>
            <p:spPr>
              <a:xfrm>
                <a:off x="289365" y="5898494"/>
                <a:ext cx="3046063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D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rad>
                      <m:r>
                        <a:rPr lang="ar-DZ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fr-F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DZ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2" name="ZoneTexte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65" y="5898494"/>
                <a:ext cx="3046063" cy="40011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ZoneTexte 202"/>
              <p:cNvSpPr txBox="1"/>
              <p:nvPr/>
            </p:nvSpPr>
            <p:spPr>
              <a:xfrm>
                <a:off x="371028" y="6252772"/>
                <a:ext cx="2791418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15</m:t>
                      </m:r>
                      <m:r>
                        <a:rPr lang="fr-F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fr-F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fr-F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16</m:t>
                      </m:r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fr-FR" sz="2000" i="1" smtClean="0">
                              <a:solidFill>
                                <a:srgbClr val="F016B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0" i="1" smtClean="0">
                              <a:solidFill>
                                <a:srgbClr val="F016B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3" name="ZoneTexte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28" y="6252772"/>
                <a:ext cx="2791418" cy="4001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ZoneTexte 203"/>
              <p:cNvSpPr txBox="1"/>
              <p:nvPr/>
            </p:nvSpPr>
            <p:spPr>
              <a:xfrm>
                <a:off x="3148093" y="6227182"/>
                <a:ext cx="1562801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ar-DZ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26</m:t>
                      </m:r>
                      <m:rad>
                        <m:radPr>
                          <m:degHide m:val="on"/>
                          <m:ctrlPr>
                            <a:rPr lang="fr-FR" sz="2000" i="1" smtClean="0">
                              <a:solidFill>
                                <a:srgbClr val="F016B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0" i="1" smtClean="0">
                              <a:solidFill>
                                <a:srgbClr val="F016B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4" name="ZoneTexte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093" y="6227182"/>
                <a:ext cx="1562801" cy="400110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" name="Rectangle à coins arrondis 204"/>
          <p:cNvSpPr/>
          <p:nvPr/>
        </p:nvSpPr>
        <p:spPr>
          <a:xfrm>
            <a:off x="11215006" y="4362253"/>
            <a:ext cx="792000" cy="158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à coins arrondis 205"/>
          <p:cNvSpPr/>
          <p:nvPr/>
        </p:nvSpPr>
        <p:spPr>
          <a:xfrm>
            <a:off x="9370990" y="4371605"/>
            <a:ext cx="987465" cy="15854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ZoneTexte 206"/>
          <p:cNvSpPr txBox="1"/>
          <p:nvPr/>
        </p:nvSpPr>
        <p:spPr>
          <a:xfrm>
            <a:off x="9499912" y="4394891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00B0F0"/>
                </a:solidFill>
              </a:rPr>
              <a:t>7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208" name="ZoneTexte 207"/>
          <p:cNvSpPr txBox="1"/>
          <p:nvPr/>
        </p:nvSpPr>
        <p:spPr>
          <a:xfrm>
            <a:off x="9437821" y="4773067"/>
            <a:ext cx="594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00B0F0"/>
                </a:solidFill>
              </a:rPr>
              <a:t>14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209" name="ZoneTexte 208"/>
          <p:cNvSpPr txBox="1"/>
          <p:nvPr/>
        </p:nvSpPr>
        <p:spPr>
          <a:xfrm>
            <a:off x="9545065" y="5173819"/>
            <a:ext cx="53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4,9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210" name="ZoneTexte 209"/>
          <p:cNvSpPr txBox="1"/>
          <p:nvPr/>
        </p:nvSpPr>
        <p:spPr>
          <a:xfrm>
            <a:off x="9550708" y="5551997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11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211" name="ZoneTexte 210"/>
          <p:cNvSpPr txBox="1"/>
          <p:nvPr/>
        </p:nvSpPr>
        <p:spPr>
          <a:xfrm>
            <a:off x="11221467" y="4411813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00B0F0"/>
                </a:solidFill>
              </a:rPr>
              <a:t>5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212" name="ZoneTexte 211"/>
          <p:cNvSpPr txBox="1"/>
          <p:nvPr/>
        </p:nvSpPr>
        <p:spPr>
          <a:xfrm>
            <a:off x="11125509" y="4767411"/>
            <a:ext cx="587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i="1" dirty="0" smtClean="0">
                <a:solidFill>
                  <a:srgbClr val="00B0F0"/>
                </a:solidFill>
              </a:rPr>
              <a:t>10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213" name="ZoneTexte 212"/>
          <p:cNvSpPr txBox="1"/>
          <p:nvPr/>
        </p:nvSpPr>
        <p:spPr>
          <a:xfrm>
            <a:off x="11244042" y="5168160"/>
            <a:ext cx="671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3,5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214" name="ZoneTexte 213"/>
          <p:cNvSpPr txBox="1"/>
          <p:nvPr/>
        </p:nvSpPr>
        <p:spPr>
          <a:xfrm>
            <a:off x="11249685" y="5535054"/>
            <a:ext cx="58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B0F0"/>
                </a:solidFill>
              </a:rPr>
              <a:t>8</a:t>
            </a:r>
            <a:endParaRPr lang="en-US" sz="20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8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8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3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8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8" dur="5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8" dur="5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3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8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3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3" dur="5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3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8" dur="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8" dur="500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1" grpId="0" animBg="1"/>
      <p:bldP spid="142" grpId="0" animBg="1"/>
      <p:bldP spid="143" grpId="0" animBg="1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 animBg="1"/>
      <p:bldP spid="170" grpId="0" animBg="1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 animBg="1"/>
      <p:bldP spid="189" grpId="0" animBg="1"/>
      <p:bldP spid="190" grpId="0" animBg="1"/>
      <p:bldP spid="191" grpId="0" animBg="1"/>
      <p:bldP spid="192" grpId="0" build="p"/>
      <p:bldP spid="193" grpId="0"/>
      <p:bldP spid="194" grpId="0"/>
      <p:bldP spid="195" grpId="0" build="p"/>
      <p:bldP spid="196" grpId="0"/>
      <p:bldP spid="197" grpId="0"/>
      <p:bldP spid="198" grpId="0" build="p"/>
      <p:bldP spid="199" grpId="0"/>
      <p:bldP spid="200" grpId="0"/>
      <p:bldP spid="201" grpId="0"/>
      <p:bldP spid="202" grpId="0"/>
      <p:bldP spid="203" grpId="0"/>
      <p:bldP spid="204" grpId="0"/>
      <p:bldP spid="205" grpId="0" animBg="1"/>
      <p:bldP spid="206" grpId="0" animBg="1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2"/>
              <p:cNvSpPr txBox="1">
                <a:spLocks/>
              </p:cNvSpPr>
              <p:nvPr/>
            </p:nvSpPr>
            <p:spPr>
              <a:xfrm>
                <a:off x="5879932" y="2779845"/>
                <a:ext cx="6187644" cy="40473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>
                  <a:lnSpc>
                    <a:spcPts val="2400"/>
                  </a:lnSpc>
                  <a:buFont typeface="Arial" pitchFamily="34" charset="0"/>
                  <a:buNone/>
                </a:pPr>
                <a:r>
                  <a:rPr lang="ar-DZ" sz="2000" b="1" u="sng" dirty="0" smtClean="0"/>
                  <a:t>نشاط 2 :</a:t>
                </a:r>
                <a:r>
                  <a:rPr lang="ar-DZ" sz="2000" dirty="0" smtClean="0"/>
                  <a:t> </a:t>
                </a:r>
              </a:p>
              <a:p>
                <a:pPr marL="0" indent="0" algn="r" rtl="1">
                  <a:lnSpc>
                    <a:spcPts val="2400"/>
                  </a:lnSpc>
                  <a:buNone/>
                </a:pPr>
                <a:r>
                  <a:rPr lang="ar-DZ" sz="2000" dirty="0" smtClean="0"/>
                  <a:t>نطّق مقامات النسب التالية: </a:t>
                </a:r>
                <a:endParaRPr lang="ar-DZ" sz="2000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ar-DZ" sz="2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ar-DZ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DZ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 smtClean="0"/>
                  <a:t>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ar-DZ" sz="28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ar-D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ar-DZ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ar-DZ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800" dirty="0"/>
                  <a:t>   </a:t>
                </a:r>
                <a:endParaRPr lang="fr-FR" sz="2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ar-DZ" sz="28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ar-D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ar-DZ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/>
                  <a:t>   </a:t>
                </a:r>
                <a:endParaRPr lang="fr-FR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ar-DZ" sz="28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ar-D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ar-DZ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800" dirty="0"/>
                  <a:t>   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800" dirty="0"/>
              </a:p>
              <a:p>
                <a:pPr marL="0" indent="0">
                  <a:buNone/>
                </a:pPr>
                <a:endParaRPr lang="ar-DZ" sz="2000" dirty="0" smtClean="0"/>
              </a:p>
            </p:txBody>
          </p:sp>
        </mc:Choice>
        <mc:Fallback xmlns="">
          <p:sp>
            <p:nvSpPr>
              <p:cNvPr id="2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32" y="2779845"/>
                <a:ext cx="6187644" cy="4047370"/>
              </a:xfrm>
              <a:prstGeom prst="rect">
                <a:avLst/>
              </a:prstGeom>
              <a:blipFill rotWithShape="1">
                <a:blip r:embed="rId2"/>
                <a:stretch>
                  <a:fillRect t="-602" r="-9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6495333" y="3580431"/>
                <a:ext cx="1609437" cy="726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D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ar-DZ" sz="2000" b="1" i="0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DZ" sz="2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ar-DZ" sz="2000" b="1" i="0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</m:den>
                      </m:f>
                      <m:r>
                        <a:rPr lang="fr-FR" sz="2000" b="1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333" y="3580431"/>
                <a:ext cx="1609437" cy="7260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993019" y="3568872"/>
                <a:ext cx="853226" cy="4031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019" y="3568872"/>
                <a:ext cx="853226" cy="4031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062977" y="130038"/>
            <a:ext cx="2861322" cy="46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ea typeface="Calibri" pitchFamily="34" charset="0"/>
              </a:rPr>
              <a:t> </a:t>
            </a:r>
            <a:r>
              <a:rPr lang="fr-FR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ea typeface="Calibri" pitchFamily="34" charset="0"/>
              </a:rPr>
              <a:t>V</a:t>
            </a:r>
            <a:r>
              <a:rPr lang="ar-D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ea typeface="Calibri" pitchFamily="34" charset="0"/>
              </a:rPr>
              <a:t>تنطيق مقام نسبة</a:t>
            </a:r>
            <a:endParaRPr lang="ar-DZ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412376" y="2059443"/>
            <a:ext cx="5643294" cy="787921"/>
          </a:xfrm>
          <a:prstGeom prst="rect">
            <a:avLst/>
          </a:prstGeom>
        </p:spPr>
        <p:style>
          <a:lnRef idx="2">
            <a:schemeClr val="accent4"/>
          </a:lnRef>
          <a:fillRef idx="1002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None/>
            </a:pPr>
            <a:r>
              <a:rPr lang="ar-DZ" sz="2000" b="1" u="sng" dirty="0">
                <a:solidFill>
                  <a:srgbClr val="FF0000"/>
                </a:solidFill>
              </a:rPr>
              <a:t>تعريف:</a:t>
            </a:r>
            <a:r>
              <a:rPr lang="ar-DZ" sz="2000" dirty="0">
                <a:solidFill>
                  <a:srgbClr val="FF0000"/>
                </a:solidFill>
              </a:rPr>
              <a:t>  </a:t>
            </a:r>
            <a:endParaRPr lang="fr-FR" sz="2000" dirty="0" smtClean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ar-DZ" sz="2000" dirty="0" smtClean="0">
                <a:solidFill>
                  <a:srgbClr val="0070C0"/>
                </a:solidFill>
              </a:rPr>
              <a:t>تنطيق مقام نسبة هو تحويل مقامها من عدد غير ناطق إلى عدد ناطق</a:t>
            </a:r>
            <a:endParaRPr lang="ar-DZ" sz="2000" dirty="0">
              <a:solidFill>
                <a:srgbClr val="0070C0"/>
              </a:solidFill>
            </a:endParaRPr>
          </a:p>
          <a:p>
            <a:pPr algn="r" rtl="1">
              <a:buFont typeface="Arial" pitchFamily="34" charset="0"/>
              <a:buNone/>
            </a:pPr>
            <a:endParaRPr lang="ar-DZ" sz="20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2"/>
              <p:cNvSpPr txBox="1">
                <a:spLocks/>
              </p:cNvSpPr>
              <p:nvPr/>
            </p:nvSpPr>
            <p:spPr>
              <a:xfrm>
                <a:off x="6635879" y="577235"/>
                <a:ext cx="5373490" cy="14931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>
                  <a:lnSpc>
                    <a:spcPts val="2400"/>
                  </a:lnSpc>
                  <a:buFont typeface="Arial" pitchFamily="34" charset="0"/>
                  <a:buNone/>
                </a:pPr>
                <a:r>
                  <a:rPr lang="ar-DZ" sz="2000" b="1" u="sng" dirty="0" smtClean="0"/>
                  <a:t>نشاط 1:</a:t>
                </a:r>
                <a:r>
                  <a:rPr lang="ar-DZ" sz="2000" dirty="0" smtClean="0"/>
                  <a:t> </a:t>
                </a:r>
              </a:p>
              <a:p>
                <a:pPr marL="0" indent="0" algn="r" rtl="1">
                  <a:lnSpc>
                    <a:spcPts val="2400"/>
                  </a:lnSpc>
                  <a:buNone/>
                </a:pPr>
                <a:r>
                  <a:rPr lang="ar-DZ" sz="2000" dirty="0" smtClean="0"/>
                  <a:t>احسب ما يلي: </a:t>
                </a:r>
                <a:endParaRPr lang="ar-DZ" sz="2000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14:m>
                  <m:oMath xmlns:m="http://schemas.openxmlformats.org/officeDocument/2006/math">
                    <m:r>
                      <a:rPr lang="ar-DZ" sz="2000" b="0" i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ar-DZ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ar-D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ar-DZ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ar-D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DZ" sz="2000" dirty="0" smtClean="0"/>
                  <a:t> </a:t>
                </a:r>
                <a:r>
                  <a:rPr lang="fr-FR" sz="2000" dirty="0" smtClean="0"/>
                  <a:t>     ;</a:t>
                </a:r>
                <a:r>
                  <a:rPr lang="ar-DZ" sz="2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D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ar-D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ar-D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ar-D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 smtClean="0"/>
                  <a:t>          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D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ar-D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ar-D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ar-D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ar-DZ" sz="2000" dirty="0" smtClean="0"/>
              </a:p>
              <a:p>
                <a:pPr marL="0" indent="0">
                  <a:lnSpc>
                    <a:spcPts val="24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ar-D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ar-D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ar-D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ar-D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 smtClean="0"/>
                  <a:t>                       ;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ar-D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ar-D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ar-D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ar-D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ar-DZ" sz="2000" dirty="0" smtClean="0"/>
              </a:p>
            </p:txBody>
          </p:sp>
        </mc:Choice>
        <mc:Fallback xmlns="">
          <p:sp>
            <p:nvSpPr>
              <p:cNvPr id="7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879" y="577235"/>
                <a:ext cx="5373490" cy="1493138"/>
              </a:xfrm>
              <a:prstGeom prst="rect">
                <a:avLst/>
              </a:prstGeom>
              <a:blipFill rotWithShape="1">
                <a:blip r:embed="rId5"/>
                <a:stretch>
                  <a:fillRect t="-1633" r="-1135" b="-81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Bulle ronde 7"/>
              <p:cNvSpPr/>
              <p:nvPr/>
            </p:nvSpPr>
            <p:spPr>
              <a:xfrm>
                <a:off x="6967965" y="2095662"/>
                <a:ext cx="4803620" cy="855886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000" b="1" dirty="0" smtClean="0">
                    <a:solidFill>
                      <a:srgbClr val="FF0000"/>
                    </a:solidFill>
                  </a:rPr>
                  <a:t>تذكّر أنّ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DZ" sz="2000" b="1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DZ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ar-DZ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ar-DZ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ar-DZ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ar-DZ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ar-DZ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ar-DZ" sz="2000" b="1" dirty="0" smtClean="0">
                    <a:solidFill>
                      <a:srgbClr val="FF0000"/>
                    </a:solidFill>
                  </a:rPr>
                  <a:t> إذن لنتفق أنّ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DZ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ar-DZ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ar-DZ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ar-DZ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DZ" sz="2000" b="1" dirty="0" smtClean="0">
                    <a:solidFill>
                      <a:srgbClr val="FF0000"/>
                    </a:solidFill>
                  </a:rPr>
                  <a:t>  </a:t>
                </a:r>
                <a:endParaRPr lang="ar-DZ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Bulle rond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965" y="2095662"/>
                <a:ext cx="4803620" cy="855886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7859209" y="1344871"/>
                <a:ext cx="370389" cy="4031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209" y="1344871"/>
                <a:ext cx="370389" cy="4031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9551045" y="1346797"/>
                <a:ext cx="395467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045" y="1346797"/>
                <a:ext cx="395467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1381781" y="1348722"/>
                <a:ext cx="395467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𝟕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781" y="1348722"/>
                <a:ext cx="395467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7942158" y="1717196"/>
                <a:ext cx="1062943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158" y="1717196"/>
                <a:ext cx="1062943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8823767" y="1719121"/>
                <a:ext cx="468000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767" y="1719121"/>
                <a:ext cx="468000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10710445" y="1742271"/>
                <a:ext cx="1062943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445" y="1742271"/>
                <a:ext cx="1062943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1557325" y="1732623"/>
                <a:ext cx="468000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𝟏𝟐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7325" y="1732623"/>
                <a:ext cx="468000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Bulle ronde 15"/>
              <p:cNvSpPr/>
              <p:nvPr/>
            </p:nvSpPr>
            <p:spPr>
              <a:xfrm>
                <a:off x="6690170" y="2062862"/>
                <a:ext cx="5071774" cy="855886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400" b="1" dirty="0" smtClean="0">
                    <a:solidFill>
                      <a:srgbClr val="FF0000"/>
                    </a:solidFill>
                  </a:rPr>
                  <a:t>تذكّر أنّ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D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ar-DZ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D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ar-DZ" sz="2400" b="1" dirty="0" smtClean="0">
                    <a:solidFill>
                      <a:srgbClr val="FF0000"/>
                    </a:solidFill>
                  </a:rPr>
                  <a:t>  حيث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ar-D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Bulle rond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170" y="2062862"/>
                <a:ext cx="5071774" cy="855886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Bulle ronde 16"/>
              <p:cNvSpPr/>
              <p:nvPr/>
            </p:nvSpPr>
            <p:spPr>
              <a:xfrm>
                <a:off x="6524641" y="2155576"/>
                <a:ext cx="5066251" cy="59629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000" b="1" dirty="0" smtClean="0">
                    <a:solidFill>
                      <a:schemeClr val="tx1"/>
                    </a:solidFill>
                  </a:rPr>
                  <a:t>كيف نتخلّص من</a:t>
                </a:r>
                <a14:m>
                  <m:oMath xmlns:m="http://schemas.openxmlformats.org/officeDocument/2006/math">
                    <m:r>
                      <a:rPr lang="ar-DZ" sz="2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ar-D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ar-DZ" sz="2000" b="1" dirty="0" smtClean="0">
                    <a:solidFill>
                      <a:schemeClr val="tx1"/>
                    </a:solidFill>
                  </a:rPr>
                  <a:t> من مقام النسبة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D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DZ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ar-DZ" sz="2000" b="1" dirty="0" smtClean="0">
                    <a:solidFill>
                      <a:schemeClr val="tx1"/>
                    </a:solidFill>
                  </a:rPr>
                  <a:t> </a:t>
                </a:r>
                <a:endParaRPr lang="ar-DZ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Bulle rond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41" y="2155576"/>
                <a:ext cx="5066251" cy="59629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Bulle ronde 17"/>
              <p:cNvSpPr/>
              <p:nvPr/>
            </p:nvSpPr>
            <p:spPr>
              <a:xfrm>
                <a:off x="6505158" y="2095662"/>
                <a:ext cx="4803620" cy="855886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000" b="1" dirty="0" smtClean="0">
                    <a:solidFill>
                      <a:srgbClr val="FF0000"/>
                    </a:solidFill>
                  </a:rPr>
                  <a:t>نضرب كلّا من البسط و المقام في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D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ar-DZ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Bulle rond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158" y="2095662"/>
                <a:ext cx="4803620" cy="855886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006528" y="3941211"/>
                <a:ext cx="892024" cy="4031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528" y="3941211"/>
                <a:ext cx="892024" cy="40318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709669" y="3504238"/>
                <a:ext cx="86274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ad>
                            <m:radPr>
                              <m:degHide m:val="on"/>
                              <m:ctrlP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0070C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669" y="3504238"/>
                <a:ext cx="862746" cy="75405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6589832" y="4357863"/>
                <a:ext cx="1609437" cy="8116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D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ar-D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ar-DZ" sz="2000" b="1" i="0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DZ" sz="2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  <m:r>
                            <a:rPr lang="ar-DZ" sz="2000" b="1" i="0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</m:den>
                      </m:f>
                      <m:r>
                        <a:rPr lang="fr-FR" sz="2000" b="1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832" y="4357863"/>
                <a:ext cx="1609437" cy="8116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6983364" y="4427328"/>
                <a:ext cx="892024" cy="4031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364" y="4427328"/>
                <a:ext cx="892024" cy="403183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7008453" y="4799667"/>
                <a:ext cx="892024" cy="4031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453" y="4799667"/>
                <a:ext cx="892024" cy="403183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7827353" y="4374265"/>
                <a:ext cx="1420679" cy="742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353" y="4374265"/>
                <a:ext cx="1420679" cy="74296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8857505" y="4374276"/>
                <a:ext cx="86274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0070C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505" y="4374276"/>
                <a:ext cx="862746" cy="75405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ulle ronde 25"/>
              <p:cNvSpPr/>
              <p:nvPr/>
            </p:nvSpPr>
            <p:spPr>
              <a:xfrm>
                <a:off x="6677041" y="2307976"/>
                <a:ext cx="5066251" cy="59629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000" b="1" dirty="0" smtClean="0">
                    <a:solidFill>
                      <a:schemeClr val="tx1"/>
                    </a:solidFill>
                  </a:rPr>
                  <a:t>كيف نتخلّص من</a:t>
                </a:r>
                <a14:m>
                  <m:oMath xmlns:m="http://schemas.openxmlformats.org/officeDocument/2006/math">
                    <m:r>
                      <a:rPr lang="ar-DZ" sz="2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ar-D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ar-DZ" sz="2000" b="1" dirty="0" smtClean="0">
                    <a:solidFill>
                      <a:schemeClr val="tx1"/>
                    </a:solidFill>
                  </a:rPr>
                  <a:t> من مقام النسبة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D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ar-DZ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ar-DZ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ar-DZ" sz="2000" b="1" dirty="0" smtClean="0">
                    <a:solidFill>
                      <a:schemeClr val="tx1"/>
                    </a:solidFill>
                  </a:rPr>
                  <a:t> </a:t>
                </a:r>
                <a:endParaRPr lang="ar-DZ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Bulle rond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041" y="2307976"/>
                <a:ext cx="5066251" cy="59629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ulle ronde 26"/>
              <p:cNvSpPr/>
              <p:nvPr/>
            </p:nvSpPr>
            <p:spPr>
              <a:xfrm>
                <a:off x="6657558" y="2248062"/>
                <a:ext cx="4803620" cy="855886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000" b="1" dirty="0" smtClean="0">
                    <a:solidFill>
                      <a:srgbClr val="FF0000"/>
                    </a:solidFill>
                  </a:rPr>
                  <a:t>نضرب كلّا من البسط و المقام في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D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ar-DZ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Bulle rond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558" y="2248062"/>
                <a:ext cx="4803620" cy="855886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ulle ronde 27"/>
              <p:cNvSpPr/>
              <p:nvPr/>
            </p:nvSpPr>
            <p:spPr>
              <a:xfrm>
                <a:off x="6690171" y="2356201"/>
                <a:ext cx="5205522" cy="59629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000" b="1" dirty="0" smtClean="0">
                    <a:solidFill>
                      <a:schemeClr val="tx1"/>
                    </a:solidFill>
                  </a:rPr>
                  <a:t>كيف نتخلّص من</a:t>
                </a:r>
                <a14:m>
                  <m:oMath xmlns:m="http://schemas.openxmlformats.org/officeDocument/2006/math">
                    <m:r>
                      <a:rPr lang="ar-DZ" sz="2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ar-D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ar-DZ" sz="2000" b="1" dirty="0" smtClean="0">
                    <a:solidFill>
                      <a:schemeClr val="tx1"/>
                    </a:solidFill>
                  </a:rPr>
                  <a:t> من مقام النسبة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D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ar-DZ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ar-DZ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r>
                  <a:rPr lang="ar-DZ" sz="2000" b="1" dirty="0" smtClean="0">
                    <a:solidFill>
                      <a:schemeClr val="tx1"/>
                    </a:solidFill>
                  </a:rPr>
                  <a:t> </a:t>
                </a:r>
                <a:endParaRPr lang="ar-DZ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Bulle rond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171" y="2356201"/>
                <a:ext cx="5205522" cy="59629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6742237" y="5170036"/>
                <a:ext cx="1821205" cy="7973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D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ar-D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ar-DZ" sz="2000" b="1" i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fr-FR" sz="20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DZ" sz="2000" b="1" i="0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DZ" sz="2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0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  <m:r>
                            <a:rPr lang="ar-DZ" sz="2000" b="1" i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fr-FR" sz="20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DZ" sz="2000" b="1" i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den>
                      </m:f>
                      <m:r>
                        <a:rPr lang="fr-FR" sz="2000" b="1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37" y="5170036"/>
                <a:ext cx="1821205" cy="797334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ulle ronde 29"/>
              <p:cNvSpPr/>
              <p:nvPr/>
            </p:nvSpPr>
            <p:spPr>
              <a:xfrm>
                <a:off x="6809958" y="2400462"/>
                <a:ext cx="4803620" cy="855886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000" b="1" dirty="0" smtClean="0">
                    <a:solidFill>
                      <a:srgbClr val="FF0000"/>
                    </a:solidFill>
                  </a:rPr>
                  <a:t>نضرب كلّا من البسط و المقام في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D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endParaRPr lang="ar-DZ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Bulle rond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958" y="2400462"/>
                <a:ext cx="4803620" cy="855886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7239939" y="5239494"/>
                <a:ext cx="892024" cy="4031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939" y="5239494"/>
                <a:ext cx="892024" cy="403183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7265028" y="5611833"/>
                <a:ext cx="892024" cy="4031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028" y="5611833"/>
                <a:ext cx="892024" cy="403183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8199678" y="5174846"/>
                <a:ext cx="1585260" cy="738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678" y="5174846"/>
                <a:ext cx="1585260" cy="738151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9426598" y="5174867"/>
                <a:ext cx="86274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e>
                          </m:rad>
                        </m:num>
                        <m:den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598" y="5174867"/>
                <a:ext cx="862746" cy="754053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ulle ronde 34"/>
              <p:cNvSpPr/>
              <p:nvPr/>
            </p:nvSpPr>
            <p:spPr>
              <a:xfrm>
                <a:off x="6524641" y="2508601"/>
                <a:ext cx="5523452" cy="59629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000" b="1" dirty="0" smtClean="0">
                    <a:solidFill>
                      <a:schemeClr val="tx1"/>
                    </a:solidFill>
                  </a:rPr>
                  <a:t>كيف نتخلّص من</a:t>
                </a:r>
                <a14:m>
                  <m:oMath xmlns:m="http://schemas.openxmlformats.org/officeDocument/2006/math">
                    <m:r>
                      <a:rPr lang="ar-DZ" sz="2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ar-D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ar-DZ" sz="2000" b="1" dirty="0" smtClean="0">
                    <a:solidFill>
                      <a:schemeClr val="tx1"/>
                    </a:solidFill>
                  </a:rPr>
                  <a:t> من مقام النسبة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D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ar-DZ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ar-DZ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ar-DZ" sz="2000" b="1" dirty="0" smtClean="0">
                    <a:solidFill>
                      <a:schemeClr val="tx1"/>
                    </a:solidFill>
                  </a:rPr>
                  <a:t> </a:t>
                </a:r>
                <a:endParaRPr lang="ar-DZ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Bulle rond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41" y="2508601"/>
                <a:ext cx="5523452" cy="596297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6778890" y="6016919"/>
                <a:ext cx="2609790" cy="8104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D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ar-D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  <m:r>
                            <a:rPr lang="ar-DZ" sz="2000" b="1" i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fr-FR" sz="2000" b="1" i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ar-DZ" sz="2000" b="1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fr-FR" sz="20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DZ" sz="20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fr-FR" sz="20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ar-DZ" sz="2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0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fr-FR" sz="2000" b="1" i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ar-DZ" sz="2000" b="1" i="0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den>
                      </m:f>
                      <m:r>
                        <a:rPr lang="fr-FR" sz="2000" b="1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890" y="6016919"/>
                <a:ext cx="2609790" cy="810415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Bulle ronde 36"/>
              <p:cNvSpPr/>
              <p:nvPr/>
            </p:nvSpPr>
            <p:spPr>
              <a:xfrm>
                <a:off x="6843857" y="2494987"/>
                <a:ext cx="4922121" cy="855886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DZ" sz="2000" b="1" dirty="0" smtClean="0">
                    <a:solidFill>
                      <a:srgbClr val="FF0000"/>
                    </a:solidFill>
                  </a:rPr>
                  <a:t>نضرب كلّا من البسط و المقام في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D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ar-DZ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Bulle rond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857" y="2494987"/>
                <a:ext cx="4922121" cy="855886"/>
              </a:xfrm>
              <a:prstGeom prst="wedgeEllipseCallout">
                <a:avLst>
                  <a:gd name="adj1" fmla="val 866"/>
                  <a:gd name="adj2" fmla="val -54571"/>
                </a:avLst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7971080" y="6109539"/>
                <a:ext cx="892024" cy="4031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080" y="6109539"/>
                <a:ext cx="892024" cy="403183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7868844" y="6481878"/>
                <a:ext cx="892024" cy="4031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844" y="6481878"/>
                <a:ext cx="892024" cy="403183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8826640" y="6033307"/>
                <a:ext cx="2001229" cy="739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</m:rad>
                        </m:num>
                        <m:den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640" y="6033307"/>
                <a:ext cx="2001229" cy="739177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10506910" y="6035239"/>
                <a:ext cx="1476000" cy="739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</m:rad>
                        </m:num>
                        <m:den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910" y="6035239"/>
                <a:ext cx="1476000" cy="739177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Espace réservé du contenu 2"/>
              <p:cNvSpPr txBox="1">
                <a:spLocks/>
              </p:cNvSpPr>
              <p:nvPr/>
            </p:nvSpPr>
            <p:spPr>
              <a:xfrm>
                <a:off x="320987" y="256150"/>
                <a:ext cx="5373490" cy="6516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>
                  <a:lnSpc>
                    <a:spcPts val="2400"/>
                  </a:lnSpc>
                  <a:buFont typeface="Arial" pitchFamily="34" charset="0"/>
                  <a:buNone/>
                </a:pPr>
                <a:r>
                  <a:rPr lang="ar-DZ" sz="2000" b="1" u="sng" dirty="0" smtClean="0"/>
                  <a:t>تطبيقات</a:t>
                </a:r>
              </a:p>
              <a:p>
                <a:pPr algn="r" rtl="1">
                  <a:lnSpc>
                    <a:spcPts val="2400"/>
                  </a:lnSpc>
                  <a:buNone/>
                </a:pPr>
                <a:r>
                  <a:rPr lang="ar-DZ" sz="2000" dirty="0"/>
                  <a:t>احسب ما يلي: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fr-F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21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fr-FR" sz="2000" dirty="0" smtClean="0"/>
                  <a:t>        </a:t>
                </a:r>
              </a:p>
              <a:p>
                <a:pPr algn="r" rtl="1">
                  <a:lnSpc>
                    <a:spcPts val="2400"/>
                  </a:lnSpc>
                  <a:buNone/>
                </a:pPr>
                <a:r>
                  <a:rPr lang="fr-FR" sz="2000" dirty="0" smtClean="0"/>
                  <a:t>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fr-FR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fr-FR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21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r>
                      <a:rPr lang="fr-F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fr-FR" sz="2000" dirty="0" smtClean="0"/>
                  <a:t>                             </a:t>
                </a:r>
              </a:p>
              <a:p>
                <a:pPr algn="r" rtl="1">
                  <a:lnSpc>
                    <a:spcPts val="24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ar-DZ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ar-DZ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ar-DZ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fr-FR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sz="2000" dirty="0" smtClean="0"/>
                  <a:t>+</a:t>
                </a: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ar-DZ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21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ar-DZ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ar-DZ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fr-FR" sz="2000" dirty="0" smtClean="0"/>
                  <a:t>                         </a:t>
                </a:r>
              </a:p>
              <a:p>
                <a:pPr algn="r" rtl="1">
                  <a:lnSpc>
                    <a:spcPts val="2400"/>
                  </a:lnSpc>
                  <a:buNone/>
                </a:pPr>
                <a:r>
                  <a:rPr lang="fr-FR" sz="2000" dirty="0" smtClean="0"/>
                  <a:t>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fr-FR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                                                        </a:t>
                </a:r>
                <a:endParaRPr lang="ar-DZ" sz="2000" dirty="0" smtClean="0"/>
              </a:p>
              <a:p>
                <a:pPr marL="180000" indent="0" algn="r" rtl="1">
                  <a:buNone/>
                </a:pP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</m:e>
                    </m:rad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ar-DZ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e>
                    </m:rad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</a:t>
                </a:r>
                <a:endParaRPr lang="ar-DZ" sz="20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 rtl="1">
                  <a:lnSpc>
                    <a:spcPts val="24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ar-DZ" sz="2000" b="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ar-DZ" sz="2000" b="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ar-DZ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ar-DZ" sz="2000" b="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ar-DZ" sz="2000" b="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</a:t>
                </a:r>
                <a:endParaRPr lang="ar-DZ" sz="20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 rtl="1">
                  <a:lnSpc>
                    <a:spcPts val="24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ar-DZ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0" i="1" smtClean="0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ar-DZ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0" i="1" smtClean="0">
                            <a:solidFill>
                              <a:srgbClr val="F016B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</a:t>
                </a:r>
                <a:endParaRPr lang="ar-DZ" sz="20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 rtl="1">
                  <a:lnSpc>
                    <a:spcPts val="24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ar-DZ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ar-DZ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ar-DZ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ar-DZ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016B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ar-DZ" sz="2000" b="0" i="1" smtClean="0">
                            <a:solidFill>
                              <a:srgbClr val="F016B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fr-FR" sz="20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</a:t>
                </a:r>
                <a:r>
                  <a:rPr lang="ar-DZ" sz="20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ar-DZ" sz="20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 rtl="1">
                  <a:lnSpc>
                    <a:spcPts val="2400"/>
                  </a:lnSpc>
                  <a:buNone/>
                </a:pPr>
                <a:endParaRPr lang="ar-DZ" sz="2000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ar-DZ" sz="2000" dirty="0" smtClean="0"/>
              </a:p>
            </p:txBody>
          </p:sp>
        </mc:Choice>
        <mc:Fallback xmlns="">
          <p:sp>
            <p:nvSpPr>
              <p:cNvPr id="42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87" y="256150"/>
                <a:ext cx="5373490" cy="6516333"/>
              </a:xfrm>
              <a:prstGeom prst="rect">
                <a:avLst/>
              </a:prstGeom>
              <a:blipFill rotWithShape="1">
                <a:blip r:embed="rId40"/>
                <a:stretch>
                  <a:fillRect t="-374" r="-11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2620862" y="3294509"/>
                <a:ext cx="1562801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ad>
                        <m:radPr>
                          <m:degHide m:val="on"/>
                          <m:ctrlPr>
                            <a:rPr lang="fr-FR" sz="2000" i="1" smtClean="0">
                              <a:solidFill>
                                <a:srgbClr val="F016B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DZ" sz="2000" b="0" i="1" smtClean="0">
                              <a:solidFill>
                                <a:srgbClr val="F016B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862" y="3294509"/>
                <a:ext cx="1562801" cy="400110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Image 43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35532" y="3693189"/>
            <a:ext cx="5311038" cy="31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4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6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1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6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1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6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1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6" dur="500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1" dur="500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/>
      <p:bldP spid="5" grpId="0" animBg="1"/>
      <p:bldP spid="6" grpId="0" build="p" animBg="1"/>
      <p:bldP spid="7" grpId="0" build="p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/>
      <p:bldP spid="30" grpId="0" animBg="1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/>
      <p:bldP spid="39" grpId="0"/>
      <p:bldP spid="40" grpId="0"/>
      <p:bldP spid="41" grpId="0"/>
      <p:bldP spid="42" grpId="0" build="p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 t="19686" r="184" b="7316"/>
          <a:stretch/>
        </p:blipFill>
        <p:spPr>
          <a:xfrm>
            <a:off x="0" y="0"/>
            <a:ext cx="12230550" cy="7020000"/>
          </a:xfrm>
          <a:prstGeom prst="rect">
            <a:avLst/>
          </a:prstGeom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666803" y="5883702"/>
            <a:ext cx="4971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DZ" sz="2800" b="1" i="1" dirty="0">
                <a:solidFill>
                  <a:srgbClr val="FFC000"/>
                </a:solidFill>
              </a:rPr>
              <a:t>إعداد الأستاذ: إبراهيم بن صالح وينتن</a:t>
            </a:r>
            <a:endParaRPr lang="fr-FR" sz="2800" b="1" i="1" dirty="0">
              <a:solidFill>
                <a:srgbClr val="FFC000"/>
              </a:solidFill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764781" y="5780024"/>
            <a:ext cx="2296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DZ" sz="2800" b="1" i="1" dirty="0" smtClean="0">
                <a:solidFill>
                  <a:srgbClr val="FFC000"/>
                </a:solidFill>
              </a:rPr>
              <a:t>نوفمبر 2020</a:t>
            </a:r>
            <a:endParaRPr lang="fr-FR" sz="2800" b="1" i="1" dirty="0">
              <a:solidFill>
                <a:srgbClr val="FFC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6876" y="2252523"/>
            <a:ext cx="2943878" cy="186204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prstTxWarp prst="textWave4">
              <a:avLst/>
            </a:prstTxWarp>
            <a:spAutoFit/>
            <a:scene3d>
              <a:camera prst="isometricLeftDown"/>
              <a:lightRig rig="threePt" dir="t"/>
            </a:scene3d>
          </a:bodyPr>
          <a:lstStyle/>
          <a:p>
            <a:pPr algn="r" rtl="1"/>
            <a:r>
              <a:rPr lang="ar-DZ" sz="11500" b="1" dirty="0" smtClean="0">
                <a:solidFill>
                  <a:srgbClr val="FFFF00"/>
                </a:solidFill>
              </a:rPr>
              <a:t>نهاية</a:t>
            </a:r>
          </a:p>
        </p:txBody>
      </p:sp>
      <p:sp>
        <p:nvSpPr>
          <p:cNvPr id="6" name="ZoneTexte 5"/>
          <p:cNvSpPr txBox="1"/>
          <p:nvPr/>
        </p:nvSpPr>
        <p:spPr>
          <a:xfrm rot="1890354">
            <a:off x="7508202" y="1162983"/>
            <a:ext cx="4911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800" b="1" dirty="0" smtClean="0"/>
              <a:t>منظر من مناظر مغارة تازة ولاية جيجل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6487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1038</Words>
  <Application>Microsoft Office PowerPoint</Application>
  <PresentationFormat>Personnalisé</PresentationFormat>
  <Paragraphs>508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Andalus</vt:lpstr>
      <vt:lpstr>Arial</vt:lpstr>
      <vt:lpstr>Baskerville Old Face</vt:lpstr>
      <vt:lpstr>Calibri</vt:lpstr>
      <vt:lpstr>Cambria Math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ibrahim ouinten</dc:creator>
  <cp:lastModifiedBy>ency-education.com website</cp:lastModifiedBy>
  <cp:revision>33</cp:revision>
  <dcterms:created xsi:type="dcterms:W3CDTF">2020-12-04T07:10:36Z</dcterms:created>
  <dcterms:modified xsi:type="dcterms:W3CDTF">2021-10-15T10:07:18Z</dcterms:modified>
</cp:coreProperties>
</file>