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60" r:id="rId4"/>
    <p:sldId id="267" r:id="rId5"/>
    <p:sldId id="261" r:id="rId6"/>
    <p:sldId id="264" r:id="rId7"/>
    <p:sldId id="265"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Amel"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66FF66"/>
    <a:srgbClr val="66FFFF"/>
    <a:srgbClr val="99FFCC"/>
    <a:srgbClr val="66FF99"/>
    <a:srgbClr val="EFED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1-20T19:45:44.875"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7950BA-802E-4546-9638-835B5265E584}" type="datetimeFigureOut">
              <a:rPr lang="fr-FR" smtClean="0"/>
              <a:t>13/07/2018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D81B9-50AE-4AF3-A8D5-721BF3C4BF00}" type="slidenum">
              <a:rPr lang="fr-FR" smtClean="0"/>
              <a:t>‹N°›</a:t>
            </a:fld>
            <a:endParaRPr lang="fr-FR"/>
          </a:p>
        </p:txBody>
      </p:sp>
    </p:spTree>
    <p:extLst>
      <p:ext uri="{BB962C8B-B14F-4D97-AF65-F5344CB8AC3E}">
        <p14:creationId xmlns:p14="http://schemas.microsoft.com/office/powerpoint/2010/main" val="184255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5D81B9-50AE-4AF3-A8D5-721BF3C4BF00}" type="slidenum">
              <a:rPr lang="fr-FR" smtClean="0"/>
              <a:t>1</a:t>
            </a:fld>
            <a:endParaRPr lang="fr-FR"/>
          </a:p>
        </p:txBody>
      </p:sp>
    </p:spTree>
    <p:extLst>
      <p:ext uri="{BB962C8B-B14F-4D97-AF65-F5344CB8AC3E}">
        <p14:creationId xmlns:p14="http://schemas.microsoft.com/office/powerpoint/2010/main" val="1620176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1221294858"/>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3342133003"/>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3254735303"/>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2819769114"/>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744291535"/>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8BF81FA-BE94-4DAE-9370-73496D2A5963}" type="datetimeFigureOut">
              <a:rPr lang="fr-FR" smtClean="0"/>
              <a:t>13/07/2018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2126013222"/>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8BF81FA-BE94-4DAE-9370-73496D2A5963}" type="datetimeFigureOut">
              <a:rPr lang="fr-FR" smtClean="0"/>
              <a:t>13/07/2018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2879670197"/>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8BF81FA-BE94-4DAE-9370-73496D2A5963}" type="datetimeFigureOut">
              <a:rPr lang="fr-FR" smtClean="0"/>
              <a:t>13/07/2018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1122678283"/>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8BF81FA-BE94-4DAE-9370-73496D2A5963}" type="datetimeFigureOut">
              <a:rPr lang="fr-FR" smtClean="0"/>
              <a:t>13/07/2018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90294929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8BF81FA-BE94-4DAE-9370-73496D2A5963}" type="datetimeFigureOut">
              <a:rPr lang="fr-FR" smtClean="0"/>
              <a:t>13/07/2018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242073386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8BF81FA-BE94-4DAE-9370-73496D2A5963}" type="datetimeFigureOut">
              <a:rPr lang="fr-FR" smtClean="0"/>
              <a:t>13/07/2018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DFC22D-F399-45B0-8909-9641F2FB234E}" type="slidenum">
              <a:rPr lang="fr-FR" smtClean="0"/>
              <a:t>‹N°›</a:t>
            </a:fld>
            <a:endParaRPr lang="fr-FR"/>
          </a:p>
        </p:txBody>
      </p:sp>
    </p:spTree>
    <p:extLst>
      <p:ext uri="{BB962C8B-B14F-4D97-AF65-F5344CB8AC3E}">
        <p14:creationId xmlns:p14="http://schemas.microsoft.com/office/powerpoint/2010/main" val="904764137"/>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himes.wav"/>
          </p:stSnd>
        </p:sndAc>
      </p:transition>
    </mc:Choice>
    <mc:Fallback xmlns="">
      <p:transition spd="slow">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F81FA-BE94-4DAE-9370-73496D2A5963}" type="datetimeFigureOut">
              <a:rPr lang="fr-FR" smtClean="0"/>
              <a:t>13/07/2018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FC22D-F399-45B0-8909-9641F2FB234E}" type="slidenum">
              <a:rPr lang="fr-FR" smtClean="0"/>
              <a:t>‹N°›</a:t>
            </a:fld>
            <a:endParaRPr lang="fr-FR"/>
          </a:p>
        </p:txBody>
      </p:sp>
    </p:spTree>
    <p:extLst>
      <p:ext uri="{BB962C8B-B14F-4D97-AF65-F5344CB8AC3E}">
        <p14:creationId xmlns:p14="http://schemas.microsoft.com/office/powerpoint/2010/main" val="217524653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p:sndAc>
          <p:stSnd>
            <p:snd r:embed="rId13" name="chimes.wav"/>
          </p:stSnd>
        </p:sndAc>
      </p:transition>
    </mc:Choice>
    <mc:Fallback xmlns="">
      <p:transition spd="slow">
        <p:sndAc>
          <p:stSnd>
            <p:snd r:embed="rId14" name="chimes.wav"/>
          </p:st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audio" Target="../media/audio1.wav"/><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سطح المكتب\السنة الأولى ثانوي\بحوث هدى\تلاتنت.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54" y="4569003"/>
            <a:ext cx="2476500" cy="1847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
        <p:nvSpPr>
          <p:cNvPr id="2" name="Ruban courbé vers le haut 1"/>
          <p:cNvSpPr/>
          <p:nvPr/>
        </p:nvSpPr>
        <p:spPr>
          <a:xfrm>
            <a:off x="1115616" y="92620"/>
            <a:ext cx="6106565" cy="1767064"/>
          </a:xfrm>
          <a:prstGeom prst="ellipse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8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Arabic Typesetting" pitchFamily="66" charset="-78"/>
                <a:cs typeface="Arabic Typesetting" pitchFamily="66" charset="-78"/>
              </a:rPr>
              <a:t>فيروسات الحاسوب </a:t>
            </a:r>
            <a:endParaRPr lang="fr-FR" sz="48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Arabic Typesetting" pitchFamily="66" charset="-78"/>
              <a:cs typeface="Arabic Typesetting" pitchFamily="66" charset="-78"/>
            </a:endParaRPr>
          </a:p>
        </p:txBody>
      </p:sp>
      <p:sp>
        <p:nvSpPr>
          <p:cNvPr id="6" name="Étoile à 7 branches 5"/>
          <p:cNvSpPr/>
          <p:nvPr/>
        </p:nvSpPr>
        <p:spPr>
          <a:xfrm>
            <a:off x="5602820" y="2178118"/>
            <a:ext cx="2088232" cy="1728192"/>
          </a:xfrm>
          <a:prstGeom prst="star7">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ar-DZ" sz="4400" b="1" dirty="0" smtClean="0">
                <a:ln w="50800"/>
                <a:solidFill>
                  <a:schemeClr val="bg1">
                    <a:shade val="50000"/>
                  </a:schemeClr>
                </a:solidFill>
                <a:cs typeface="Traditional Arabic" pitchFamily="2" charset="-78"/>
              </a:rPr>
              <a:t>مقدمة</a:t>
            </a:r>
            <a:endParaRPr lang="fr-FR" sz="4400" b="1" dirty="0">
              <a:ln w="50800"/>
              <a:solidFill>
                <a:schemeClr val="bg1">
                  <a:shade val="50000"/>
                </a:schemeClr>
              </a:solidFill>
              <a:cs typeface="Traditional Arabic" pitchFamily="2" charset="-78"/>
            </a:endParaRPr>
          </a:p>
        </p:txBody>
      </p:sp>
      <p:pic>
        <p:nvPicPr>
          <p:cNvPr id="1027" name="Picture 3" descr="C:\Documents and Settings\Administrator\سطح المكتب\السنة الأولى ثانوي\تتتتتتتت.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5091112" y="2805114"/>
            <a:ext cx="6858000" cy="1247775"/>
          </a:xfrm>
          <a:prstGeom prst="rect">
            <a:avLst/>
          </a:prstGeom>
          <a:noFill/>
          <a:extLst>
            <a:ext uri="{909E8E84-426E-40DD-AFC4-6F175D3DCCD1}">
              <a14:hiddenFill xmlns:a14="http://schemas.microsoft.com/office/drawing/2010/main">
                <a:solidFill>
                  <a:srgbClr val="FFFFFF"/>
                </a:solidFill>
              </a14:hiddenFill>
            </a:ext>
          </a:extLst>
        </p:spPr>
      </p:pic>
      <p:sp>
        <p:nvSpPr>
          <p:cNvPr id="4" name="Étoile à 7 branches 3"/>
          <p:cNvSpPr/>
          <p:nvPr/>
        </p:nvSpPr>
        <p:spPr>
          <a:xfrm>
            <a:off x="341786" y="1988840"/>
            <a:ext cx="2376264" cy="1803256"/>
          </a:xfrm>
          <a:prstGeom prst="star7">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ar-DZ" sz="2400" b="1" dirty="0" smtClean="0">
                <a:ln w="50800"/>
                <a:solidFill>
                  <a:schemeClr val="bg1">
                    <a:shade val="50000"/>
                  </a:schemeClr>
                </a:solidFill>
              </a:rPr>
              <a:t>أنواع الفيروسات</a:t>
            </a:r>
            <a:endParaRPr lang="fr-FR" sz="2400" b="1" dirty="0">
              <a:ln w="50800"/>
              <a:solidFill>
                <a:schemeClr val="bg1">
                  <a:shade val="50000"/>
                </a:schemeClr>
              </a:solidFill>
            </a:endParaRPr>
          </a:p>
        </p:txBody>
      </p:sp>
      <p:sp>
        <p:nvSpPr>
          <p:cNvPr id="9" name="Étoile à 7 branches 8"/>
          <p:cNvSpPr/>
          <p:nvPr/>
        </p:nvSpPr>
        <p:spPr>
          <a:xfrm>
            <a:off x="2872754" y="1988840"/>
            <a:ext cx="2592288" cy="1872208"/>
          </a:xfrm>
          <a:prstGeom prst="star7">
            <a:avLst/>
          </a:prstGeom>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ar-DZ" sz="2800" b="1" dirty="0" smtClean="0">
                <a:ln w="50800"/>
                <a:solidFill>
                  <a:schemeClr val="bg1">
                    <a:shade val="50000"/>
                  </a:schemeClr>
                </a:solidFill>
                <a:latin typeface="Arabic Typesetting" pitchFamily="66" charset="-78"/>
                <a:cs typeface="DecoType Naskh Swashes" pitchFamily="2" charset="-78"/>
              </a:rPr>
              <a:t>تعريف فيروسات الحاسوب</a:t>
            </a:r>
            <a:endParaRPr lang="fr-FR" sz="2800" b="1" dirty="0">
              <a:ln w="50800"/>
              <a:solidFill>
                <a:schemeClr val="bg1">
                  <a:shade val="50000"/>
                </a:schemeClr>
              </a:solidFill>
              <a:latin typeface="Arabic Typesetting" pitchFamily="66" charset="-78"/>
              <a:cs typeface="DecoType Naskh Swashes" pitchFamily="2" charset="-78"/>
            </a:endParaRPr>
          </a:p>
        </p:txBody>
      </p:sp>
      <p:sp>
        <p:nvSpPr>
          <p:cNvPr id="7" name="Étoile à 7 branches 6"/>
          <p:cNvSpPr/>
          <p:nvPr/>
        </p:nvSpPr>
        <p:spPr>
          <a:xfrm>
            <a:off x="4353532" y="4445064"/>
            <a:ext cx="2498576" cy="1872209"/>
          </a:xfrm>
          <a:prstGeom prst="star7">
            <a:avLst>
              <a:gd name="adj" fmla="val 34600"/>
              <a:gd name="hf" fmla="val 102572"/>
              <a:gd name="vf" fmla="val 105210"/>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endParaRPr lang="ar-DZ" sz="3200" b="1" dirty="0" smtClean="0">
              <a:ln w="50800"/>
              <a:solidFill>
                <a:schemeClr val="bg1">
                  <a:shade val="50000"/>
                </a:schemeClr>
              </a:solidFill>
              <a:cs typeface="Traditional Arabic" pitchFamily="2" charset="-78"/>
            </a:endParaRPr>
          </a:p>
          <a:p>
            <a:pPr algn="ctr"/>
            <a:r>
              <a:rPr lang="ar-DZ" sz="3200" b="1" dirty="0" smtClean="0">
                <a:ln w="50800"/>
                <a:solidFill>
                  <a:schemeClr val="bg1">
                    <a:shade val="50000"/>
                  </a:schemeClr>
                </a:solidFill>
                <a:cs typeface="Traditional Arabic" pitchFamily="2" charset="-78"/>
              </a:rPr>
              <a:t>كيفية حماية الحاسوب</a:t>
            </a:r>
            <a:endParaRPr lang="fr-FR" sz="3200" b="1" dirty="0">
              <a:ln w="50800"/>
              <a:solidFill>
                <a:schemeClr val="bg1">
                  <a:shade val="50000"/>
                </a:schemeClr>
              </a:solidFill>
              <a:cs typeface="Traditional Arabic" pitchFamily="2" charset="-78"/>
            </a:endParaRPr>
          </a:p>
        </p:txBody>
      </p:sp>
    </p:spTree>
    <p:extLst>
      <p:ext uri="{BB962C8B-B14F-4D97-AF65-F5344CB8AC3E}">
        <p14:creationId xmlns:p14="http://schemas.microsoft.com/office/powerpoint/2010/main" val="519615657"/>
      </p:ext>
    </p:extLst>
  </p:cSld>
  <p:clrMapOvr>
    <a:masterClrMapping/>
  </p:clrMapOvr>
  <mc:AlternateContent xmlns:mc="http://schemas.openxmlformats.org/markup-compatibility/2006" xmlns:p14="http://schemas.microsoft.com/office/powerpoint/2010/main">
    <mc:Choice Requires="p14">
      <p:transition spd="slow" p14:dur="800" advClick="0" advTm="13000">
        <p:circle/>
        <p:sndAc>
          <p:stSnd>
            <p:snd r:embed="rId3" name="chimes.wav"/>
          </p:stSnd>
        </p:sndAc>
      </p:transition>
    </mc:Choice>
    <mc:Fallback xmlns="">
      <p:transition spd="slow" advClick="0" advTm="13000">
        <p:circle/>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additive="base">
                                        <p:cTn id="15" dur="500" fill="hold"/>
                                        <p:tgtEl>
                                          <p:spTgt spid="1027"/>
                                        </p:tgtEl>
                                        <p:attrNameLst>
                                          <p:attrName>ppt_x</p:attrName>
                                        </p:attrNameLst>
                                      </p:cBhvr>
                                      <p:tavLst>
                                        <p:tav tm="0">
                                          <p:val>
                                            <p:strVal val="#ppt_x"/>
                                          </p:val>
                                        </p:tav>
                                        <p:tav tm="100000">
                                          <p:val>
                                            <p:strVal val="#ppt_x"/>
                                          </p:val>
                                        </p:tav>
                                      </p:tavLst>
                                    </p:anim>
                                    <p:anim calcmode="lin" valueType="num">
                                      <p:cBhvr additive="base">
                                        <p:cTn id="1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heel(1)">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026"/>
                                        </p:tgtEl>
                                        <p:attrNameLst>
                                          <p:attrName>style.visibility</p:attrName>
                                        </p:attrNameLst>
                                      </p:cBhvr>
                                      <p:to>
                                        <p:strVal val="visible"/>
                                      </p:to>
                                    </p:set>
                                    <p:anim calcmode="lin" valueType="num">
                                      <p:cBhvr>
                                        <p:cTn id="41" dur="500" fill="hold"/>
                                        <p:tgtEl>
                                          <p:spTgt spid="1026"/>
                                        </p:tgtEl>
                                        <p:attrNameLst>
                                          <p:attrName>ppt_w</p:attrName>
                                        </p:attrNameLst>
                                      </p:cBhvr>
                                      <p:tavLst>
                                        <p:tav tm="0">
                                          <p:val>
                                            <p:fltVal val="0"/>
                                          </p:val>
                                        </p:tav>
                                        <p:tav tm="100000">
                                          <p:val>
                                            <p:strVal val="#ppt_w"/>
                                          </p:val>
                                        </p:tav>
                                      </p:tavLst>
                                    </p:anim>
                                    <p:anim calcmode="lin" valueType="num">
                                      <p:cBhvr>
                                        <p:cTn id="42" dur="500" fill="hold"/>
                                        <p:tgtEl>
                                          <p:spTgt spid="1026"/>
                                        </p:tgtEl>
                                        <p:attrNameLst>
                                          <p:attrName>ppt_h</p:attrName>
                                        </p:attrNameLst>
                                      </p:cBhvr>
                                      <p:tavLst>
                                        <p:tav tm="0">
                                          <p:val>
                                            <p:fltVal val="0"/>
                                          </p:val>
                                        </p:tav>
                                        <p:tav tm="100000">
                                          <p:val>
                                            <p:strVal val="#ppt_h"/>
                                          </p:val>
                                        </p:tav>
                                      </p:tavLst>
                                    </p:anim>
                                    <p:animEffect transition="in" filter="fade">
                                      <p:cBhvr>
                                        <p:cTn id="4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4" grpId="0" animBg="1"/>
      <p:bldP spid="9"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99792" y="-6706"/>
            <a:ext cx="3816424" cy="1107996"/>
          </a:xfrm>
          <a:prstGeom prst="rect">
            <a:avLst/>
          </a:prstGeom>
          <a:noFill/>
        </p:spPr>
        <p:txBody>
          <a:bodyPr wrap="square" rtlCol="0">
            <a:spAutoFit/>
          </a:bodyPr>
          <a:lstStyle/>
          <a:p>
            <a:pPr algn="ctr"/>
            <a:r>
              <a:rPr lang="ar-DZ" sz="6600" b="1" i="1" dirty="0" smtClean="0">
                <a:ln w="10160">
                  <a:solidFill>
                    <a:schemeClr val="accent1"/>
                  </a:solidFill>
                  <a:prstDash val="solid"/>
                </a:ln>
                <a:solidFill>
                  <a:srgbClr val="FFFFFF"/>
                </a:solidFill>
              </a:rPr>
              <a:t>1)-مقدمة</a:t>
            </a:r>
            <a:endParaRPr lang="fr-FR" sz="6600" b="1" i="1" dirty="0"/>
          </a:p>
        </p:txBody>
      </p:sp>
      <p:sp>
        <p:nvSpPr>
          <p:cNvPr id="5" name="Organigramme : Alternative 4"/>
          <p:cNvSpPr/>
          <p:nvPr/>
        </p:nvSpPr>
        <p:spPr>
          <a:xfrm>
            <a:off x="445448" y="980728"/>
            <a:ext cx="8064896" cy="538500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r"/>
            <a:endParaRPr lang="ar-DZ" sz="2800" b="1" dirty="0" smtClean="0"/>
          </a:p>
          <a:p>
            <a:pPr algn="r"/>
            <a:r>
              <a:rPr lang="ar-DZ" sz="2800" b="1" dirty="0" smtClean="0"/>
              <a:t>فيروسات الحاسب الألي تشبه لحد كبير الفيروسات التي تصيب الجسم البشري ليس بالطبع في الأضرار الناتجة عنها ولكن في فلسفة الأسلوب الذي تتبعه في الانتشار و لقد ظهر أول فيروس للحاسب الألي في 1980 ولقد استخدمت كلمة فيروس لأول مرة في الأبحاث الأكاديمية المختصة في علوم  الحاسوب عام </a:t>
            </a:r>
          </a:p>
          <a:p>
            <a:pPr algn="r"/>
            <a:r>
              <a:rPr lang="ar-DZ" sz="2800" b="1" dirty="0" smtClean="0"/>
              <a:t>1984عندما قام فريد كوهن بإجراء بحث بعنوان</a:t>
            </a:r>
          </a:p>
          <a:p>
            <a:pPr algn="r"/>
            <a:r>
              <a:rPr lang="fr-FR" sz="2400" b="1" dirty="0" smtClean="0"/>
              <a:t>«Expérience with computer viruses »</a:t>
            </a:r>
            <a:endParaRPr lang="ar-DZ" sz="2400" b="1" dirty="0"/>
          </a:p>
          <a:p>
            <a:pPr algn="r"/>
            <a:r>
              <a:rPr lang="ar-DZ" sz="2800" b="1" dirty="0" smtClean="0"/>
              <a:t>والذي اهتم فيه بعمل اختبارات على ما يسمى</a:t>
            </a:r>
          </a:p>
          <a:p>
            <a:pPr algn="r"/>
            <a:r>
              <a:rPr lang="ar-DZ" sz="2800" b="1" dirty="0" smtClean="0"/>
              <a:t>فيروسات الحاسوب وتحديد مدى الخطورة التي </a:t>
            </a:r>
          </a:p>
          <a:p>
            <a:pPr algn="r"/>
            <a:r>
              <a:rPr lang="ar-DZ" sz="2800" b="1" dirty="0" smtClean="0"/>
              <a:t>قد تسببها تلك الفيروسات للحواسيب.</a:t>
            </a:r>
          </a:p>
          <a:p>
            <a:pPr algn="r"/>
            <a:endParaRPr lang="ar-DZ" sz="2400" b="1" dirty="0"/>
          </a:p>
          <a:p>
            <a:pPr algn="ctr"/>
            <a:endParaRPr lang="ar-DZ" sz="2400" b="1" dirty="0" smtClean="0"/>
          </a:p>
          <a:p>
            <a:pPr algn="ctr"/>
            <a:endParaRPr lang="fr-FR" sz="2400" b="1" dirty="0"/>
          </a:p>
        </p:txBody>
      </p:sp>
      <p:pic>
        <p:nvPicPr>
          <p:cNvPr id="2050" name="Picture 2" descr="C:\Documents and Settings\Administrator\سطح المكتب\السنة الأولى ثانوي\بحوث هدى\تنتن.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592" y="3933056"/>
            <a:ext cx="2040200" cy="1703834"/>
          </a:xfrm>
          <a:prstGeom prst="roundRect">
            <a:avLst>
              <a:gd name="adj" fmla="val 9750"/>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1240803449"/>
      </p:ext>
    </p:extLst>
  </p:cSld>
  <p:clrMapOvr>
    <a:masterClrMapping/>
  </p:clrMapOvr>
  <mc:AlternateContent xmlns:mc="http://schemas.openxmlformats.org/markup-compatibility/2006" xmlns:p14="http://schemas.microsoft.com/office/powerpoint/2010/main">
    <mc:Choice Requires="p14">
      <p:transition spd="slow" p14:dur="2500" advClick="0" advTm="13000">
        <p:checker/>
        <p:sndAc>
          <p:stSnd>
            <p:snd r:embed="rId2" name="chimes.wav"/>
          </p:stSnd>
        </p:sndAc>
      </p:transition>
    </mc:Choice>
    <mc:Fallback xmlns="">
      <p:transition spd="slow" advClick="0" advTm="13000">
        <p:checker/>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6967" y="108401"/>
            <a:ext cx="7521611" cy="923330"/>
          </a:xfrm>
          <a:prstGeom prst="rect">
            <a:avLst/>
          </a:prstGeom>
          <a:noFill/>
        </p:spPr>
        <p:txBody>
          <a:bodyPr wrap="none" lIns="91440" tIns="45720" rIns="91440" bIns="45720">
            <a:spAutoFit/>
          </a:bodyPr>
          <a:lstStyle/>
          <a:p>
            <a:pPr algn="ctr"/>
            <a:r>
              <a:rPr lang="ar-DZ" sz="5400" b="1" u="sng"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rPr>
              <a:t>2)-تعريف فيروسات الحاسوب :</a:t>
            </a:r>
            <a:endParaRPr lang="fr-FR" sz="5400" b="1" u="sng"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endParaRPr>
          </a:p>
        </p:txBody>
      </p:sp>
      <p:sp>
        <p:nvSpPr>
          <p:cNvPr id="5" name="Parallélogramme 4"/>
          <p:cNvSpPr/>
          <p:nvPr/>
        </p:nvSpPr>
        <p:spPr>
          <a:xfrm>
            <a:off x="179512" y="1104103"/>
            <a:ext cx="8712968" cy="3685182"/>
          </a:xfrm>
          <a:prstGeom prst="parallelogram">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800" b="1" dirty="0" smtClean="0"/>
              <a:t>ان فيروسات الحاسوب هي برامج تتم كتابتها بواسطة مبرمجين محترفين بغرض الحاق الضرر بالكمبيوتر ، او السيطرة عليه أو سرقة بيانات مهمة ، وتتم كتابتها بطريقة معينة.</a:t>
            </a:r>
          </a:p>
          <a:p>
            <a:pPr algn="r"/>
            <a:r>
              <a:rPr lang="ar-DZ" sz="2800" b="1" dirty="0" smtClean="0"/>
              <a:t> *تتصف الفيروس الحاسوب بانه:</a:t>
            </a:r>
          </a:p>
          <a:p>
            <a:pPr lvl="1" algn="r"/>
            <a:r>
              <a:rPr lang="ar-DZ" sz="2800" b="1" dirty="0" smtClean="0"/>
              <a:t>1-برنامج قادر على التناسخ  والانتشار</a:t>
            </a:r>
          </a:p>
          <a:p>
            <a:pPr lvl="1" algn="r"/>
            <a:r>
              <a:rPr lang="ar-DZ" sz="2800" b="1" dirty="0" smtClean="0"/>
              <a:t>2- لا يمكن أن تنشأ الفيروسات من ذاتها.</a:t>
            </a:r>
          </a:p>
          <a:p>
            <a:pPr lvl="1" algn="r"/>
            <a:r>
              <a:rPr lang="ar-DZ" sz="2800" b="1" dirty="0" smtClean="0"/>
              <a:t>3-يمكن أن تنتقل من حاسوب مصاب لأخر سليم. </a:t>
            </a:r>
            <a:endParaRPr lang="fr-FR" sz="2800" b="1"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63" y="2852936"/>
            <a:ext cx="1869510" cy="16318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5085184"/>
            <a:ext cx="2160240" cy="14327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664" y="4958381"/>
            <a:ext cx="2286000" cy="17281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187" y="5106105"/>
            <a:ext cx="2244443" cy="14327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955107"/>
      </p:ext>
    </p:extLst>
  </p:cSld>
  <p:clrMapOvr>
    <a:masterClrMapping/>
  </p:clrMapOvr>
  <p:transition spd="slow" advClick="0" advTm="13000">
    <p:wheel spokes="1"/>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290">
                                          <p:stCondLst>
                                            <p:cond delay="0"/>
                                          </p:stCondLst>
                                        </p:cTn>
                                        <p:tgtEl>
                                          <p:spTgt spid="2051"/>
                                        </p:tgtEl>
                                      </p:cBhvr>
                                    </p:animEffect>
                                    <p:anim calcmode="lin" valueType="num">
                                      <p:cBhvr>
                                        <p:cTn id="8" dur="911"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051"/>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051"/>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051"/>
                                        </p:tgtEl>
                                        <p:attrNameLst>
                                          <p:attrName>ppt_y</p:attrName>
                                        </p:attrNameLst>
                                      </p:cBhvr>
                                      <p:tavLst>
                                        <p:tav tm="0" fmla="#ppt_y-sin(pi*$)/81">
                                          <p:val>
                                            <p:fltVal val="0"/>
                                          </p:val>
                                        </p:tav>
                                        <p:tav tm="100000">
                                          <p:val>
                                            <p:fltVal val="1"/>
                                          </p:val>
                                        </p:tav>
                                      </p:tavLst>
                                    </p:anim>
                                    <p:animScale>
                                      <p:cBhvr>
                                        <p:cTn id="13" dur="13">
                                          <p:stCondLst>
                                            <p:cond delay="325"/>
                                          </p:stCondLst>
                                        </p:cTn>
                                        <p:tgtEl>
                                          <p:spTgt spid="2051"/>
                                        </p:tgtEl>
                                      </p:cBhvr>
                                      <p:to x="100000" y="60000"/>
                                    </p:animScale>
                                    <p:animScale>
                                      <p:cBhvr>
                                        <p:cTn id="14" dur="83" decel="50000">
                                          <p:stCondLst>
                                            <p:cond delay="338"/>
                                          </p:stCondLst>
                                        </p:cTn>
                                        <p:tgtEl>
                                          <p:spTgt spid="2051"/>
                                        </p:tgtEl>
                                      </p:cBhvr>
                                      <p:to x="100000" y="100000"/>
                                    </p:animScale>
                                    <p:animScale>
                                      <p:cBhvr>
                                        <p:cTn id="15" dur="13">
                                          <p:stCondLst>
                                            <p:cond delay="656"/>
                                          </p:stCondLst>
                                        </p:cTn>
                                        <p:tgtEl>
                                          <p:spTgt spid="2051"/>
                                        </p:tgtEl>
                                      </p:cBhvr>
                                      <p:to x="100000" y="80000"/>
                                    </p:animScale>
                                    <p:animScale>
                                      <p:cBhvr>
                                        <p:cTn id="16" dur="83" decel="50000">
                                          <p:stCondLst>
                                            <p:cond delay="669"/>
                                          </p:stCondLst>
                                        </p:cTn>
                                        <p:tgtEl>
                                          <p:spTgt spid="2051"/>
                                        </p:tgtEl>
                                      </p:cBhvr>
                                      <p:to x="100000" y="100000"/>
                                    </p:animScale>
                                    <p:animScale>
                                      <p:cBhvr>
                                        <p:cTn id="17" dur="13">
                                          <p:stCondLst>
                                            <p:cond delay="820"/>
                                          </p:stCondLst>
                                        </p:cTn>
                                        <p:tgtEl>
                                          <p:spTgt spid="2051"/>
                                        </p:tgtEl>
                                      </p:cBhvr>
                                      <p:to x="100000" y="90000"/>
                                    </p:animScale>
                                    <p:animScale>
                                      <p:cBhvr>
                                        <p:cTn id="18" dur="83" decel="50000">
                                          <p:stCondLst>
                                            <p:cond delay="834"/>
                                          </p:stCondLst>
                                        </p:cTn>
                                        <p:tgtEl>
                                          <p:spTgt spid="2051"/>
                                        </p:tgtEl>
                                      </p:cBhvr>
                                      <p:to x="100000" y="100000"/>
                                    </p:animScale>
                                    <p:animScale>
                                      <p:cBhvr>
                                        <p:cTn id="19" dur="13">
                                          <p:stCondLst>
                                            <p:cond delay="904"/>
                                          </p:stCondLst>
                                        </p:cTn>
                                        <p:tgtEl>
                                          <p:spTgt spid="2051"/>
                                        </p:tgtEl>
                                      </p:cBhvr>
                                      <p:to x="100000" y="95000"/>
                                    </p:animScale>
                                    <p:animScale>
                                      <p:cBhvr>
                                        <p:cTn id="20" dur="83" decel="50000">
                                          <p:stCondLst>
                                            <p:cond delay="917"/>
                                          </p:stCondLst>
                                        </p:cTn>
                                        <p:tgtEl>
                                          <p:spTgt spid="2051"/>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wipe(down)">
                                      <p:cBhvr>
                                        <p:cTn id="23" dur="290">
                                          <p:stCondLst>
                                            <p:cond delay="0"/>
                                          </p:stCondLst>
                                        </p:cTn>
                                        <p:tgtEl>
                                          <p:spTgt spid="2052"/>
                                        </p:tgtEl>
                                      </p:cBhvr>
                                    </p:animEffect>
                                    <p:anim calcmode="lin" valueType="num">
                                      <p:cBhvr>
                                        <p:cTn id="24" dur="911"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205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205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2052"/>
                                        </p:tgtEl>
                                        <p:attrNameLst>
                                          <p:attrName>ppt_y</p:attrName>
                                        </p:attrNameLst>
                                      </p:cBhvr>
                                      <p:tavLst>
                                        <p:tav tm="0" fmla="#ppt_y-sin(pi*$)/81">
                                          <p:val>
                                            <p:fltVal val="0"/>
                                          </p:val>
                                        </p:tav>
                                        <p:tav tm="100000">
                                          <p:val>
                                            <p:fltVal val="1"/>
                                          </p:val>
                                        </p:tav>
                                      </p:tavLst>
                                    </p:anim>
                                    <p:animScale>
                                      <p:cBhvr>
                                        <p:cTn id="29" dur="13">
                                          <p:stCondLst>
                                            <p:cond delay="325"/>
                                          </p:stCondLst>
                                        </p:cTn>
                                        <p:tgtEl>
                                          <p:spTgt spid="2052"/>
                                        </p:tgtEl>
                                      </p:cBhvr>
                                      <p:to x="100000" y="60000"/>
                                    </p:animScale>
                                    <p:animScale>
                                      <p:cBhvr>
                                        <p:cTn id="30" dur="83" decel="50000">
                                          <p:stCondLst>
                                            <p:cond delay="338"/>
                                          </p:stCondLst>
                                        </p:cTn>
                                        <p:tgtEl>
                                          <p:spTgt spid="2052"/>
                                        </p:tgtEl>
                                      </p:cBhvr>
                                      <p:to x="100000" y="100000"/>
                                    </p:animScale>
                                    <p:animScale>
                                      <p:cBhvr>
                                        <p:cTn id="31" dur="13">
                                          <p:stCondLst>
                                            <p:cond delay="656"/>
                                          </p:stCondLst>
                                        </p:cTn>
                                        <p:tgtEl>
                                          <p:spTgt spid="2052"/>
                                        </p:tgtEl>
                                      </p:cBhvr>
                                      <p:to x="100000" y="80000"/>
                                    </p:animScale>
                                    <p:animScale>
                                      <p:cBhvr>
                                        <p:cTn id="32" dur="83" decel="50000">
                                          <p:stCondLst>
                                            <p:cond delay="669"/>
                                          </p:stCondLst>
                                        </p:cTn>
                                        <p:tgtEl>
                                          <p:spTgt spid="2052"/>
                                        </p:tgtEl>
                                      </p:cBhvr>
                                      <p:to x="100000" y="100000"/>
                                    </p:animScale>
                                    <p:animScale>
                                      <p:cBhvr>
                                        <p:cTn id="33" dur="13">
                                          <p:stCondLst>
                                            <p:cond delay="821"/>
                                          </p:stCondLst>
                                        </p:cTn>
                                        <p:tgtEl>
                                          <p:spTgt spid="2052"/>
                                        </p:tgtEl>
                                      </p:cBhvr>
                                      <p:to x="100000" y="90000"/>
                                    </p:animScale>
                                    <p:animScale>
                                      <p:cBhvr>
                                        <p:cTn id="34" dur="83" decel="50000">
                                          <p:stCondLst>
                                            <p:cond delay="834"/>
                                          </p:stCondLst>
                                        </p:cTn>
                                        <p:tgtEl>
                                          <p:spTgt spid="2052"/>
                                        </p:tgtEl>
                                      </p:cBhvr>
                                      <p:to x="100000" y="100000"/>
                                    </p:animScale>
                                    <p:animScale>
                                      <p:cBhvr>
                                        <p:cTn id="35" dur="13">
                                          <p:stCondLst>
                                            <p:cond delay="904"/>
                                          </p:stCondLst>
                                        </p:cTn>
                                        <p:tgtEl>
                                          <p:spTgt spid="2052"/>
                                        </p:tgtEl>
                                      </p:cBhvr>
                                      <p:to x="100000" y="95000"/>
                                    </p:animScale>
                                    <p:animScale>
                                      <p:cBhvr>
                                        <p:cTn id="36" dur="83" decel="50000">
                                          <p:stCondLst>
                                            <p:cond delay="917"/>
                                          </p:stCondLst>
                                        </p:cTn>
                                        <p:tgtEl>
                                          <p:spTgt spid="2052"/>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053"/>
                                        </p:tgtEl>
                                        <p:attrNameLst>
                                          <p:attrName>style.visibility</p:attrName>
                                        </p:attrNameLst>
                                      </p:cBhvr>
                                      <p:to>
                                        <p:strVal val="visible"/>
                                      </p:to>
                                    </p:set>
                                    <p:animEffect transition="in" filter="wipe(down)">
                                      <p:cBhvr>
                                        <p:cTn id="39" dur="290">
                                          <p:stCondLst>
                                            <p:cond delay="0"/>
                                          </p:stCondLst>
                                        </p:cTn>
                                        <p:tgtEl>
                                          <p:spTgt spid="2053"/>
                                        </p:tgtEl>
                                      </p:cBhvr>
                                    </p:animEffect>
                                    <p:anim calcmode="lin" valueType="num">
                                      <p:cBhvr>
                                        <p:cTn id="40" dur="911"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2053"/>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2053"/>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2053"/>
                                        </p:tgtEl>
                                        <p:attrNameLst>
                                          <p:attrName>ppt_y</p:attrName>
                                        </p:attrNameLst>
                                      </p:cBhvr>
                                      <p:tavLst>
                                        <p:tav tm="0" fmla="#ppt_y-sin(pi*$)/81">
                                          <p:val>
                                            <p:fltVal val="0"/>
                                          </p:val>
                                        </p:tav>
                                        <p:tav tm="100000">
                                          <p:val>
                                            <p:fltVal val="1"/>
                                          </p:val>
                                        </p:tav>
                                      </p:tavLst>
                                    </p:anim>
                                    <p:animScale>
                                      <p:cBhvr>
                                        <p:cTn id="45" dur="13">
                                          <p:stCondLst>
                                            <p:cond delay="325"/>
                                          </p:stCondLst>
                                        </p:cTn>
                                        <p:tgtEl>
                                          <p:spTgt spid="2053"/>
                                        </p:tgtEl>
                                      </p:cBhvr>
                                      <p:to x="100000" y="60000"/>
                                    </p:animScale>
                                    <p:animScale>
                                      <p:cBhvr>
                                        <p:cTn id="46" dur="83" decel="50000">
                                          <p:stCondLst>
                                            <p:cond delay="338"/>
                                          </p:stCondLst>
                                        </p:cTn>
                                        <p:tgtEl>
                                          <p:spTgt spid="2053"/>
                                        </p:tgtEl>
                                      </p:cBhvr>
                                      <p:to x="100000" y="100000"/>
                                    </p:animScale>
                                    <p:animScale>
                                      <p:cBhvr>
                                        <p:cTn id="47" dur="13">
                                          <p:stCondLst>
                                            <p:cond delay="656"/>
                                          </p:stCondLst>
                                        </p:cTn>
                                        <p:tgtEl>
                                          <p:spTgt spid="2053"/>
                                        </p:tgtEl>
                                      </p:cBhvr>
                                      <p:to x="100000" y="80000"/>
                                    </p:animScale>
                                    <p:animScale>
                                      <p:cBhvr>
                                        <p:cTn id="48" dur="83" decel="50000">
                                          <p:stCondLst>
                                            <p:cond delay="669"/>
                                          </p:stCondLst>
                                        </p:cTn>
                                        <p:tgtEl>
                                          <p:spTgt spid="2053"/>
                                        </p:tgtEl>
                                      </p:cBhvr>
                                      <p:to x="100000" y="100000"/>
                                    </p:animScale>
                                    <p:animScale>
                                      <p:cBhvr>
                                        <p:cTn id="49" dur="13">
                                          <p:stCondLst>
                                            <p:cond delay="821"/>
                                          </p:stCondLst>
                                        </p:cTn>
                                        <p:tgtEl>
                                          <p:spTgt spid="2053"/>
                                        </p:tgtEl>
                                      </p:cBhvr>
                                      <p:to x="100000" y="90000"/>
                                    </p:animScale>
                                    <p:animScale>
                                      <p:cBhvr>
                                        <p:cTn id="50" dur="83" decel="50000">
                                          <p:stCondLst>
                                            <p:cond delay="834"/>
                                          </p:stCondLst>
                                        </p:cTn>
                                        <p:tgtEl>
                                          <p:spTgt spid="2053"/>
                                        </p:tgtEl>
                                      </p:cBhvr>
                                      <p:to x="100000" y="100000"/>
                                    </p:animScale>
                                    <p:animScale>
                                      <p:cBhvr>
                                        <p:cTn id="51" dur="13">
                                          <p:stCondLst>
                                            <p:cond delay="904"/>
                                          </p:stCondLst>
                                        </p:cTn>
                                        <p:tgtEl>
                                          <p:spTgt spid="2053"/>
                                        </p:tgtEl>
                                      </p:cBhvr>
                                      <p:to x="100000" y="95000"/>
                                    </p:animScale>
                                    <p:animScale>
                                      <p:cBhvr>
                                        <p:cTn id="52" dur="83" decel="50000">
                                          <p:stCondLst>
                                            <p:cond delay="917"/>
                                          </p:stCondLst>
                                        </p:cTn>
                                        <p:tgtEl>
                                          <p:spTgt spid="2053"/>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098"/>
                                        </p:tgtEl>
                                        <p:attrNameLst>
                                          <p:attrName>style.visibility</p:attrName>
                                        </p:attrNameLst>
                                      </p:cBhvr>
                                      <p:to>
                                        <p:strVal val="visible"/>
                                      </p:to>
                                    </p:set>
                                    <p:animEffect transition="in" filter="wipe(down)">
                                      <p:cBhvr>
                                        <p:cTn id="55" dur="290">
                                          <p:stCondLst>
                                            <p:cond delay="0"/>
                                          </p:stCondLst>
                                        </p:cTn>
                                        <p:tgtEl>
                                          <p:spTgt spid="4098"/>
                                        </p:tgtEl>
                                      </p:cBhvr>
                                    </p:animEffect>
                                    <p:anim calcmode="lin" valueType="num">
                                      <p:cBhvr>
                                        <p:cTn id="56" dur="911"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4098"/>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4098"/>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4098"/>
                                        </p:tgtEl>
                                        <p:attrNameLst>
                                          <p:attrName>ppt_y</p:attrName>
                                        </p:attrNameLst>
                                      </p:cBhvr>
                                      <p:tavLst>
                                        <p:tav tm="0" fmla="#ppt_y-sin(pi*$)/81">
                                          <p:val>
                                            <p:fltVal val="0"/>
                                          </p:val>
                                        </p:tav>
                                        <p:tav tm="100000">
                                          <p:val>
                                            <p:fltVal val="1"/>
                                          </p:val>
                                        </p:tav>
                                      </p:tavLst>
                                    </p:anim>
                                    <p:animScale>
                                      <p:cBhvr>
                                        <p:cTn id="61" dur="13">
                                          <p:stCondLst>
                                            <p:cond delay="325"/>
                                          </p:stCondLst>
                                        </p:cTn>
                                        <p:tgtEl>
                                          <p:spTgt spid="4098"/>
                                        </p:tgtEl>
                                      </p:cBhvr>
                                      <p:to x="100000" y="60000"/>
                                    </p:animScale>
                                    <p:animScale>
                                      <p:cBhvr>
                                        <p:cTn id="62" dur="83" decel="50000">
                                          <p:stCondLst>
                                            <p:cond delay="338"/>
                                          </p:stCondLst>
                                        </p:cTn>
                                        <p:tgtEl>
                                          <p:spTgt spid="4098"/>
                                        </p:tgtEl>
                                      </p:cBhvr>
                                      <p:to x="100000" y="100000"/>
                                    </p:animScale>
                                    <p:animScale>
                                      <p:cBhvr>
                                        <p:cTn id="63" dur="13">
                                          <p:stCondLst>
                                            <p:cond delay="656"/>
                                          </p:stCondLst>
                                        </p:cTn>
                                        <p:tgtEl>
                                          <p:spTgt spid="4098"/>
                                        </p:tgtEl>
                                      </p:cBhvr>
                                      <p:to x="100000" y="80000"/>
                                    </p:animScale>
                                    <p:animScale>
                                      <p:cBhvr>
                                        <p:cTn id="64" dur="83" decel="50000">
                                          <p:stCondLst>
                                            <p:cond delay="669"/>
                                          </p:stCondLst>
                                        </p:cTn>
                                        <p:tgtEl>
                                          <p:spTgt spid="4098"/>
                                        </p:tgtEl>
                                      </p:cBhvr>
                                      <p:to x="100000" y="100000"/>
                                    </p:animScale>
                                    <p:animScale>
                                      <p:cBhvr>
                                        <p:cTn id="65" dur="13">
                                          <p:stCondLst>
                                            <p:cond delay="821"/>
                                          </p:stCondLst>
                                        </p:cTn>
                                        <p:tgtEl>
                                          <p:spTgt spid="4098"/>
                                        </p:tgtEl>
                                      </p:cBhvr>
                                      <p:to x="100000" y="90000"/>
                                    </p:animScale>
                                    <p:animScale>
                                      <p:cBhvr>
                                        <p:cTn id="66" dur="83" decel="50000">
                                          <p:stCondLst>
                                            <p:cond delay="834"/>
                                          </p:stCondLst>
                                        </p:cTn>
                                        <p:tgtEl>
                                          <p:spTgt spid="4098"/>
                                        </p:tgtEl>
                                      </p:cBhvr>
                                      <p:to x="100000" y="100000"/>
                                    </p:animScale>
                                    <p:animScale>
                                      <p:cBhvr>
                                        <p:cTn id="67" dur="13">
                                          <p:stCondLst>
                                            <p:cond delay="904"/>
                                          </p:stCondLst>
                                        </p:cTn>
                                        <p:tgtEl>
                                          <p:spTgt spid="4098"/>
                                        </p:tgtEl>
                                      </p:cBhvr>
                                      <p:to x="100000" y="95000"/>
                                    </p:animScale>
                                    <p:animScale>
                                      <p:cBhvr>
                                        <p:cTn id="68" dur="83" decel="50000">
                                          <p:stCondLst>
                                            <p:cond delay="917"/>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87102" y="0"/>
            <a:ext cx="6220252" cy="923330"/>
          </a:xfrm>
          <a:prstGeom prst="rect">
            <a:avLst/>
          </a:prstGeom>
          <a:noFill/>
        </p:spPr>
        <p:txBody>
          <a:bodyPr wrap="square" lIns="91440" tIns="45720" rIns="91440" bIns="45720">
            <a:spAutoFit/>
          </a:bodyPr>
          <a:lstStyle/>
          <a:p>
            <a:pPr algn="ctr"/>
            <a:r>
              <a:rPr lang="ar-DZ"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فيروس حصان الطروادة</a:t>
            </a:r>
            <a:endParaRPr lang="fr-FR"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Arrondir un rectangle avec un coin diagonal 7"/>
          <p:cNvSpPr/>
          <p:nvPr/>
        </p:nvSpPr>
        <p:spPr>
          <a:xfrm>
            <a:off x="331488" y="923330"/>
            <a:ext cx="8531480" cy="5366443"/>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latin typeface="Arabic Typesetting" pitchFamily="66" charset="-78"/>
                <a:cs typeface="Akhbar MT" pitchFamily="2" charset="-78"/>
              </a:rPr>
              <a:t>حصان طروادة هي شفرة صغيرة يتم تحميلها مع برنامج رئيسي من البرامج ذات  </a:t>
            </a:r>
            <a:endParaRPr lang="fr-FR" sz="2400" b="1" dirty="0" smtClean="0">
              <a:latin typeface="Arabic Typesetting" pitchFamily="66" charset="-78"/>
              <a:cs typeface="Akhbar MT" pitchFamily="2" charset="-78"/>
            </a:endParaRPr>
          </a:p>
          <a:p>
            <a:pPr algn="ctr"/>
            <a:r>
              <a:rPr lang="ar-DZ" sz="2400" b="1" dirty="0" smtClean="0">
                <a:latin typeface="Arabic Typesetting" pitchFamily="66" charset="-78"/>
                <a:cs typeface="Akhbar MT" pitchFamily="2" charset="-78"/>
              </a:rPr>
              <a:t>الشعبية </a:t>
            </a:r>
            <a:r>
              <a:rPr lang="ar-DZ" sz="2400" b="1" dirty="0">
                <a:latin typeface="Arabic Typesetting" pitchFamily="66" charset="-78"/>
                <a:cs typeface="Akhbar MT" pitchFamily="2" charset="-78"/>
              </a:rPr>
              <a:t>العالية، ويقوم ببعض المهام الخفية، غالباً ما تتركز على إضعاف قوى الدفاع لدى الضحية أو اختراق جهازه وسرقة بياناته.</a:t>
            </a:r>
          </a:p>
          <a:p>
            <a:pPr algn="ctr"/>
            <a:r>
              <a:rPr lang="ar-DZ" sz="2400" b="1" dirty="0" smtClean="0">
                <a:latin typeface="Microsoft Sans Serif" pitchFamily="34" charset="0"/>
                <a:cs typeface="Akhbar MT" pitchFamily="2" charset="-78"/>
              </a:rPr>
              <a:t>هو </a:t>
            </a:r>
            <a:r>
              <a:rPr lang="ar-DZ" sz="2400" b="1" dirty="0">
                <a:latin typeface="Microsoft Sans Serif" pitchFamily="34" charset="0"/>
                <a:cs typeface="Akhbar MT" pitchFamily="2" charset="-78"/>
              </a:rPr>
              <a:t>نوع من البرمجيات الخبيثة التي لا تتناسخ من تلقاء نفسها والذي يظهر لكي يؤدي وظيفة مرغوب فيها ولكن بدلا من ذلك ينسخ حمولته الخبيثة. وفي كثير من الأحيان يعتمد على الأبواب الخلفية أو الثغرات الأمنية التي تتيح الوصول الغير المصرح به إلى الكمبيوتر أو الجهاز الهدف. وهذه الأبواب الخلفية تميل إلى أن تكون غير مرئية للمستخدمين </a:t>
            </a:r>
            <a:r>
              <a:rPr lang="ar-DZ" sz="2400" b="1" dirty="0" smtClean="0">
                <a:latin typeface="Microsoft Sans Serif" pitchFamily="34" charset="0"/>
                <a:cs typeface="Akhbar MT" pitchFamily="2" charset="-78"/>
              </a:rPr>
              <a:t>العاديين. أحصنة </a:t>
            </a:r>
            <a:r>
              <a:rPr lang="ar-DZ" sz="2400" b="1" dirty="0">
                <a:latin typeface="Microsoft Sans Serif" pitchFamily="34" charset="0"/>
                <a:cs typeface="Akhbar MT" pitchFamily="2" charset="-78"/>
              </a:rPr>
              <a:t>طروادة لا تحاول حقن نفسها في ملفات أخرى مثل فيروسات الكمبيوتر. أحصنة طروادة قد تسرق المعلومات، أو تضر بأنظمة الكمبيوتر المضيف. وقد تستخدم التنزيلات بواسطة المحركات أو عن طريق تثبيت الألعاب عبر الإنترنت أو التطبيقات القائمة على الإنترنت من أجل الوصول إلى أجهزة الكمبيوتر </a:t>
            </a:r>
            <a:r>
              <a:rPr lang="ar-DZ" sz="2400" b="1" dirty="0" smtClean="0">
                <a:latin typeface="Microsoft Sans Serif" pitchFamily="34" charset="0"/>
                <a:cs typeface="Akhbar MT" pitchFamily="2" charset="-78"/>
              </a:rPr>
              <a:t>الهدف. والمصطلح </a:t>
            </a:r>
            <a:r>
              <a:rPr lang="ar-DZ" sz="2400" b="1" dirty="0">
                <a:latin typeface="Microsoft Sans Serif" pitchFamily="34" charset="0"/>
                <a:cs typeface="Akhbar MT" pitchFamily="2" charset="-78"/>
              </a:rPr>
              <a:t>مشتق من قصة حصان طروادة في الأساطير اليونانية لأن أحصنة طروادة تستخدم شكلا من أشكال "الهندسة الاجتماعية"، وتقوم بتقديم نفسها على أنها غير مؤذية، ومفيدة، من أجل إقناع الضحايا لتثبيتها على أجهزة الكمبيوتر الخاصة بهم.</a:t>
            </a:r>
            <a:endParaRPr lang="fr-FR" sz="2400" b="1" dirty="0">
              <a:latin typeface="Microsoft Sans Serif" pitchFamily="34" charset="0"/>
              <a:cs typeface="Akhbar MT" pitchFamily="2" charset="-78"/>
            </a:endParaRPr>
          </a:p>
        </p:txBody>
      </p:sp>
    </p:spTree>
    <p:extLst>
      <p:ext uri="{BB962C8B-B14F-4D97-AF65-F5344CB8AC3E}">
        <p14:creationId xmlns:p14="http://schemas.microsoft.com/office/powerpoint/2010/main" val="1734600050"/>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himes.wav"/>
          </p:stSnd>
        </p:sndAc>
      </p:transition>
    </mc:Choice>
    <mc:Fallback xmlns="">
      <p:transition spd="slow">
        <p:sndAc>
          <p:stSnd>
            <p:snd r:embed="rId4"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38392" y="188640"/>
            <a:ext cx="4009431" cy="923330"/>
          </a:xfrm>
          <a:prstGeom prst="rect">
            <a:avLst/>
          </a:prstGeom>
          <a:noFill/>
        </p:spPr>
        <p:txBody>
          <a:bodyPr wrap="none" lIns="91440" tIns="45720" rIns="91440" bIns="45720">
            <a:spAutoFit/>
          </a:bodyPr>
          <a:lstStyle/>
          <a:p>
            <a:pPr algn="ctr"/>
            <a:r>
              <a:rPr lang="ar-DZ"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abic Typesetting" pitchFamily="66" charset="-78"/>
                <a:cs typeface="Arabic Transparent" pitchFamily="2" charset="-78"/>
              </a:rPr>
              <a:t>2-سبب التسمية</a:t>
            </a:r>
            <a:endParaRPr lang="fr-FR"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abic Typesetting" pitchFamily="66" charset="-78"/>
              <a:cs typeface="Arabic Transparent" pitchFamily="2" charset="-78"/>
            </a:endParaRPr>
          </a:p>
        </p:txBody>
      </p:sp>
      <p:sp>
        <p:nvSpPr>
          <p:cNvPr id="2" name="Rogner un rectangle avec un coin du même côté 1"/>
          <p:cNvSpPr/>
          <p:nvPr/>
        </p:nvSpPr>
        <p:spPr>
          <a:xfrm>
            <a:off x="179512" y="1111970"/>
            <a:ext cx="8568952" cy="4981326"/>
          </a:xfrm>
          <a:prstGeom prst="snip2SameRect">
            <a:avLst>
              <a:gd name="adj1" fmla="val 17243"/>
              <a:gd name="adj2" fmla="val 1310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solidFill>
                  <a:schemeClr val="bg1"/>
                </a:solidFill>
              </a:rPr>
              <a:t>سمي </a:t>
            </a:r>
            <a:r>
              <a:rPr lang="ar-DZ" sz="2400" b="1" dirty="0">
                <a:solidFill>
                  <a:schemeClr val="bg1"/>
                </a:solidFill>
              </a:rPr>
              <a:t>بهذا الاسم لأن مستخدم الحاسوب ينخدع بشكله ويظنه برنامج شرعي مفيد، كما خدع أهل طروادة في الحصان الخشبي الذي كان فيه مجموعة من الجنود </a:t>
            </a:r>
            <a:r>
              <a:rPr lang="ar-DZ" sz="2400" b="1" dirty="0" smtClean="0">
                <a:solidFill>
                  <a:schemeClr val="bg1"/>
                </a:solidFill>
              </a:rPr>
              <a:t>اليونانيون، </a:t>
            </a:r>
            <a:r>
              <a:rPr lang="ar-DZ" sz="2400" b="1" dirty="0">
                <a:solidFill>
                  <a:schemeClr val="bg1"/>
                </a:solidFill>
              </a:rPr>
              <a:t>والذين كانوا السبب في فتح مدينة طروادة، وتقوم شركة مايكروسوفت الشركة الأشهر في تصنيع البرمجيّّات وأنظمة التشغيل بإرسال </a:t>
            </a:r>
            <a:r>
              <a:rPr lang="ar-DZ" sz="2400" b="1" dirty="0" smtClean="0">
                <a:solidFill>
                  <a:schemeClr val="bg1"/>
                </a:solidFill>
              </a:rPr>
              <a:t> العديد </a:t>
            </a:r>
            <a:r>
              <a:rPr lang="ar-DZ" sz="2400" b="1" dirty="0">
                <a:solidFill>
                  <a:schemeClr val="bg1"/>
                </a:solidFill>
              </a:rPr>
              <a:t>من الرسائل </a:t>
            </a:r>
            <a:r>
              <a:rPr lang="ar-DZ" sz="2400" b="1" dirty="0" smtClean="0">
                <a:solidFill>
                  <a:schemeClr val="bg1"/>
                </a:solidFill>
              </a:rPr>
              <a:t>الإلكترون لعملائها لتحذيرهم من هذا الفيروس وتوضيح بأنهم لا </a:t>
            </a:r>
            <a:r>
              <a:rPr lang="ar-DZ" sz="2400" b="1" dirty="0">
                <a:solidFill>
                  <a:schemeClr val="bg1"/>
                </a:solidFill>
              </a:rPr>
              <a:t>يضعون أية مرفقات مع البرامج التي </a:t>
            </a:r>
            <a:endParaRPr lang="ar-DZ" sz="2400" b="1" dirty="0" smtClean="0">
              <a:solidFill>
                <a:schemeClr val="bg1"/>
              </a:solidFill>
            </a:endParaRPr>
          </a:p>
          <a:p>
            <a:pPr algn="ctr"/>
            <a:r>
              <a:rPr lang="ar-DZ" sz="2400" b="1" dirty="0" smtClean="0">
                <a:solidFill>
                  <a:schemeClr val="bg1"/>
                </a:solidFill>
              </a:rPr>
              <a:t>يرسلونها</a:t>
            </a:r>
            <a:r>
              <a:rPr lang="ar-DZ" sz="2400" b="1" dirty="0">
                <a:solidFill>
                  <a:schemeClr val="bg1"/>
                </a:solidFill>
              </a:rPr>
              <a:t>، كذلك تحذِّر من تنزيل البرامج </a:t>
            </a:r>
            <a:endParaRPr lang="ar-DZ" sz="2400" b="1" dirty="0" smtClean="0">
              <a:solidFill>
                <a:schemeClr val="bg1"/>
              </a:solidFill>
            </a:endParaRPr>
          </a:p>
          <a:p>
            <a:pPr algn="ctr"/>
            <a:r>
              <a:rPr lang="ar-DZ" sz="2400" b="1" dirty="0" smtClean="0">
                <a:solidFill>
                  <a:schemeClr val="bg1"/>
                </a:solidFill>
              </a:rPr>
              <a:t>المتواجدة </a:t>
            </a:r>
            <a:r>
              <a:rPr lang="ar-DZ" sz="2400" b="1" dirty="0">
                <a:solidFill>
                  <a:schemeClr val="bg1"/>
                </a:solidFill>
              </a:rPr>
              <a:t>على </a:t>
            </a:r>
            <a:r>
              <a:rPr lang="ar-DZ" sz="2400" b="1" dirty="0" smtClean="0">
                <a:solidFill>
                  <a:schemeClr val="bg1"/>
                </a:solidFill>
              </a:rPr>
              <a:t>انترنت مجاناً </a:t>
            </a:r>
            <a:r>
              <a:rPr lang="ar-DZ" sz="2400" b="1" dirty="0">
                <a:solidFill>
                  <a:schemeClr val="bg1"/>
                </a:solidFill>
              </a:rPr>
              <a:t>والتي </a:t>
            </a:r>
            <a:endParaRPr lang="ar-DZ" sz="2400" b="1" dirty="0" smtClean="0">
              <a:solidFill>
                <a:schemeClr val="bg1"/>
              </a:solidFill>
            </a:endParaRPr>
          </a:p>
          <a:p>
            <a:pPr algn="ctr"/>
            <a:r>
              <a:rPr lang="ar-DZ" sz="2400" b="1" dirty="0" smtClean="0">
                <a:solidFill>
                  <a:schemeClr val="bg1"/>
                </a:solidFill>
              </a:rPr>
              <a:t>في </a:t>
            </a:r>
            <a:r>
              <a:rPr lang="ar-DZ" sz="2400" b="1" dirty="0">
                <a:solidFill>
                  <a:schemeClr val="bg1"/>
                </a:solidFill>
              </a:rPr>
              <a:t>المنتديات.</a:t>
            </a:r>
          </a:p>
          <a:p>
            <a:pPr algn="r"/>
            <a:endParaRPr lang="ar-DZ" sz="2800" b="1"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4096316"/>
            <a:ext cx="1773556" cy="15889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096316"/>
            <a:ext cx="1897113" cy="14257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637190"/>
      </p:ext>
    </p:extLst>
  </p:cSld>
  <p:clrMapOvr>
    <a:masterClrMapping/>
  </p:clrMapOvr>
  <mc:AlternateContent xmlns:mc="http://schemas.openxmlformats.org/markup-compatibility/2006" xmlns:p14="http://schemas.microsoft.com/office/powerpoint/2010/main">
    <mc:Choice Requires="p14">
      <p:transition spd="slow" p14:dur="4000" advClick="0" advTm="13000">
        <p14:vortex dir="r"/>
        <p:sndAc>
          <p:stSnd>
            <p:snd r:embed="rId2" name="chimes.wav"/>
          </p:stSnd>
        </p:sndAc>
      </p:transition>
    </mc:Choice>
    <mc:Fallback xmlns="">
      <p:transition spd="slow" advClick="0" advTm="13000">
        <p:fade/>
        <p:sndAc>
          <p:stSnd>
            <p:snd r:embed="rId5"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rganigramme : Alternative 12"/>
          <p:cNvSpPr/>
          <p:nvPr/>
        </p:nvSpPr>
        <p:spPr>
          <a:xfrm>
            <a:off x="323528" y="1916832"/>
            <a:ext cx="8352930" cy="3651275"/>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DZ" sz="2400" b="1" dirty="0" smtClean="0"/>
          </a:p>
          <a:p>
            <a:pPr algn="ctr"/>
            <a:r>
              <a:rPr lang="ar-DZ" sz="2400" b="1" dirty="0" smtClean="0"/>
              <a:t>*- </a:t>
            </a:r>
            <a:r>
              <a:rPr lang="ar-DZ" sz="2400" b="1" dirty="0"/>
              <a:t>احتفظ بنسخ إضافيّة لبياناتك في مكان آمن، كالأقراص </a:t>
            </a:r>
            <a:r>
              <a:rPr lang="ar-DZ" sz="2400" b="1" dirty="0" smtClean="0"/>
              <a:t>الصلب الخارجية</a:t>
            </a:r>
          </a:p>
          <a:p>
            <a:pPr algn="ctr"/>
            <a:endParaRPr lang="ar-DZ" sz="2400" b="1" dirty="0" smtClean="0"/>
          </a:p>
          <a:p>
            <a:pPr algn="ctr"/>
            <a:r>
              <a:rPr lang="ar-DZ" sz="2400" b="1" dirty="0" smtClean="0"/>
              <a:t>*-ثبِّت </a:t>
            </a:r>
            <a:r>
              <a:rPr lang="ar-DZ" sz="2400" b="1" dirty="0"/>
              <a:t>أحد برامج مكافحة الفايروسات القويّة على </a:t>
            </a:r>
            <a:r>
              <a:rPr lang="ar-DZ" sz="2400" b="1"/>
              <a:t>جهازك</a:t>
            </a:r>
            <a:r>
              <a:rPr lang="ar-DZ" sz="2400" b="1" smtClean="0"/>
              <a:t>.</a:t>
            </a:r>
            <a:endParaRPr lang="ar-DZ" sz="2400" b="1" dirty="0"/>
          </a:p>
          <a:p>
            <a:pPr algn="ctr"/>
            <a:r>
              <a:rPr lang="ar-DZ" sz="2400" b="1" dirty="0" smtClean="0"/>
              <a:t>*-افحص </a:t>
            </a:r>
            <a:r>
              <a:rPr lang="ar-DZ" sz="2400" b="1" dirty="0"/>
              <a:t>البرامج وتأكّد من خلوّها من الفايروسات قبل تحميلها على الجهاز، كذلك الأمر بالنسبة لوسائط نقل البيانات المختلفة. </a:t>
            </a:r>
            <a:endParaRPr lang="ar-DZ" sz="2400" b="1" dirty="0" smtClean="0"/>
          </a:p>
          <a:p>
            <a:pPr algn="ctr"/>
            <a:r>
              <a:rPr lang="ar-DZ" sz="2400" b="1" dirty="0" smtClean="0"/>
              <a:t>*-قم </a:t>
            </a:r>
            <a:r>
              <a:rPr lang="ar-DZ" sz="2400" b="1" dirty="0"/>
              <a:t>بتهيئة الأقراص المدمجة قبل فتحها على الجهاز. كيفيّة التخلص من فايروس حصان طروادة</a:t>
            </a:r>
          </a:p>
          <a:p>
            <a:pPr algn="ctr"/>
            <a:endParaRPr lang="ar-DZ" sz="2400" b="1" dirty="0"/>
          </a:p>
        </p:txBody>
      </p:sp>
      <p:sp>
        <p:nvSpPr>
          <p:cNvPr id="2" name="Rectangle 1"/>
          <p:cNvSpPr/>
          <p:nvPr/>
        </p:nvSpPr>
        <p:spPr>
          <a:xfrm>
            <a:off x="1521509" y="260648"/>
            <a:ext cx="5763117" cy="923330"/>
          </a:xfrm>
          <a:prstGeom prst="rect">
            <a:avLst/>
          </a:prstGeom>
          <a:noFill/>
        </p:spPr>
        <p:txBody>
          <a:bodyPr wrap="none" lIns="91440" tIns="45720" rIns="91440" bIns="45720">
            <a:spAutoFit/>
          </a:bodyPr>
          <a:lstStyle/>
          <a:p>
            <a:pPr algn="ctr"/>
            <a:r>
              <a:rPr lang="ar-DZ" sz="5400" b="1" u="sng"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3-</a:t>
            </a:r>
            <a:r>
              <a:rPr lang="ar-DZ" sz="5400" b="1" u="sng"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كيفية حماية الحاسوب</a:t>
            </a:r>
            <a:endParaRPr lang="fr-FR" sz="5400" b="1" u="sng"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530254"/>
            <a:ext cx="27051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2342483"/>
      </p:ext>
    </p:extLst>
  </p:cSld>
  <p:clrMapOvr>
    <a:masterClrMapping/>
  </p:clrMapOvr>
  <p:transition spd="slow" advClick="0" advTm="13000">
    <p:cover/>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8044" y="188640"/>
            <a:ext cx="6742550" cy="923330"/>
          </a:xfrm>
          <a:prstGeom prst="rect">
            <a:avLst/>
          </a:prstGeom>
          <a:noFill/>
        </p:spPr>
        <p:txBody>
          <a:bodyPr wrap="none" lIns="91440" tIns="45720" rIns="91440" bIns="45720">
            <a:spAutoFit/>
          </a:bodyPr>
          <a:lstStyle/>
          <a:p>
            <a:pPr algn="ctr"/>
            <a:r>
              <a:rPr lang="ar-DZ" sz="5400" b="1" u="sng"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البرامج </a:t>
            </a:r>
            <a:r>
              <a:rPr lang="ar-DZ" sz="5400" b="1" u="sng"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المضادة للفيروسات:</a:t>
            </a:r>
            <a:endParaRPr lang="fr-FR" sz="5400" b="1" u="sng"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Étiquette 4"/>
          <p:cNvSpPr/>
          <p:nvPr/>
        </p:nvSpPr>
        <p:spPr>
          <a:xfrm>
            <a:off x="611560" y="1340768"/>
            <a:ext cx="7704856" cy="3240360"/>
          </a:xfrm>
          <a:prstGeom prst="plaque">
            <a:avLst/>
          </a:prstGeom>
          <a:solidFill>
            <a:schemeClr val="accent4">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bg1"/>
                </a:solidFill>
              </a:rPr>
              <a:t> هي البرامج التي تقوم </a:t>
            </a:r>
            <a:r>
              <a:rPr lang="ar-DZ" sz="2400" b="1" dirty="0" smtClean="0">
                <a:solidFill>
                  <a:schemeClr val="bg1"/>
                </a:solidFill>
              </a:rPr>
              <a:t>بحماية الحواسيب  </a:t>
            </a:r>
            <a:r>
              <a:rPr lang="ar-DZ" sz="2400" b="1" dirty="0">
                <a:solidFill>
                  <a:schemeClr val="bg1"/>
                </a:solidFill>
              </a:rPr>
              <a:t>من هجمات الفيروسات وبقية البرامج التي تشكل تهديدا امنيا على معلوماتك وتستطيع أن تحدد هذه الملفات الضارة القادمة من أي مصدر مثل الأقراص المدمجة والأقراص اللينة والرسائل الإلكترونية وكذلك يمكنها رصد هذه البرامج في القرص الصلب وتتمكن هذه البرامج من مسح </a:t>
            </a:r>
            <a:r>
              <a:rPr lang="ar-DZ" sz="2400" b="1" dirty="0" smtClean="0">
                <a:solidFill>
                  <a:schemeClr val="bg1"/>
                </a:solidFill>
              </a:rPr>
              <a:t>أو تعطيل </a:t>
            </a:r>
            <a:r>
              <a:rPr lang="ar-DZ" sz="2400" b="1" dirty="0">
                <a:solidFill>
                  <a:schemeClr val="bg1"/>
                </a:solidFill>
              </a:rPr>
              <a:t>عمل البرامج المهددة لسلامة الجهاز وملفات البرامج الموجودة على جهازك.</a:t>
            </a:r>
            <a:endParaRPr lang="fr-FR" sz="2400" b="1" dirty="0">
              <a:solidFill>
                <a:schemeClr val="bg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914835"/>
            <a:ext cx="2005618" cy="151216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260" y="4883954"/>
            <a:ext cx="1792909" cy="15430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0778" y="4870755"/>
            <a:ext cx="2143125" cy="15121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44" y="4849253"/>
            <a:ext cx="2133600" cy="15121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8705987"/>
      </p:ext>
    </p:extLst>
  </p:cSld>
  <p:clrMapOvr>
    <a:masterClrMapping/>
  </p:clrMapOvr>
  <mc:AlternateContent xmlns:mc="http://schemas.openxmlformats.org/markup-compatibility/2006" xmlns:p14="http://schemas.microsoft.com/office/powerpoint/2010/main">
    <mc:Choice Requires="p14">
      <p:transition spd="slow" p14:dur="1500" advClick="0" advTm="13000">
        <p14:window dir="vert"/>
        <p:sndAc>
          <p:stSnd>
            <p:snd r:embed="rId2" name="chimes.wav"/>
          </p:stSnd>
        </p:sndAc>
      </p:transition>
    </mc:Choice>
    <mc:Fallback xmlns="">
      <p:transition spd="slow" advClick="0" advTm="13000">
        <p:fade/>
        <p:sndAc>
          <p:stSnd>
            <p:snd r:embed="rId7"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500" fill="hold"/>
                                        <p:tgtEl>
                                          <p:spTgt spid="3076"/>
                                        </p:tgtEl>
                                        <p:attrNameLst>
                                          <p:attrName>ppt_x</p:attrName>
                                        </p:attrNameLst>
                                      </p:cBhvr>
                                      <p:tavLst>
                                        <p:tav tm="0">
                                          <p:val>
                                            <p:strVal val="#ppt_x"/>
                                          </p:val>
                                        </p:tav>
                                        <p:tav tm="100000">
                                          <p:val>
                                            <p:strVal val="#ppt_x"/>
                                          </p:val>
                                        </p:tav>
                                      </p:tavLst>
                                    </p:anim>
                                    <p:anim calcmode="lin" valueType="num">
                                      <p:cBhvr additive="base">
                                        <p:cTn id="20"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ppt_x"/>
                                          </p:val>
                                        </p:tav>
                                        <p:tav tm="100000">
                                          <p:val>
                                            <p:strVal val="#ppt_x"/>
                                          </p:val>
                                        </p:tav>
                                      </p:tavLst>
                                    </p:anim>
                                    <p:anim calcmode="lin" valueType="num">
                                      <p:cBhvr additive="base">
                                        <p:cTn id="26"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Personnalisé 2">
      <a:dk1>
        <a:sysClr val="windowText" lastClr="000000"/>
      </a:dk1>
      <a:lt1>
        <a:sysClr val="window" lastClr="FFFFFF"/>
      </a:lt1>
      <a:dk2>
        <a:srgbClr val="B13F9A"/>
      </a:dk2>
      <a:lt2>
        <a:srgbClr val="F4E7ED"/>
      </a:lt2>
      <a:accent1>
        <a:srgbClr val="00B0F0"/>
      </a:accent1>
      <a:accent2>
        <a:srgbClr val="AC66BB"/>
      </a:accent2>
      <a:accent3>
        <a:srgbClr val="DE6C36"/>
      </a:accent3>
      <a:accent4>
        <a:srgbClr val="F9B639"/>
      </a:accent4>
      <a:accent5>
        <a:srgbClr val="00B0F0"/>
      </a:accent5>
      <a:accent6>
        <a:srgbClr val="FA8D3D"/>
      </a:accent6>
      <a:hlink>
        <a:srgbClr val="FFDE66"/>
      </a:hlink>
      <a:folHlink>
        <a:srgbClr val="F0D7E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638</TotalTime>
  <Words>539</Words>
  <Application>Microsoft Office PowerPoint</Application>
  <PresentationFormat>Affichage à l'écran (4:3)</PresentationFormat>
  <Paragraphs>40</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El-Amel</dc:creator>
  <cp:lastModifiedBy>El-Amel</cp:lastModifiedBy>
  <cp:revision>189</cp:revision>
  <dcterms:created xsi:type="dcterms:W3CDTF">2018-11-20T16:36:27Z</dcterms:created>
  <dcterms:modified xsi:type="dcterms:W3CDTF">2018-07-13T10:36:09Z</dcterms:modified>
</cp:coreProperties>
</file>