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72" autoAdjust="0"/>
    <p:restoredTop sz="94639" autoAdjust="0"/>
  </p:normalViewPr>
  <p:slideViewPr>
    <p:cSldViewPr>
      <p:cViewPr varScale="1">
        <p:scale>
          <a:sx n="52" d="100"/>
          <a:sy n="52" d="100"/>
        </p:scale>
        <p:origin x="-840" y="-96"/>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D6D982-25D9-4FA5-8C87-A03BB59AD427}" type="doc">
      <dgm:prSet loTypeId="urn:microsoft.com/office/officeart/2005/8/layout/hList6" loCatId="list" qsTypeId="urn:microsoft.com/office/officeart/2005/8/quickstyle/simple5" qsCatId="simple" csTypeId="urn:microsoft.com/office/officeart/2005/8/colors/accent1_2" csCatId="accent1" phldr="1"/>
      <dgm:spPr/>
      <dgm:t>
        <a:bodyPr/>
        <a:lstStyle/>
        <a:p>
          <a:endParaRPr lang="fr-FR"/>
        </a:p>
      </dgm:t>
    </dgm:pt>
    <dgm:pt modelId="{BA94ABC1-4BFD-42F6-A9AA-A86E55A6F669}">
      <dgm:prSet phldrT="[Texte]" custT="1"/>
      <dgm:spPr/>
      <dgm:t>
        <a:bodyPr/>
        <a:lstStyle/>
        <a:p>
          <a:r>
            <a:rPr lang="fr-FR" sz="2400" dirty="0" smtClean="0"/>
            <a:t>I</a:t>
          </a:r>
          <a:r>
            <a:rPr lang="fr-FR" sz="2400" b="1" u="sng" dirty="0" smtClean="0">
              <a:latin typeface="Agency FB" pitchFamily="34" charset="0"/>
            </a:rPr>
            <a:t>. Introduction:</a:t>
          </a:r>
          <a:endParaRPr lang="fr-FR" sz="2400" b="1" u="sng" dirty="0">
            <a:latin typeface="Agency FB" pitchFamily="34" charset="0"/>
          </a:endParaRPr>
        </a:p>
      </dgm:t>
    </dgm:pt>
    <dgm:pt modelId="{C2A09FAC-0343-4688-AA7F-743600AC2ABA}" type="parTrans" cxnId="{4A29CE3E-2FD1-439B-BC29-F0FB661ED287}">
      <dgm:prSet/>
      <dgm:spPr/>
      <dgm:t>
        <a:bodyPr/>
        <a:lstStyle/>
        <a:p>
          <a:endParaRPr lang="fr-FR"/>
        </a:p>
      </dgm:t>
    </dgm:pt>
    <dgm:pt modelId="{84706B50-E761-4978-8973-4F879F569CC5}" type="sibTrans" cxnId="{4A29CE3E-2FD1-439B-BC29-F0FB661ED287}">
      <dgm:prSet/>
      <dgm:spPr/>
      <dgm:t>
        <a:bodyPr/>
        <a:lstStyle/>
        <a:p>
          <a:endParaRPr lang="fr-FR"/>
        </a:p>
      </dgm:t>
    </dgm:pt>
    <dgm:pt modelId="{DE72DF02-6F54-4A22-A59B-5E04D1DE262C}">
      <dgm:prSet phldrT="[Texte]" custT="1"/>
      <dgm:spPr/>
      <dgm:t>
        <a:bodyPr/>
        <a:lstStyle/>
        <a:p>
          <a:r>
            <a:rPr lang="fr-FR" sz="2400" b="1" u="sng" dirty="0" smtClean="0">
              <a:latin typeface="Agency FB" pitchFamily="34" charset="0"/>
            </a:rPr>
            <a:t>III. Le génocide des juifs : les grandes étapes</a:t>
          </a:r>
          <a:endParaRPr lang="fr-FR" sz="2400" b="1" u="sng" dirty="0">
            <a:latin typeface="Agency FB" pitchFamily="34" charset="0"/>
          </a:endParaRPr>
        </a:p>
      </dgm:t>
    </dgm:pt>
    <dgm:pt modelId="{F259FDD4-CBB4-46CC-8912-317E983A869E}" type="parTrans" cxnId="{8E42304E-271C-4DD2-B04F-4370FA1CF384}">
      <dgm:prSet/>
      <dgm:spPr/>
      <dgm:t>
        <a:bodyPr/>
        <a:lstStyle/>
        <a:p>
          <a:endParaRPr lang="fr-FR"/>
        </a:p>
      </dgm:t>
    </dgm:pt>
    <dgm:pt modelId="{292DA4C6-B16D-4E00-9CD5-63F7E5965DD8}" type="sibTrans" cxnId="{8E42304E-271C-4DD2-B04F-4370FA1CF384}">
      <dgm:prSet/>
      <dgm:spPr/>
      <dgm:t>
        <a:bodyPr/>
        <a:lstStyle/>
        <a:p>
          <a:endParaRPr lang="fr-FR"/>
        </a:p>
      </dgm:t>
    </dgm:pt>
    <dgm:pt modelId="{1CEADA69-9D39-4C00-B154-869C53C9DA62}">
      <dgm:prSet phldrT="[Texte]" custT="1"/>
      <dgm:spPr/>
      <dgm:t>
        <a:bodyPr/>
        <a:lstStyle/>
        <a:p>
          <a:pPr rtl="0"/>
          <a:r>
            <a:rPr lang="fr-FR" sz="2400" dirty="0" smtClean="0">
              <a:latin typeface="Agency FB" pitchFamily="34" charset="0"/>
            </a:rPr>
            <a:t>De l’exclusion à l’aryanisation (1933-1937)</a:t>
          </a:r>
          <a:endParaRPr lang="fr-FR" sz="2400" dirty="0">
            <a:latin typeface="Agency FB" pitchFamily="34" charset="0"/>
          </a:endParaRPr>
        </a:p>
      </dgm:t>
    </dgm:pt>
    <dgm:pt modelId="{BC11CD98-0316-4FDC-97AB-B04FDD8C7401}" type="parTrans" cxnId="{1F15FF77-31F7-4BE9-ABC2-2129E50B92B1}">
      <dgm:prSet/>
      <dgm:spPr/>
      <dgm:t>
        <a:bodyPr/>
        <a:lstStyle/>
        <a:p>
          <a:endParaRPr lang="fr-FR"/>
        </a:p>
      </dgm:t>
    </dgm:pt>
    <dgm:pt modelId="{4B837015-B14D-4B5B-88E7-133BB2BC3673}" type="sibTrans" cxnId="{1F15FF77-31F7-4BE9-ABC2-2129E50B92B1}">
      <dgm:prSet/>
      <dgm:spPr/>
      <dgm:t>
        <a:bodyPr/>
        <a:lstStyle/>
        <a:p>
          <a:endParaRPr lang="fr-FR"/>
        </a:p>
      </dgm:t>
    </dgm:pt>
    <dgm:pt modelId="{9185896C-F579-4C11-93C9-9DC7A3422AFE}">
      <dgm:prSet phldrT="[Texte]" custT="1"/>
      <dgm:spPr/>
      <dgm:t>
        <a:bodyPr/>
        <a:lstStyle/>
        <a:p>
          <a:pPr rtl="0"/>
          <a:r>
            <a:rPr lang="fr-FR" sz="2400" dirty="0" smtClean="0">
              <a:latin typeface="Agency FB" pitchFamily="34" charset="0"/>
            </a:rPr>
            <a:t>Terminologie.</a:t>
          </a:r>
          <a:endParaRPr lang="fr-FR" sz="2400" dirty="0">
            <a:latin typeface="Agency FB" pitchFamily="34" charset="0"/>
          </a:endParaRPr>
        </a:p>
      </dgm:t>
    </dgm:pt>
    <dgm:pt modelId="{A33EB0BE-BF63-41F5-AD80-6AF2757EEE1A}" type="sibTrans" cxnId="{991E59F9-FD88-475E-A818-98527A30E2DF}">
      <dgm:prSet/>
      <dgm:spPr/>
      <dgm:t>
        <a:bodyPr/>
        <a:lstStyle/>
        <a:p>
          <a:endParaRPr lang="fr-FR"/>
        </a:p>
      </dgm:t>
    </dgm:pt>
    <dgm:pt modelId="{28601DBF-E80A-4C7D-B393-92DDD62C54CC}" type="parTrans" cxnId="{991E59F9-FD88-475E-A818-98527A30E2DF}">
      <dgm:prSet/>
      <dgm:spPr/>
      <dgm:t>
        <a:bodyPr/>
        <a:lstStyle/>
        <a:p>
          <a:endParaRPr lang="fr-FR"/>
        </a:p>
      </dgm:t>
    </dgm:pt>
    <dgm:pt modelId="{B09E3607-3CAB-4FB4-B75E-5E235A81D755}">
      <dgm:prSet custT="1"/>
      <dgm:spPr/>
      <dgm:t>
        <a:bodyPr/>
        <a:lstStyle/>
        <a:p>
          <a:r>
            <a:rPr lang="fr-FR" sz="2400" dirty="0" smtClean="0">
              <a:latin typeface="Agency FB" pitchFamily="34" charset="0"/>
            </a:rPr>
            <a:t>Biographie d’Adolf Hitler</a:t>
          </a:r>
          <a:r>
            <a:rPr lang="fr-FR" sz="2400" smtClean="0">
              <a:latin typeface="Agency FB" pitchFamily="34" charset="0"/>
            </a:rPr>
            <a:t>.                                                             </a:t>
          </a:r>
          <a:endParaRPr lang="fr-FR" sz="2400" b="1" u="sng" dirty="0" smtClean="0">
            <a:latin typeface="Agency FB" pitchFamily="34" charset="0"/>
          </a:endParaRPr>
        </a:p>
      </dgm:t>
    </dgm:pt>
    <dgm:pt modelId="{31C80B9E-D5B9-4215-8252-1119859F3C6F}" type="parTrans" cxnId="{97D66810-2B3D-4E58-8BC8-26475F26BBED}">
      <dgm:prSet/>
      <dgm:spPr/>
      <dgm:t>
        <a:bodyPr/>
        <a:lstStyle/>
        <a:p>
          <a:endParaRPr lang="fr-FR"/>
        </a:p>
      </dgm:t>
    </dgm:pt>
    <dgm:pt modelId="{AF4E31EE-5129-48C7-AA03-6725076C6C17}" type="sibTrans" cxnId="{97D66810-2B3D-4E58-8BC8-26475F26BBED}">
      <dgm:prSet/>
      <dgm:spPr/>
      <dgm:t>
        <a:bodyPr/>
        <a:lstStyle/>
        <a:p>
          <a:endParaRPr lang="fr-FR"/>
        </a:p>
      </dgm:t>
    </dgm:pt>
    <dgm:pt modelId="{CFAE1B1E-8591-4D6A-9D80-37F236705A95}">
      <dgm:prSet custT="1"/>
      <dgm:spPr/>
      <dgm:t>
        <a:bodyPr/>
        <a:lstStyle/>
        <a:p>
          <a:r>
            <a:rPr lang="fr-FR" sz="2400" b="1" u="sng" dirty="0" smtClean="0">
              <a:latin typeface="Agency FB" pitchFamily="34" charset="0"/>
            </a:rPr>
            <a:t>II. </a:t>
          </a:r>
          <a:r>
            <a:rPr lang="fr-FR" sz="2400" b="1" u="sng" dirty="0" err="1" smtClean="0">
              <a:latin typeface="Agency FB" pitchFamily="34" charset="0"/>
            </a:rPr>
            <a:t>Untermenschen</a:t>
          </a:r>
          <a:r>
            <a:rPr lang="fr-FR" sz="2400" b="1" u="sng" dirty="0" smtClean="0">
              <a:latin typeface="Agency FB" pitchFamily="34" charset="0"/>
            </a:rPr>
            <a:t> (des sous-hommes)</a:t>
          </a:r>
        </a:p>
      </dgm:t>
    </dgm:pt>
    <dgm:pt modelId="{ACD6B14F-72A4-43D4-A3AC-281AD633B3B0}" type="sibTrans" cxnId="{FEE573D0-FC6F-42E5-8B65-98E92353141A}">
      <dgm:prSet/>
      <dgm:spPr/>
      <dgm:t>
        <a:bodyPr/>
        <a:lstStyle/>
        <a:p>
          <a:endParaRPr lang="fr-FR"/>
        </a:p>
      </dgm:t>
    </dgm:pt>
    <dgm:pt modelId="{FBB2C4D9-80C2-424E-BDE2-35FE06F9320C}" type="parTrans" cxnId="{FEE573D0-FC6F-42E5-8B65-98E92353141A}">
      <dgm:prSet/>
      <dgm:spPr/>
      <dgm:t>
        <a:bodyPr/>
        <a:lstStyle/>
        <a:p>
          <a:endParaRPr lang="fr-FR"/>
        </a:p>
      </dgm:t>
    </dgm:pt>
    <dgm:pt modelId="{23670729-38C1-4014-A18B-4C712C8099AD}">
      <dgm:prSet custT="1"/>
      <dgm:spPr/>
      <dgm:t>
        <a:bodyPr/>
        <a:lstStyle/>
        <a:p>
          <a:r>
            <a:rPr lang="fr-FR" sz="2400" dirty="0" smtClean="0">
              <a:latin typeface="Agency FB" pitchFamily="34" charset="0"/>
            </a:rPr>
            <a:t>Les pogroms : La nuit de cristal (1938)</a:t>
          </a:r>
        </a:p>
      </dgm:t>
    </dgm:pt>
    <dgm:pt modelId="{9B32954A-8442-44C5-8AA9-1C19CDB7A558}" type="parTrans" cxnId="{1CE6DD81-3592-421E-BDEE-6035321EE0AA}">
      <dgm:prSet/>
      <dgm:spPr/>
      <dgm:t>
        <a:bodyPr/>
        <a:lstStyle/>
        <a:p>
          <a:endParaRPr lang="fr-FR"/>
        </a:p>
      </dgm:t>
    </dgm:pt>
    <dgm:pt modelId="{410E9F1D-E593-4684-88BB-E220DD4445DD}" type="sibTrans" cxnId="{1CE6DD81-3592-421E-BDEE-6035321EE0AA}">
      <dgm:prSet/>
      <dgm:spPr/>
      <dgm:t>
        <a:bodyPr/>
        <a:lstStyle/>
        <a:p>
          <a:endParaRPr lang="fr-FR"/>
        </a:p>
      </dgm:t>
    </dgm:pt>
    <dgm:pt modelId="{6EB88E60-3B4B-4AD7-8098-A6F4C91FF494}">
      <dgm:prSet custT="1"/>
      <dgm:spPr/>
      <dgm:t>
        <a:bodyPr/>
        <a:lstStyle/>
        <a:p>
          <a:r>
            <a:rPr lang="fr-FR" sz="2400" dirty="0" smtClean="0">
              <a:latin typeface="Agency FB" pitchFamily="34" charset="0"/>
            </a:rPr>
            <a:t>La déportation ( à partir de 1939)</a:t>
          </a:r>
        </a:p>
      </dgm:t>
    </dgm:pt>
    <dgm:pt modelId="{8804C6C5-5768-4843-838C-828A63D8367E}" type="parTrans" cxnId="{7D0C5434-2148-49B1-9A4C-C23DCF141334}">
      <dgm:prSet/>
      <dgm:spPr/>
      <dgm:t>
        <a:bodyPr/>
        <a:lstStyle/>
        <a:p>
          <a:endParaRPr lang="fr-FR"/>
        </a:p>
      </dgm:t>
    </dgm:pt>
    <dgm:pt modelId="{3328961D-41BC-40DC-A1E0-49C1031E2624}" type="sibTrans" cxnId="{7D0C5434-2148-49B1-9A4C-C23DCF141334}">
      <dgm:prSet/>
      <dgm:spPr/>
      <dgm:t>
        <a:bodyPr/>
        <a:lstStyle/>
        <a:p>
          <a:endParaRPr lang="fr-FR"/>
        </a:p>
      </dgm:t>
    </dgm:pt>
    <dgm:pt modelId="{009F28DE-45A0-4547-AFEB-76D8EA7EDB7B}">
      <dgm:prSet custT="1"/>
      <dgm:spPr/>
      <dgm:t>
        <a:bodyPr/>
        <a:lstStyle/>
        <a:p>
          <a:r>
            <a:rPr lang="fr-FR" sz="2400" dirty="0" smtClean="0">
              <a:latin typeface="Agency FB" pitchFamily="34" charset="0"/>
            </a:rPr>
            <a:t>La « shoah par balles » (1941)</a:t>
          </a:r>
        </a:p>
      </dgm:t>
    </dgm:pt>
    <dgm:pt modelId="{3153B79A-8813-4EC0-892D-A8DD63EFA62A}" type="parTrans" cxnId="{CDBB8ADA-827E-4E5F-B62E-7BC49DDE1CE4}">
      <dgm:prSet/>
      <dgm:spPr/>
      <dgm:t>
        <a:bodyPr/>
        <a:lstStyle/>
        <a:p>
          <a:endParaRPr lang="fr-FR"/>
        </a:p>
      </dgm:t>
    </dgm:pt>
    <dgm:pt modelId="{1CC8C240-3F69-46C3-A47A-C0A1C9DA47EC}" type="sibTrans" cxnId="{CDBB8ADA-827E-4E5F-B62E-7BC49DDE1CE4}">
      <dgm:prSet/>
      <dgm:spPr/>
      <dgm:t>
        <a:bodyPr/>
        <a:lstStyle/>
        <a:p>
          <a:endParaRPr lang="fr-FR"/>
        </a:p>
      </dgm:t>
    </dgm:pt>
    <dgm:pt modelId="{2427B6B8-A433-45E3-B952-D4DB48985685}">
      <dgm:prSet custT="1"/>
      <dgm:spPr/>
      <dgm:t>
        <a:bodyPr/>
        <a:lstStyle/>
        <a:p>
          <a:r>
            <a:rPr lang="fr-FR" sz="2400" dirty="0" smtClean="0">
              <a:latin typeface="Agency FB" pitchFamily="34" charset="0"/>
            </a:rPr>
            <a:t>Les camions à gaz.</a:t>
          </a:r>
        </a:p>
      </dgm:t>
    </dgm:pt>
    <dgm:pt modelId="{C6A7CDB6-6093-451A-9729-2623308A2090}" type="parTrans" cxnId="{C66441B4-CFC0-435E-A407-EC29ADEA6A6D}">
      <dgm:prSet/>
      <dgm:spPr/>
      <dgm:t>
        <a:bodyPr/>
        <a:lstStyle/>
        <a:p>
          <a:endParaRPr lang="fr-FR"/>
        </a:p>
      </dgm:t>
    </dgm:pt>
    <dgm:pt modelId="{96F569A0-152B-41D2-9482-B5B496081483}" type="sibTrans" cxnId="{C66441B4-CFC0-435E-A407-EC29ADEA6A6D}">
      <dgm:prSet/>
      <dgm:spPr/>
      <dgm:t>
        <a:bodyPr/>
        <a:lstStyle/>
        <a:p>
          <a:endParaRPr lang="fr-FR"/>
        </a:p>
      </dgm:t>
    </dgm:pt>
    <dgm:pt modelId="{C4B47DC7-6694-447F-85EA-58975A44539D}">
      <dgm:prSet custT="1"/>
      <dgm:spPr/>
      <dgm:t>
        <a:bodyPr/>
        <a:lstStyle/>
        <a:p>
          <a:r>
            <a:rPr lang="fr-FR" sz="2400" dirty="0" smtClean="0">
              <a:latin typeface="Agency FB" pitchFamily="34" charset="0"/>
            </a:rPr>
            <a:t>Vers une « solution complète à la question juive »</a:t>
          </a:r>
        </a:p>
      </dgm:t>
    </dgm:pt>
    <dgm:pt modelId="{0A6D16AF-2604-4B0D-8FA5-B0BB7435384C}" type="parTrans" cxnId="{C4FE3EEE-82A9-47D6-980C-8A12FF23F8D3}">
      <dgm:prSet/>
      <dgm:spPr/>
      <dgm:t>
        <a:bodyPr/>
        <a:lstStyle/>
        <a:p>
          <a:endParaRPr lang="fr-FR"/>
        </a:p>
      </dgm:t>
    </dgm:pt>
    <dgm:pt modelId="{F738356A-0859-47C8-8EC5-47336D7A636C}" type="sibTrans" cxnId="{C4FE3EEE-82A9-47D6-980C-8A12FF23F8D3}">
      <dgm:prSet/>
      <dgm:spPr/>
      <dgm:t>
        <a:bodyPr/>
        <a:lstStyle/>
        <a:p>
          <a:endParaRPr lang="fr-FR"/>
        </a:p>
      </dgm:t>
    </dgm:pt>
    <dgm:pt modelId="{77FE31EA-066C-4AA5-A838-CA1E149FBEB4}">
      <dgm:prSet custT="1"/>
      <dgm:spPr/>
      <dgm:t>
        <a:bodyPr/>
        <a:lstStyle/>
        <a:p>
          <a:r>
            <a:rPr lang="fr-FR" sz="2400" dirty="0" smtClean="0">
              <a:latin typeface="Agency FB" pitchFamily="34" charset="0"/>
            </a:rPr>
            <a:t>La solution finale.</a:t>
          </a:r>
        </a:p>
      </dgm:t>
    </dgm:pt>
    <dgm:pt modelId="{4BC81D6E-BC96-4DBF-A4BE-F2D9AB2EF84B}" type="parTrans" cxnId="{BACA08CF-EC84-41B1-A79F-77C0D5046F13}">
      <dgm:prSet/>
      <dgm:spPr/>
      <dgm:t>
        <a:bodyPr/>
        <a:lstStyle/>
        <a:p>
          <a:endParaRPr lang="fr-FR"/>
        </a:p>
      </dgm:t>
    </dgm:pt>
    <dgm:pt modelId="{672523E3-BBEA-46B4-9306-E4FB745B0850}" type="sibTrans" cxnId="{BACA08CF-EC84-41B1-A79F-77C0D5046F13}">
      <dgm:prSet/>
      <dgm:spPr/>
      <dgm:t>
        <a:bodyPr/>
        <a:lstStyle/>
        <a:p>
          <a:endParaRPr lang="fr-FR"/>
        </a:p>
      </dgm:t>
    </dgm:pt>
    <dgm:pt modelId="{69326396-23EE-441D-A0B1-EEBAD904425D}">
      <dgm:prSet custT="1"/>
      <dgm:spPr/>
      <dgm:t>
        <a:bodyPr/>
        <a:lstStyle/>
        <a:p>
          <a:pPr rtl="0"/>
          <a:r>
            <a:rPr lang="fr-FR" sz="2400" b="1" u="sng" dirty="0" smtClean="0">
              <a:latin typeface="Agency FB" pitchFamily="34" charset="0"/>
            </a:rPr>
            <a:t>Crime contre l’humanité.</a:t>
          </a:r>
        </a:p>
      </dgm:t>
    </dgm:pt>
    <dgm:pt modelId="{8E713AE8-F783-4CF6-AAEF-9DFDA16D8CF6}" type="parTrans" cxnId="{526882BB-26B8-45D1-AF54-7D4FAE448B69}">
      <dgm:prSet/>
      <dgm:spPr/>
      <dgm:t>
        <a:bodyPr/>
        <a:lstStyle/>
        <a:p>
          <a:endParaRPr lang="fr-FR"/>
        </a:p>
      </dgm:t>
    </dgm:pt>
    <dgm:pt modelId="{27AF6D8B-204E-4389-B237-A98CCA4204DA}" type="sibTrans" cxnId="{526882BB-26B8-45D1-AF54-7D4FAE448B69}">
      <dgm:prSet/>
      <dgm:spPr/>
      <dgm:t>
        <a:bodyPr/>
        <a:lstStyle/>
        <a:p>
          <a:endParaRPr lang="fr-FR"/>
        </a:p>
      </dgm:t>
    </dgm:pt>
    <dgm:pt modelId="{B4DDE129-224A-4555-A177-A7F12B2EC58E}">
      <dgm:prSet custT="1"/>
      <dgm:spPr/>
      <dgm:t>
        <a:bodyPr/>
        <a:lstStyle/>
        <a:p>
          <a:r>
            <a:rPr lang="fr-FR" sz="2400" b="1" u="sng" dirty="0" smtClean="0">
              <a:latin typeface="Agency FB" pitchFamily="34" charset="0"/>
            </a:rPr>
            <a:t>L’unicité de la shoah.</a:t>
          </a:r>
        </a:p>
      </dgm:t>
    </dgm:pt>
    <dgm:pt modelId="{D0930F3C-2861-4467-BE27-3FE3ED7CAE7E}" type="parTrans" cxnId="{87C22107-3DEB-43A7-9DA5-96142B9FBC13}">
      <dgm:prSet/>
      <dgm:spPr/>
      <dgm:t>
        <a:bodyPr/>
        <a:lstStyle/>
        <a:p>
          <a:endParaRPr lang="fr-FR"/>
        </a:p>
      </dgm:t>
    </dgm:pt>
    <dgm:pt modelId="{83DCE939-7253-4559-94F7-66BF2C88CDA6}" type="sibTrans" cxnId="{87C22107-3DEB-43A7-9DA5-96142B9FBC13}">
      <dgm:prSet/>
      <dgm:spPr/>
      <dgm:t>
        <a:bodyPr/>
        <a:lstStyle/>
        <a:p>
          <a:endParaRPr lang="fr-FR"/>
        </a:p>
      </dgm:t>
    </dgm:pt>
    <dgm:pt modelId="{4F0BE7F1-1931-49D5-9418-90847A79B5CE}">
      <dgm:prSet custT="1"/>
      <dgm:spPr/>
      <dgm:t>
        <a:bodyPr/>
        <a:lstStyle/>
        <a:p>
          <a:r>
            <a:rPr lang="fr-FR" sz="2400" b="1" u="sng" dirty="0" smtClean="0">
              <a:latin typeface="Agency FB" pitchFamily="34" charset="0"/>
            </a:rPr>
            <a:t>Conclusion.</a:t>
          </a:r>
        </a:p>
      </dgm:t>
    </dgm:pt>
    <dgm:pt modelId="{BC0A41B1-4C9C-4AE7-87C0-72ECCB61C24B}" type="parTrans" cxnId="{C686B7AE-9D92-4A17-B856-2CCDFD36BFEA}">
      <dgm:prSet/>
      <dgm:spPr/>
      <dgm:t>
        <a:bodyPr/>
        <a:lstStyle/>
        <a:p>
          <a:endParaRPr lang="fr-FR"/>
        </a:p>
      </dgm:t>
    </dgm:pt>
    <dgm:pt modelId="{DE70C620-B7DF-4342-8AAA-E73D92DEA46F}" type="sibTrans" cxnId="{C686B7AE-9D92-4A17-B856-2CCDFD36BFEA}">
      <dgm:prSet/>
      <dgm:spPr/>
      <dgm:t>
        <a:bodyPr/>
        <a:lstStyle/>
        <a:p>
          <a:endParaRPr lang="fr-FR"/>
        </a:p>
      </dgm:t>
    </dgm:pt>
    <dgm:pt modelId="{BE063BE6-4154-4733-B53C-755FDAA201CC}" type="pres">
      <dgm:prSet presAssocID="{F3D6D982-25D9-4FA5-8C87-A03BB59AD427}" presName="Name0" presStyleCnt="0">
        <dgm:presLayoutVars>
          <dgm:dir/>
          <dgm:resizeHandles val="exact"/>
        </dgm:presLayoutVars>
      </dgm:prSet>
      <dgm:spPr/>
      <dgm:t>
        <a:bodyPr/>
        <a:lstStyle/>
        <a:p>
          <a:endParaRPr lang="fr-FR"/>
        </a:p>
      </dgm:t>
    </dgm:pt>
    <dgm:pt modelId="{DD6D2702-A386-4E5A-9C47-5E30755C28CD}" type="pres">
      <dgm:prSet presAssocID="{BA94ABC1-4BFD-42F6-A9AA-A86E55A6F669}" presName="node" presStyleLbl="node1" presStyleIdx="0" presStyleCnt="3" custScaleX="85003" custScaleY="92425">
        <dgm:presLayoutVars>
          <dgm:bulletEnabled val="1"/>
        </dgm:presLayoutVars>
      </dgm:prSet>
      <dgm:spPr/>
      <dgm:t>
        <a:bodyPr/>
        <a:lstStyle/>
        <a:p>
          <a:endParaRPr lang="fr-FR"/>
        </a:p>
      </dgm:t>
    </dgm:pt>
    <dgm:pt modelId="{3BB28547-F80C-4B24-9A54-732E17E1A866}" type="pres">
      <dgm:prSet presAssocID="{84706B50-E761-4978-8973-4F879F569CC5}" presName="sibTrans" presStyleCnt="0"/>
      <dgm:spPr/>
      <dgm:t>
        <a:bodyPr/>
        <a:lstStyle/>
        <a:p>
          <a:endParaRPr lang="fr-FR"/>
        </a:p>
      </dgm:t>
    </dgm:pt>
    <dgm:pt modelId="{8259557E-0861-474C-90AE-4313F7D7CB21}" type="pres">
      <dgm:prSet presAssocID="{DE72DF02-6F54-4A22-A59B-5E04D1DE262C}" presName="node" presStyleLbl="node1" presStyleIdx="1" presStyleCnt="3" custScaleX="99034">
        <dgm:presLayoutVars>
          <dgm:bulletEnabled val="1"/>
        </dgm:presLayoutVars>
      </dgm:prSet>
      <dgm:spPr/>
      <dgm:t>
        <a:bodyPr/>
        <a:lstStyle/>
        <a:p>
          <a:endParaRPr lang="fr-FR"/>
        </a:p>
      </dgm:t>
    </dgm:pt>
    <dgm:pt modelId="{DE6A78F8-9960-4B66-BDF7-C73418956273}" type="pres">
      <dgm:prSet presAssocID="{292DA4C6-B16D-4E00-9CD5-63F7E5965DD8}" presName="sibTrans" presStyleCnt="0"/>
      <dgm:spPr/>
      <dgm:t>
        <a:bodyPr/>
        <a:lstStyle/>
        <a:p>
          <a:endParaRPr lang="fr-FR"/>
        </a:p>
      </dgm:t>
    </dgm:pt>
    <dgm:pt modelId="{0BBF190E-044F-4DDA-8C95-53123EBCD142}" type="pres">
      <dgm:prSet presAssocID="{009F28DE-45A0-4547-AFEB-76D8EA7EDB7B}" presName="node" presStyleLbl="node1" presStyleIdx="2" presStyleCnt="3" custScaleX="121000">
        <dgm:presLayoutVars>
          <dgm:bulletEnabled val="1"/>
        </dgm:presLayoutVars>
      </dgm:prSet>
      <dgm:spPr/>
      <dgm:t>
        <a:bodyPr/>
        <a:lstStyle/>
        <a:p>
          <a:endParaRPr lang="fr-FR"/>
        </a:p>
      </dgm:t>
    </dgm:pt>
  </dgm:ptLst>
  <dgm:cxnLst>
    <dgm:cxn modelId="{8E42304E-271C-4DD2-B04F-4370FA1CF384}" srcId="{F3D6D982-25D9-4FA5-8C87-A03BB59AD427}" destId="{DE72DF02-6F54-4A22-A59B-5E04D1DE262C}" srcOrd="1" destOrd="0" parTransId="{F259FDD4-CBB4-46CC-8912-317E983A869E}" sibTransId="{292DA4C6-B16D-4E00-9CD5-63F7E5965DD8}"/>
    <dgm:cxn modelId="{6F3224A2-F819-4C44-AD52-E81B63CF55E2}" type="presOf" srcId="{1CEADA69-9D39-4C00-B154-869C53C9DA62}" destId="{8259557E-0861-474C-90AE-4313F7D7CB21}" srcOrd="0" destOrd="1" presId="urn:microsoft.com/office/officeart/2005/8/layout/hList6"/>
    <dgm:cxn modelId="{2209CBD9-B22E-46A7-BF7E-3841C96FFBD3}" type="presOf" srcId="{B09E3607-3CAB-4FB4-B75E-5E235A81D755}" destId="{DD6D2702-A386-4E5A-9C47-5E30755C28CD}" srcOrd="0" destOrd="2" presId="urn:microsoft.com/office/officeart/2005/8/layout/hList6"/>
    <dgm:cxn modelId="{87C22107-3DEB-43A7-9DA5-96142B9FBC13}" srcId="{009F28DE-45A0-4547-AFEB-76D8EA7EDB7B}" destId="{B4DDE129-224A-4555-A177-A7F12B2EC58E}" srcOrd="4" destOrd="0" parTransId="{D0930F3C-2861-4467-BE27-3FE3ED7CAE7E}" sibTransId="{83DCE939-7253-4559-94F7-66BF2C88CDA6}"/>
    <dgm:cxn modelId="{CDBB8ADA-827E-4E5F-B62E-7BC49DDE1CE4}" srcId="{F3D6D982-25D9-4FA5-8C87-A03BB59AD427}" destId="{009F28DE-45A0-4547-AFEB-76D8EA7EDB7B}" srcOrd="2" destOrd="0" parTransId="{3153B79A-8813-4EC0-892D-A8DD63EFA62A}" sibTransId="{1CC8C240-3F69-46C3-A47A-C0A1C9DA47EC}"/>
    <dgm:cxn modelId="{BACA08CF-EC84-41B1-A79F-77C0D5046F13}" srcId="{009F28DE-45A0-4547-AFEB-76D8EA7EDB7B}" destId="{77FE31EA-066C-4AA5-A838-CA1E149FBEB4}" srcOrd="2" destOrd="0" parTransId="{4BC81D6E-BC96-4DBF-A4BE-F2D9AB2EF84B}" sibTransId="{672523E3-BBEA-46B4-9306-E4FB745B0850}"/>
    <dgm:cxn modelId="{828CC1CE-AD22-411B-8104-4E904634A870}" type="presOf" srcId="{F3D6D982-25D9-4FA5-8C87-A03BB59AD427}" destId="{BE063BE6-4154-4733-B53C-755FDAA201CC}" srcOrd="0" destOrd="0" presId="urn:microsoft.com/office/officeart/2005/8/layout/hList6"/>
    <dgm:cxn modelId="{711E6E31-7554-4A34-9C46-378E51CC6DC9}" type="presOf" srcId="{CFAE1B1E-8591-4D6A-9D80-37F236705A95}" destId="{DD6D2702-A386-4E5A-9C47-5E30755C28CD}" srcOrd="0" destOrd="3" presId="urn:microsoft.com/office/officeart/2005/8/layout/hList6"/>
    <dgm:cxn modelId="{B353D368-2BB8-472E-8976-A33EC14270EA}" type="presOf" srcId="{4F0BE7F1-1931-49D5-9418-90847A79B5CE}" destId="{0BBF190E-044F-4DDA-8C95-53123EBCD142}" srcOrd="0" destOrd="6" presId="urn:microsoft.com/office/officeart/2005/8/layout/hList6"/>
    <dgm:cxn modelId="{991C1226-31DA-4DDB-A44C-B318B13CC70D}" type="presOf" srcId="{2427B6B8-A433-45E3-B952-D4DB48985685}" destId="{0BBF190E-044F-4DDA-8C95-53123EBCD142}" srcOrd="0" destOrd="1" presId="urn:microsoft.com/office/officeart/2005/8/layout/hList6"/>
    <dgm:cxn modelId="{CE1AD140-899C-477A-9811-263B6848EF9F}" type="presOf" srcId="{009F28DE-45A0-4547-AFEB-76D8EA7EDB7B}" destId="{0BBF190E-044F-4DDA-8C95-53123EBCD142}" srcOrd="0" destOrd="0" presId="urn:microsoft.com/office/officeart/2005/8/layout/hList6"/>
    <dgm:cxn modelId="{1F15FF77-31F7-4BE9-ABC2-2129E50B92B1}" srcId="{DE72DF02-6F54-4A22-A59B-5E04D1DE262C}" destId="{1CEADA69-9D39-4C00-B154-869C53C9DA62}" srcOrd="0" destOrd="0" parTransId="{BC11CD98-0316-4FDC-97AB-B04FDD8C7401}" sibTransId="{4B837015-B14D-4B5B-88E7-133BB2BC3673}"/>
    <dgm:cxn modelId="{C66441B4-CFC0-435E-A407-EC29ADEA6A6D}" srcId="{009F28DE-45A0-4547-AFEB-76D8EA7EDB7B}" destId="{2427B6B8-A433-45E3-B952-D4DB48985685}" srcOrd="0" destOrd="0" parTransId="{C6A7CDB6-6093-451A-9729-2623308A2090}" sibTransId="{96F569A0-152B-41D2-9482-B5B496081483}"/>
    <dgm:cxn modelId="{1799FDBE-AD11-4A4F-9C9F-A617C80BAF16}" type="presOf" srcId="{69326396-23EE-441D-A0B1-EEBAD904425D}" destId="{0BBF190E-044F-4DDA-8C95-53123EBCD142}" srcOrd="0" destOrd="4" presId="urn:microsoft.com/office/officeart/2005/8/layout/hList6"/>
    <dgm:cxn modelId="{97D66810-2B3D-4E58-8BC8-26475F26BBED}" srcId="{BA94ABC1-4BFD-42F6-A9AA-A86E55A6F669}" destId="{B09E3607-3CAB-4FB4-B75E-5E235A81D755}" srcOrd="1" destOrd="0" parTransId="{31C80B9E-D5B9-4215-8252-1119859F3C6F}" sibTransId="{AF4E31EE-5129-48C7-AA03-6725076C6C17}"/>
    <dgm:cxn modelId="{4A29CE3E-2FD1-439B-BC29-F0FB661ED287}" srcId="{F3D6D982-25D9-4FA5-8C87-A03BB59AD427}" destId="{BA94ABC1-4BFD-42F6-A9AA-A86E55A6F669}" srcOrd="0" destOrd="0" parTransId="{C2A09FAC-0343-4688-AA7F-743600AC2ABA}" sibTransId="{84706B50-E761-4978-8973-4F879F569CC5}"/>
    <dgm:cxn modelId="{991E59F9-FD88-475E-A818-98527A30E2DF}" srcId="{BA94ABC1-4BFD-42F6-A9AA-A86E55A6F669}" destId="{9185896C-F579-4C11-93C9-9DC7A3422AFE}" srcOrd="0" destOrd="0" parTransId="{28601DBF-E80A-4C7D-B393-92DDD62C54CC}" sibTransId="{A33EB0BE-BF63-41F5-AD80-6AF2757EEE1A}"/>
    <dgm:cxn modelId="{1B8EAC4F-038B-4728-853A-67FD44877982}" type="presOf" srcId="{23670729-38C1-4014-A18B-4C712C8099AD}" destId="{8259557E-0861-474C-90AE-4313F7D7CB21}" srcOrd="0" destOrd="2" presId="urn:microsoft.com/office/officeart/2005/8/layout/hList6"/>
    <dgm:cxn modelId="{B53A4E6D-368D-4EFB-9FC7-BB6C3F490DE6}" type="presOf" srcId="{DE72DF02-6F54-4A22-A59B-5E04D1DE262C}" destId="{8259557E-0861-474C-90AE-4313F7D7CB21}" srcOrd="0" destOrd="0" presId="urn:microsoft.com/office/officeart/2005/8/layout/hList6"/>
    <dgm:cxn modelId="{FEE573D0-FC6F-42E5-8B65-98E92353141A}" srcId="{BA94ABC1-4BFD-42F6-A9AA-A86E55A6F669}" destId="{CFAE1B1E-8591-4D6A-9D80-37F236705A95}" srcOrd="2" destOrd="0" parTransId="{FBB2C4D9-80C2-424E-BDE2-35FE06F9320C}" sibTransId="{ACD6B14F-72A4-43D4-A3AC-281AD633B3B0}"/>
    <dgm:cxn modelId="{7D0C5434-2148-49B1-9A4C-C23DCF141334}" srcId="{DE72DF02-6F54-4A22-A59B-5E04D1DE262C}" destId="{6EB88E60-3B4B-4AD7-8098-A6F4C91FF494}" srcOrd="2" destOrd="0" parTransId="{8804C6C5-5768-4843-838C-828A63D8367E}" sibTransId="{3328961D-41BC-40DC-A1E0-49C1031E2624}"/>
    <dgm:cxn modelId="{5E26E074-DC61-4C6F-8BFD-C8B95CD88E77}" type="presOf" srcId="{C4B47DC7-6694-447F-85EA-58975A44539D}" destId="{0BBF190E-044F-4DDA-8C95-53123EBCD142}" srcOrd="0" destOrd="2" presId="urn:microsoft.com/office/officeart/2005/8/layout/hList6"/>
    <dgm:cxn modelId="{5B6A1783-F0BC-4200-AB3B-3D6788A0C5AA}" type="presOf" srcId="{9185896C-F579-4C11-93C9-9DC7A3422AFE}" destId="{DD6D2702-A386-4E5A-9C47-5E30755C28CD}" srcOrd="0" destOrd="1" presId="urn:microsoft.com/office/officeart/2005/8/layout/hList6"/>
    <dgm:cxn modelId="{91FC2F07-1672-44C1-A88C-DE4604B7DF04}" type="presOf" srcId="{BA94ABC1-4BFD-42F6-A9AA-A86E55A6F669}" destId="{DD6D2702-A386-4E5A-9C47-5E30755C28CD}" srcOrd="0" destOrd="0" presId="urn:microsoft.com/office/officeart/2005/8/layout/hList6"/>
    <dgm:cxn modelId="{0B216C9A-A67E-41E6-939D-E69D292C435E}" type="presOf" srcId="{77FE31EA-066C-4AA5-A838-CA1E149FBEB4}" destId="{0BBF190E-044F-4DDA-8C95-53123EBCD142}" srcOrd="0" destOrd="3" presId="urn:microsoft.com/office/officeart/2005/8/layout/hList6"/>
    <dgm:cxn modelId="{526882BB-26B8-45D1-AF54-7D4FAE448B69}" srcId="{009F28DE-45A0-4547-AFEB-76D8EA7EDB7B}" destId="{69326396-23EE-441D-A0B1-EEBAD904425D}" srcOrd="3" destOrd="0" parTransId="{8E713AE8-F783-4CF6-AAEF-9DFDA16D8CF6}" sibTransId="{27AF6D8B-204E-4389-B237-A98CCA4204DA}"/>
    <dgm:cxn modelId="{C4FE3EEE-82A9-47D6-980C-8A12FF23F8D3}" srcId="{009F28DE-45A0-4547-AFEB-76D8EA7EDB7B}" destId="{C4B47DC7-6694-447F-85EA-58975A44539D}" srcOrd="1" destOrd="0" parTransId="{0A6D16AF-2604-4B0D-8FA5-B0BB7435384C}" sibTransId="{F738356A-0859-47C8-8EC5-47336D7A636C}"/>
    <dgm:cxn modelId="{1CE6DD81-3592-421E-BDEE-6035321EE0AA}" srcId="{DE72DF02-6F54-4A22-A59B-5E04D1DE262C}" destId="{23670729-38C1-4014-A18B-4C712C8099AD}" srcOrd="1" destOrd="0" parTransId="{9B32954A-8442-44C5-8AA9-1C19CDB7A558}" sibTransId="{410E9F1D-E593-4684-88BB-E220DD4445DD}"/>
    <dgm:cxn modelId="{6719FC36-6554-473E-8602-B1BEE678090E}" type="presOf" srcId="{6EB88E60-3B4B-4AD7-8098-A6F4C91FF494}" destId="{8259557E-0861-474C-90AE-4313F7D7CB21}" srcOrd="0" destOrd="3" presId="urn:microsoft.com/office/officeart/2005/8/layout/hList6"/>
    <dgm:cxn modelId="{C686B7AE-9D92-4A17-B856-2CCDFD36BFEA}" srcId="{009F28DE-45A0-4547-AFEB-76D8EA7EDB7B}" destId="{4F0BE7F1-1931-49D5-9418-90847A79B5CE}" srcOrd="5" destOrd="0" parTransId="{BC0A41B1-4C9C-4AE7-87C0-72ECCB61C24B}" sibTransId="{DE70C620-B7DF-4342-8AAA-E73D92DEA46F}"/>
    <dgm:cxn modelId="{BE6DC5F3-B023-46B0-B73B-3AEE11F0F8CA}" type="presOf" srcId="{B4DDE129-224A-4555-A177-A7F12B2EC58E}" destId="{0BBF190E-044F-4DDA-8C95-53123EBCD142}" srcOrd="0" destOrd="5" presId="urn:microsoft.com/office/officeart/2005/8/layout/hList6"/>
    <dgm:cxn modelId="{8D17C5BF-61F8-417F-85C0-A7FE6F6E111D}" type="presParOf" srcId="{BE063BE6-4154-4733-B53C-755FDAA201CC}" destId="{DD6D2702-A386-4E5A-9C47-5E30755C28CD}" srcOrd="0" destOrd="0" presId="urn:microsoft.com/office/officeart/2005/8/layout/hList6"/>
    <dgm:cxn modelId="{763467C0-E961-4413-8B60-91A2B2F1E0D3}" type="presParOf" srcId="{BE063BE6-4154-4733-B53C-755FDAA201CC}" destId="{3BB28547-F80C-4B24-9A54-732E17E1A866}" srcOrd="1" destOrd="0" presId="urn:microsoft.com/office/officeart/2005/8/layout/hList6"/>
    <dgm:cxn modelId="{6B9B84FC-6613-48AC-90B9-5C8BC0B98554}" type="presParOf" srcId="{BE063BE6-4154-4733-B53C-755FDAA201CC}" destId="{8259557E-0861-474C-90AE-4313F7D7CB21}" srcOrd="2" destOrd="0" presId="urn:microsoft.com/office/officeart/2005/8/layout/hList6"/>
    <dgm:cxn modelId="{06718D95-CF90-4959-8A1B-BC760B02F9BE}" type="presParOf" srcId="{BE063BE6-4154-4733-B53C-755FDAA201CC}" destId="{DE6A78F8-9960-4B66-BDF7-C73418956273}" srcOrd="3" destOrd="0" presId="urn:microsoft.com/office/officeart/2005/8/layout/hList6"/>
    <dgm:cxn modelId="{20EB6359-DD4B-4958-A46C-8FC2534CB9BD}" type="presParOf" srcId="{BE063BE6-4154-4733-B53C-755FDAA201CC}" destId="{0BBF190E-044F-4DDA-8C95-53123EBCD142}" srcOrd="4" destOrd="0" presId="urn:microsoft.com/office/officeart/2005/8/layout/hList6"/>
  </dgm:cxnLst>
  <dgm:bg/>
  <dgm:whole/>
</dgm:dataModel>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8FF5DE-93DF-4D20-990B-6CE8F82F1FAF}" type="datetimeFigureOut">
              <a:rPr lang="fr-FR" smtClean="0"/>
              <a:pPr/>
              <a:t>10/12/2014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B6068-83E9-44B4-81D0-1830FA3088D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CEB6068-83E9-44B4-81D0-1830FA3088DB}"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10/12/2014</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transition spd="med">
    <p:split/>
    <p:sndAc>
      <p:stSnd>
        <p:snd r:embed="rId1" name="typ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10/12/2014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split/>
    <p:sndAc>
      <p:stSnd>
        <p:snd r:embed="rId1" name="typ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10/12/2014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split/>
    <p:sndAc>
      <p:stSnd>
        <p:snd r:embed="rId1" name="typ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10/12/2014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split/>
    <p:sndAc>
      <p:stSnd>
        <p:snd r:embed="rId1" name="typ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10/12/2014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transition spd="med">
    <p:split/>
    <p:sndAc>
      <p:stSnd>
        <p:snd r:embed="rId1" name="typ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10/12/2014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split/>
    <p:sndAc>
      <p:stSnd>
        <p:snd r:embed="rId1" name="typ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10/12/2014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split/>
    <p:sndAc>
      <p:stSnd>
        <p:snd r:embed="rId1" name="typ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10/12/2014</a:t>
            </a:fld>
            <a:endParaRPr lang="fr-BE"/>
          </a:p>
        </p:txBody>
      </p:sp>
      <p:sp>
        <p:nvSpPr>
          <p:cNvPr id="8" name="Espace réservé du numéro de diapositive 7"/>
          <p:cNvSpPr>
            <a:spLocks noGrp="1"/>
          </p:cNvSpPr>
          <p:nvPr>
            <p:ph type="sldNum" sz="quarter" idx="11"/>
          </p:nvPr>
        </p:nvSpPr>
        <p:spPr/>
        <p:txBody>
          <a:bodyPr/>
          <a:lstStyle/>
          <a:p>
            <a:fld id="{CF4668DC-857F-487D-BFFA-8C0CA5037977}" type="slidenum">
              <a:rPr lang="fr-BE" smtClean="0"/>
              <a:pPr/>
              <a:t>‹N°›</a:t>
            </a:fld>
            <a:endParaRPr lang="fr-BE"/>
          </a:p>
        </p:txBody>
      </p:sp>
      <p:sp>
        <p:nvSpPr>
          <p:cNvPr id="9" name="Espace réservé du pied de page 8"/>
          <p:cNvSpPr>
            <a:spLocks noGrp="1"/>
          </p:cNvSpPr>
          <p:nvPr>
            <p:ph type="ftr" sz="quarter" idx="12"/>
          </p:nvPr>
        </p:nvSpPr>
        <p:spPr/>
        <p:txBody>
          <a:bodyPr/>
          <a:lstStyle/>
          <a:p>
            <a:endParaRPr lang="fr-BE"/>
          </a:p>
        </p:txBody>
      </p:sp>
    </p:spTree>
  </p:cSld>
  <p:clrMapOvr>
    <a:masterClrMapping/>
  </p:clrMapOvr>
  <p:transition spd="med">
    <p:split/>
    <p:sndAc>
      <p:stSnd>
        <p:snd r:embed="rId1" name="typ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10/12/2014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split/>
    <p:sndAc>
      <p:stSnd>
        <p:snd r:embed="rId1" name="typ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10/12/2014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156448" y="6422064"/>
            <a:ext cx="762000" cy="365125"/>
          </a:xfrm>
        </p:spPr>
        <p:txBody>
          <a:bodyPr/>
          <a:lstStyle/>
          <a:p>
            <a:fld id="{CF4668DC-857F-487D-BFFA-8C0CA5037977}" type="slidenum">
              <a:rPr lang="fr-BE" smtClean="0"/>
              <a:pPr/>
              <a:t>‹N°›</a:t>
            </a:fld>
            <a:endParaRPr lang="fr-BE"/>
          </a:p>
        </p:txBody>
      </p:sp>
    </p:spTree>
  </p:cSld>
  <p:clrMapOvr>
    <a:masterClrMapping/>
  </p:clrMapOvr>
  <p:transition spd="med">
    <p:split/>
    <p:sndAc>
      <p:stSnd>
        <p:snd r:embed="rId1" name="typ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AA309A6D-C09C-4548-B29A-6CF363A7E532}" type="datetimeFigureOut">
              <a:rPr lang="fr-FR" smtClean="0"/>
              <a:pPr/>
              <a:t>10/12/2014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med">
    <p:split/>
    <p:sndAc>
      <p:stSnd>
        <p:snd r:embed="rId1" name="typ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A309A6D-C09C-4548-B29A-6CF363A7E532}" type="datetimeFigureOut">
              <a:rPr lang="fr-FR" smtClean="0"/>
              <a:pPr/>
              <a:t>10/12/2014</a:t>
            </a:fld>
            <a:endParaRPr lang="fr-BE"/>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BE"/>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med">
    <p:split/>
    <p:sndAc>
      <p:stSnd>
        <p:snd r:embed="rId13" name="type.wav" builtIn="1"/>
      </p:stSnd>
    </p:sndAc>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fr.wikipedia.org/wiki/Monoxyde_de_carbone"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larousse.fr/encyclopedie/divers/si%C3%A8cle_des_Lumi%C3%A8res/130660"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www.larousse.fr/encyclopedie/divers/g%C3%A9nocide/55033" TargetMode="Externa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fr.wikipedia.org/wiki/Boycott"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hyperlink" Target="http://www.larousse.fr/dictionnaires/francais/aryanisation/186178" TargetMode="External"/><Relationship Id="rId4" Type="http://schemas.openxmlformats.org/officeDocument/2006/relationships/hyperlink" Target="http://fr.wikipedia.org/wiki/193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fr.wikipedia.org/wiki/Boycott"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fr.wikipedia.org/wiki/1933"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larousse.fr/encyclopedie/divers/la_Nuit_de_cristal/182675"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www.larousse.fr/encyclopedie/personnage/Hermann_G%C3%B6ring/12185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fr.wikipedia.org/wiki/Synagogue"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fr.wikipedia.org/wiki/Nuit_de_Cristal" TargetMode="External"/><Relationship Id="rId4" Type="http://schemas.openxmlformats.org/officeDocument/2006/relationships/hyperlink" Target="http://fr.wikipedia.org/wiki/Munich"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larousse.fr/encyclopedie/personnage/Reinhard_Heydrich/123858"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www.larousse.fr/encyclopedie/personnage/Heinrich_Himmler/12394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8860" y="214290"/>
            <a:ext cx="5857916" cy="230832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r-FR" sz="4800" b="1" dirty="0" smtClean="0">
                <a:ln w="11430">
                  <a:solidFill>
                    <a:schemeClr val="bg1"/>
                  </a:solidFill>
                </a:ln>
                <a:solidFill>
                  <a:schemeClr val="accent5">
                    <a:lumMod val="60000"/>
                    <a:lumOff val="40000"/>
                  </a:schemeClr>
                </a:solidFill>
                <a:effectLst>
                  <a:outerShdw blurRad="80000" dist="40000" dir="5040000" algn="tl">
                    <a:srgbClr val="000000">
                      <a:alpha val="30000"/>
                    </a:srgbClr>
                  </a:outerShdw>
                </a:effectLst>
              </a:rPr>
              <a:t>La Shoah pendant la seconde guerre mondiale</a:t>
            </a:r>
            <a:endParaRPr lang="fr-FR" sz="4800" b="1" dirty="0">
              <a:ln w="11430">
                <a:solidFill>
                  <a:schemeClr val="bg1"/>
                </a:solidFill>
              </a:ln>
              <a:solidFill>
                <a:schemeClr val="accent5">
                  <a:lumMod val="60000"/>
                  <a:lumOff val="40000"/>
                </a:schemeClr>
              </a:solidFill>
              <a:effectLst>
                <a:outerShdw blurRad="80000" dist="40000" dir="5040000" algn="tl">
                  <a:srgbClr val="000000">
                    <a:alpha val="30000"/>
                  </a:srgbClr>
                </a:outerShdw>
              </a:effectLst>
            </a:endParaRPr>
          </a:p>
        </p:txBody>
      </p:sp>
      <p:sp>
        <p:nvSpPr>
          <p:cNvPr id="2" name="Titre 1"/>
          <p:cNvSpPr>
            <a:spLocks noGrp="1"/>
          </p:cNvSpPr>
          <p:nvPr>
            <p:ph type="ctrTitle"/>
          </p:nvPr>
        </p:nvSpPr>
        <p:spPr>
          <a:xfrm>
            <a:off x="285720" y="2500282"/>
            <a:ext cx="8858280" cy="4357718"/>
          </a:xfrm>
          <a:noFill/>
        </p:spPr>
        <p:style>
          <a:lnRef idx="0">
            <a:schemeClr val="accent4"/>
          </a:lnRef>
          <a:fillRef idx="3">
            <a:schemeClr val="accent4"/>
          </a:fillRef>
          <a:effectRef idx="3">
            <a:schemeClr val="accent4"/>
          </a:effectRef>
          <a:fontRef idx="minor">
            <a:schemeClr val="lt1"/>
          </a:fontRef>
        </p:style>
        <p:txBody>
          <a:bodyPr>
            <a:noAutofit/>
          </a:bodyPr>
          <a:lstStyle/>
          <a:p>
            <a:pPr algn="l"/>
            <a:r>
              <a:rPr lang="fr-FR" sz="2400" dirty="0" smtClean="0">
                <a:effectLst>
                  <a:outerShdw blurRad="38100" dist="38100" dir="2700000" algn="tl">
                    <a:srgbClr val="000000">
                      <a:alpha val="43137"/>
                    </a:srgbClr>
                  </a:outerShdw>
                </a:effectLst>
                <a:latin typeface="Informal Roman" pitchFamily="66" charset="0"/>
              </a:rPr>
              <a:t>Membres du groupe :           Classe</a:t>
            </a:r>
            <a:r>
              <a:rPr lang="fr-FR" sz="3200" dirty="0" smtClean="0">
                <a:effectLst>
                  <a:outerShdw blurRad="38100" dist="38100" dir="2700000" algn="tl">
                    <a:srgbClr val="000000">
                      <a:alpha val="43137"/>
                    </a:srgbClr>
                  </a:outerShdw>
                </a:effectLst>
                <a:latin typeface="Informal Roman" pitchFamily="66" charset="0"/>
              </a:rPr>
              <a:t> : </a:t>
            </a:r>
            <a:r>
              <a:rPr lang="fr-FR" sz="2000" b="0" dirty="0" smtClean="0">
                <a:latin typeface="Arial Narrow" pitchFamily="34" charset="0"/>
              </a:rPr>
              <a:t>Terminale Scientifique </a:t>
            </a:r>
            <a:r>
              <a:rPr lang="fr-FR" sz="2400" dirty="0" smtClean="0">
                <a:latin typeface="Gabriola" pitchFamily="82" charset="0"/>
              </a:rPr>
              <a:t/>
            </a:r>
            <a:br>
              <a:rPr lang="fr-FR" sz="2400" dirty="0" smtClean="0">
                <a:latin typeface="Gabriola" pitchFamily="82" charset="0"/>
              </a:rPr>
            </a:br>
            <a:r>
              <a:rPr lang="fr-FR" sz="2800" dirty="0" smtClean="0"/>
              <a:t/>
            </a:r>
            <a:br>
              <a:rPr lang="fr-FR" sz="2800" dirty="0" smtClean="0"/>
            </a:br>
            <a:r>
              <a:rPr lang="fr-FR" sz="2800" dirty="0" smtClean="0">
                <a:solidFill>
                  <a:srgbClr val="0070C0"/>
                </a:solidFill>
                <a:latin typeface="Gabriola" pitchFamily="82" charset="0"/>
              </a:rPr>
              <a:t>Badji Khedidja.</a:t>
            </a:r>
            <a:br>
              <a:rPr lang="fr-FR" sz="2800" dirty="0" smtClean="0">
                <a:solidFill>
                  <a:srgbClr val="0070C0"/>
                </a:solidFill>
                <a:latin typeface="Gabriola" pitchFamily="82" charset="0"/>
              </a:rPr>
            </a:br>
            <a:r>
              <a:rPr lang="fr-FR" sz="2800" dirty="0" smtClean="0">
                <a:solidFill>
                  <a:srgbClr val="0070C0"/>
                </a:solidFill>
                <a:latin typeface="Gabriola" pitchFamily="82" charset="0"/>
              </a:rPr>
              <a:t>    </a:t>
            </a:r>
            <a:r>
              <a:rPr lang="fr-FR" sz="2800" dirty="0" err="1" smtClean="0">
                <a:solidFill>
                  <a:srgbClr val="0070C0"/>
                </a:solidFill>
                <a:latin typeface="Gabriola" pitchFamily="82" charset="0"/>
              </a:rPr>
              <a:t>Berar</a:t>
            </a:r>
            <a:r>
              <a:rPr lang="fr-FR" sz="2800" dirty="0" smtClean="0">
                <a:solidFill>
                  <a:srgbClr val="0070C0"/>
                </a:solidFill>
                <a:latin typeface="Gabriola" pitchFamily="82" charset="0"/>
              </a:rPr>
              <a:t> </a:t>
            </a:r>
            <a:r>
              <a:rPr lang="fr-FR" sz="2800" dirty="0" err="1" smtClean="0">
                <a:solidFill>
                  <a:srgbClr val="0070C0"/>
                </a:solidFill>
                <a:latin typeface="Gabriola" pitchFamily="82" charset="0"/>
              </a:rPr>
              <a:t>Manel</a:t>
            </a:r>
            <a:r>
              <a:rPr lang="fr-FR" sz="2800" dirty="0" smtClean="0">
                <a:solidFill>
                  <a:srgbClr val="0070C0"/>
                </a:solidFill>
                <a:latin typeface="Gabriola" pitchFamily="82" charset="0"/>
              </a:rPr>
              <a:t>.</a:t>
            </a:r>
            <a:br>
              <a:rPr lang="fr-FR" sz="2800" dirty="0" smtClean="0">
                <a:solidFill>
                  <a:srgbClr val="0070C0"/>
                </a:solidFill>
                <a:latin typeface="Gabriola" pitchFamily="82" charset="0"/>
              </a:rPr>
            </a:br>
            <a:r>
              <a:rPr lang="fr-FR" sz="2800" dirty="0" smtClean="0">
                <a:solidFill>
                  <a:srgbClr val="0070C0"/>
                </a:solidFill>
                <a:latin typeface="Gabriola" pitchFamily="82" charset="0"/>
              </a:rPr>
              <a:t>        Berrachedi Nadira.</a:t>
            </a:r>
            <a:br>
              <a:rPr lang="fr-FR" sz="2800" dirty="0" smtClean="0">
                <a:solidFill>
                  <a:srgbClr val="0070C0"/>
                </a:solidFill>
                <a:latin typeface="Gabriola" pitchFamily="82" charset="0"/>
              </a:rPr>
            </a:br>
            <a:r>
              <a:rPr lang="fr-FR" sz="2800" dirty="0" smtClean="0">
                <a:solidFill>
                  <a:srgbClr val="0070C0"/>
                </a:solidFill>
                <a:latin typeface="Gabriola" pitchFamily="82" charset="0"/>
              </a:rPr>
              <a:t>            </a:t>
            </a:r>
            <a:r>
              <a:rPr lang="fr-FR" sz="2800" dirty="0" err="1" smtClean="0">
                <a:solidFill>
                  <a:srgbClr val="0070C0"/>
                </a:solidFill>
                <a:latin typeface="Gabriola" pitchFamily="82" charset="0"/>
              </a:rPr>
              <a:t>Briza</a:t>
            </a:r>
            <a:r>
              <a:rPr lang="fr-FR" sz="2800" dirty="0" smtClean="0">
                <a:solidFill>
                  <a:srgbClr val="0070C0"/>
                </a:solidFill>
                <a:latin typeface="Gabriola" pitchFamily="82" charset="0"/>
              </a:rPr>
              <a:t> </a:t>
            </a:r>
            <a:r>
              <a:rPr lang="fr-FR" sz="2800" dirty="0" err="1" smtClean="0">
                <a:solidFill>
                  <a:srgbClr val="0070C0"/>
                </a:solidFill>
                <a:latin typeface="Gabriola" pitchFamily="82" charset="0"/>
              </a:rPr>
              <a:t>Yousra</a:t>
            </a:r>
            <a:r>
              <a:rPr lang="fr-FR" sz="2800" dirty="0" smtClean="0">
                <a:solidFill>
                  <a:srgbClr val="0070C0"/>
                </a:solidFill>
                <a:latin typeface="Gabriola" pitchFamily="82" charset="0"/>
              </a:rPr>
              <a:t>.</a:t>
            </a:r>
            <a:br>
              <a:rPr lang="fr-FR" sz="2800" dirty="0" smtClean="0">
                <a:solidFill>
                  <a:srgbClr val="0070C0"/>
                </a:solidFill>
                <a:latin typeface="Gabriola" pitchFamily="82" charset="0"/>
              </a:rPr>
            </a:br>
            <a:r>
              <a:rPr lang="fr-FR" sz="2800" dirty="0" smtClean="0">
                <a:solidFill>
                  <a:srgbClr val="0070C0"/>
                </a:solidFill>
                <a:latin typeface="Gabriola" pitchFamily="82" charset="0"/>
              </a:rPr>
              <a:t>                </a:t>
            </a:r>
            <a:r>
              <a:rPr lang="fr-FR" sz="2800" dirty="0" err="1" smtClean="0">
                <a:solidFill>
                  <a:srgbClr val="0070C0"/>
                </a:solidFill>
                <a:latin typeface="Gabriola" pitchFamily="82" charset="0"/>
              </a:rPr>
              <a:t>Necira</a:t>
            </a:r>
            <a:r>
              <a:rPr lang="fr-FR" sz="2800" dirty="0" smtClean="0">
                <a:solidFill>
                  <a:srgbClr val="0070C0"/>
                </a:solidFill>
                <a:latin typeface="Gabriola" pitchFamily="82" charset="0"/>
              </a:rPr>
              <a:t>  Meriem.</a:t>
            </a:r>
            <a:br>
              <a:rPr lang="fr-FR" sz="2800" dirty="0" smtClean="0">
                <a:solidFill>
                  <a:srgbClr val="0070C0"/>
                </a:solidFill>
                <a:latin typeface="Gabriola" pitchFamily="82" charset="0"/>
              </a:rPr>
            </a:br>
            <a:r>
              <a:rPr lang="fr-FR" sz="2400" dirty="0" smtClean="0">
                <a:latin typeface="Gabriola" pitchFamily="82" charset="0"/>
              </a:rPr>
              <a:t/>
            </a:r>
            <a:br>
              <a:rPr lang="fr-FR" sz="2400" dirty="0" smtClean="0">
                <a:latin typeface="Gabriola" pitchFamily="82" charset="0"/>
              </a:rPr>
            </a:br>
            <a:r>
              <a:rPr lang="fr-FR" sz="2800" dirty="0" smtClean="0">
                <a:latin typeface="Gabriola" pitchFamily="82" charset="0"/>
              </a:rPr>
              <a:t/>
            </a:r>
            <a:br>
              <a:rPr lang="fr-FR" sz="2800" dirty="0" smtClean="0">
                <a:latin typeface="Gabriola" pitchFamily="82" charset="0"/>
              </a:rPr>
            </a:br>
            <a:endParaRPr lang="fr-FR" sz="2400" dirty="0" smtClean="0">
              <a:latin typeface="Gabriola" pitchFamily="82" charset="0"/>
            </a:endParaRPr>
          </a:p>
        </p:txBody>
      </p:sp>
      <p:pic>
        <p:nvPicPr>
          <p:cNvPr id="5" name="Image 4" descr="dachau1945.jpg"/>
          <p:cNvPicPr>
            <a:picLocks noChangeAspect="1"/>
          </p:cNvPicPr>
          <p:nvPr/>
        </p:nvPicPr>
        <p:blipFill>
          <a:blip r:embed="rId4"/>
          <a:stretch>
            <a:fillRect/>
          </a:stretch>
        </p:blipFill>
        <p:spPr>
          <a:xfrm>
            <a:off x="3786182" y="3456752"/>
            <a:ext cx="4809756" cy="3140741"/>
          </a:xfrm>
          <a:prstGeom prst="rect">
            <a:avLst/>
          </a:prstGeom>
          <a:ln>
            <a:noFill/>
          </a:ln>
          <a:effectLst>
            <a:softEdge rad="112500"/>
          </a:effectLst>
        </p:spPr>
      </p:pic>
      <p:pic>
        <p:nvPicPr>
          <p:cNvPr id="6" name="Image 5" descr="1310911-Adolf_Hitler.jpg"/>
          <p:cNvPicPr>
            <a:picLocks noChangeAspect="1"/>
          </p:cNvPicPr>
          <p:nvPr/>
        </p:nvPicPr>
        <p:blipFill>
          <a:blip r:embed="rId5"/>
          <a:srcRect r="6054" b="22535"/>
          <a:stretch>
            <a:fillRect/>
          </a:stretch>
        </p:blipFill>
        <p:spPr>
          <a:xfrm>
            <a:off x="285720" y="285728"/>
            <a:ext cx="2071702" cy="22859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med">
    <p:split/>
    <p:sndAc>
      <p:stSnd>
        <p:snd r:embed="rId3" name="typ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7467600" cy="1428760"/>
          </a:xfrm>
        </p:spPr>
        <p:txBody>
          <a:bodyPr>
            <a:normAutofit fontScale="90000"/>
          </a:bodyPr>
          <a:lstStyle/>
          <a:p>
            <a:pPr algn="ctr"/>
            <a:r>
              <a:rPr lang="fr-FR" sz="3600" dirty="0" smtClean="0"/>
              <a:t>La construction du mur du Ghetto de Varsovie</a:t>
            </a:r>
            <a:r>
              <a:rPr lang="fr-FR" dirty="0" smtClean="0"/>
              <a:t/>
            </a:r>
            <a:br>
              <a:rPr lang="fr-FR" dirty="0" smtClean="0"/>
            </a:br>
            <a:endParaRPr lang="fr-FR" dirty="0"/>
          </a:p>
        </p:txBody>
      </p:sp>
      <p:pic>
        <p:nvPicPr>
          <p:cNvPr id="4" name="Espace réservé du contenu 3" descr="http://upload.wikimedia.org/wikipedia/commons/thumb/4/4e/The_Wall_of_ghetto_in_Warsaw_-_Building_on_Nazi-German_order_August_1940.jpg/220px-The_Wall_of_ghetto_in_Warsaw_-_Building_on_Nazi-German_order_August_1940.jpg"/>
          <p:cNvPicPr>
            <a:picLocks noGrp="1"/>
          </p:cNvPicPr>
          <p:nvPr>
            <p:ph idx="1"/>
          </p:nvPr>
        </p:nvPicPr>
        <p:blipFill>
          <a:blip r:embed="rId3"/>
          <a:srcRect/>
          <a:stretch>
            <a:fillRect/>
          </a:stretch>
        </p:blipFill>
        <p:spPr bwMode="auto">
          <a:xfrm>
            <a:off x="1214414" y="1857364"/>
            <a:ext cx="6572296" cy="4429156"/>
          </a:xfrm>
          <a:prstGeom prst="rect">
            <a:avLst/>
          </a:prstGeom>
          <a:ln>
            <a:noFill/>
          </a:ln>
          <a:effectLst>
            <a:outerShdw blurRad="190500" algn="tl" rotWithShape="0">
              <a:srgbClr val="000000">
                <a:alpha val="70000"/>
              </a:srgbClr>
            </a:outerShdw>
          </a:effectLst>
        </p:spPr>
      </p:pic>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58204" cy="6143668"/>
          </a:xfrm>
        </p:spPr>
        <p:txBody>
          <a:bodyPr>
            <a:noAutofit/>
          </a:bodyPr>
          <a:lstStyle/>
          <a:p>
            <a:pPr lvl="0"/>
            <a:r>
              <a:rPr lang="fr-FR" sz="1900" u="sng" dirty="0" smtClean="0">
                <a:effectLst>
                  <a:outerShdw blurRad="38100" dist="38100" dir="2700000" algn="tl">
                    <a:srgbClr val="000000">
                      <a:alpha val="43137"/>
                    </a:srgbClr>
                  </a:outerShdw>
                </a:effectLst>
                <a:latin typeface="MV Boli" pitchFamily="2" charset="0"/>
                <a:cs typeface="MV Boli" pitchFamily="2" charset="0"/>
              </a:rPr>
              <a:t>4- La « shoah par balles » (1941) :</a:t>
            </a:r>
          </a:p>
          <a:p>
            <a:pPr>
              <a:buNone/>
            </a:pPr>
            <a:r>
              <a:rPr lang="fr-FR" sz="2000" dirty="0" smtClean="0">
                <a:latin typeface="MV Boli" pitchFamily="2" charset="0"/>
                <a:cs typeface="MV Boli" pitchFamily="2" charset="0"/>
              </a:rPr>
              <a:t>   </a:t>
            </a:r>
            <a:r>
              <a:rPr lang="fr-FR" sz="2000" dirty="0" smtClean="0">
                <a:latin typeface="MV Boli" pitchFamily="2" charset="0"/>
                <a:cs typeface="MV Boli" pitchFamily="2" charset="0"/>
              </a:rPr>
              <a:t>La préparation de l'opération Barbarossa en décembre 1940 – l'invasion de l'Union soviétique par la Wehrmacht (armée allemande) – modifie de nouveau les données : il s'agit d'un combat entre « deux conceptions du monde », selon les propres termes d’Hitler.</a:t>
            </a:r>
            <a:endParaRPr lang="fr-FR" sz="2000" dirty="0" smtClean="0">
              <a:latin typeface="MV Boli" pitchFamily="2" charset="0"/>
              <a:cs typeface="MV Boli" pitchFamily="2" charset="0"/>
            </a:endParaRPr>
          </a:p>
          <a:p>
            <a:r>
              <a:rPr lang="fr-FR" sz="2000" dirty="0" smtClean="0">
                <a:latin typeface="MV Boli" pitchFamily="2" charset="0"/>
                <a:cs typeface="MV Boli" pitchFamily="2" charset="0"/>
              </a:rPr>
              <a:t>Il est certain que le dictateur envisage alors d'éliminer les Juifs des territoires soviétiques, qui devaient constituer un espace réservé aux Allemands. Dès le 13 mars 1941, Hitler confie à Himmler le soin de régler les « questions spéciales », tandis que simultanément,  lesquels, à la suite de l'avance de la Wehrmacht en territoire soviétique, sont chargés d'en éliminer tous les Juifs.</a:t>
            </a:r>
          </a:p>
          <a:p>
            <a:r>
              <a:rPr lang="fr-FR" sz="2000" dirty="0" smtClean="0">
                <a:latin typeface="MV Boli" pitchFamily="2" charset="0"/>
                <a:cs typeface="MV Boli" pitchFamily="2" charset="0"/>
              </a:rPr>
              <a:t>Selon les historiens Hans-Heinrich Wilhelm et Helmut </a:t>
            </a:r>
            <a:r>
              <a:rPr lang="fr-FR" sz="2000" dirty="0" err="1" smtClean="0">
                <a:latin typeface="MV Boli" pitchFamily="2" charset="0"/>
                <a:cs typeface="MV Boli" pitchFamily="2" charset="0"/>
              </a:rPr>
              <a:t>Krausnick</a:t>
            </a:r>
            <a:r>
              <a:rPr lang="fr-FR" sz="2000" dirty="0" smtClean="0">
                <a:latin typeface="MV Boli" pitchFamily="2" charset="0"/>
                <a:cs typeface="MV Boli" pitchFamily="2" charset="0"/>
              </a:rPr>
              <a:t>, les </a:t>
            </a:r>
            <a:r>
              <a:rPr lang="fr-FR" sz="2000" dirty="0" err="1" smtClean="0">
                <a:latin typeface="MV Boli" pitchFamily="2" charset="0"/>
                <a:cs typeface="MV Boli" pitchFamily="2" charset="0"/>
              </a:rPr>
              <a:t>Einsatzgruppen</a:t>
            </a:r>
            <a:r>
              <a:rPr lang="fr-FR" sz="2000" dirty="0" smtClean="0">
                <a:latin typeface="MV Boli" pitchFamily="2" charset="0"/>
                <a:cs typeface="MV Boli" pitchFamily="2" charset="0"/>
              </a:rPr>
              <a:t> (qui comptent environ 3 000 hommes) sont responsables de l'assassinat d'au moins 735 000 personnes ; le massacre d’à l'Est au génocide en Europe : À partir de septembre - octobre 1941, des Juifs allemands sont à leur tour déportés dans les ghettos mortifères de l’Est, voire dans les zones de massacre en URSS.</a:t>
            </a:r>
          </a:p>
          <a:p>
            <a:endParaRPr lang="fr-FR" sz="2000" dirty="0" smtClean="0">
              <a:latin typeface="MV Boli" pitchFamily="2" charset="0"/>
              <a:cs typeface="MV Boli" pitchFamily="2" charset="0"/>
            </a:endParaRPr>
          </a:p>
          <a:p>
            <a:endParaRPr lang="fr-FR" sz="2000" dirty="0">
              <a:latin typeface="MV Boli" pitchFamily="2" charset="0"/>
              <a:cs typeface="MV Boli" pitchFamily="2" charset="0"/>
            </a:endParaRPr>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643710"/>
          </a:xfrm>
        </p:spPr>
        <p:txBody>
          <a:bodyPr>
            <a:noAutofit/>
          </a:bodyPr>
          <a:lstStyle/>
          <a:p>
            <a:r>
              <a:rPr lang="fr-FR" sz="2000" dirty="0" smtClean="0">
                <a:latin typeface="MV Boli" pitchFamily="2" charset="0"/>
                <a:cs typeface="MV Boli" pitchFamily="2" charset="0"/>
              </a:rPr>
              <a:t>Ainsi </a:t>
            </a:r>
            <a:r>
              <a:rPr lang="fr-FR" sz="2000" dirty="0" smtClean="0">
                <a:latin typeface="MV Boli" pitchFamily="2" charset="0"/>
                <a:cs typeface="MV Boli" pitchFamily="2" charset="0"/>
              </a:rPr>
              <a:t>le 15 octobre, près de 5 000 Juifs déportés de Berlin, Munich, Francfort, Vienne ou Breslau sont déportés en Lituanie et fusillés par les </a:t>
            </a:r>
            <a:r>
              <a:rPr lang="fr-FR" sz="2000" dirty="0" err="1" smtClean="0">
                <a:latin typeface="MV Boli" pitchFamily="2" charset="0"/>
                <a:cs typeface="MV Boli" pitchFamily="2" charset="0"/>
              </a:rPr>
              <a:t>Einsatzgruppen</a:t>
            </a:r>
            <a:r>
              <a:rPr lang="fr-FR" sz="2000" dirty="0" smtClean="0">
                <a:latin typeface="MV Boli" pitchFamily="2" charset="0"/>
                <a:cs typeface="MV Boli" pitchFamily="2" charset="0"/>
              </a:rPr>
              <a:t> dès leur descente du train : le rapport Jager fait état de leur exécution au fort IX de Kaunas les 25 et 29 novembre. Le 18 octobre, d'autres convois quittent Prague, Luxembourg ou Berlin. Tout le Grand-Reich est donc concerné77.</a:t>
            </a:r>
          </a:p>
          <a:p>
            <a:r>
              <a:rPr lang="fr-FR" sz="2000" dirty="0" smtClean="0">
                <a:latin typeface="MV Boli" pitchFamily="2" charset="0"/>
                <a:cs typeface="MV Boli" pitchFamily="2" charset="0"/>
              </a:rPr>
              <a:t>On bascule un peu plus du meurtre des Juifs d’URSS à ceux de l’espace européen entier lorsque le 2 octobre,</a:t>
            </a:r>
          </a:p>
          <a:p>
            <a:r>
              <a:rPr lang="fr-FR" sz="2000" dirty="0" smtClean="0">
                <a:latin typeface="MV Boli" pitchFamily="2" charset="0"/>
                <a:cs typeface="MV Boli" pitchFamily="2" charset="0"/>
              </a:rPr>
              <a:t>Le 23 octobre, Himmler interdit officiellement l’émigration des Juifs. Ne reste donc plus ouverte que l’option de l'extermination.</a:t>
            </a:r>
          </a:p>
          <a:p>
            <a:r>
              <a:rPr lang="fr-FR" sz="2000" dirty="0" smtClean="0">
                <a:latin typeface="MV Boli" pitchFamily="2" charset="0"/>
                <a:cs typeface="MV Boli" pitchFamily="2" charset="0"/>
              </a:rPr>
              <a:t>Le 7 décembre, le premier camp d'extermination est ouvert à Chełmno en Pologne annexée : de fusillades « artisanales », la tuerie passe à l'échelle industrielle. Les victimes, emmenées de tout le </a:t>
            </a:r>
            <a:r>
              <a:rPr lang="fr-FR" sz="2000" dirty="0" err="1" smtClean="0">
                <a:latin typeface="MV Boli" pitchFamily="2" charset="0"/>
                <a:cs typeface="MV Boli" pitchFamily="2" charset="0"/>
              </a:rPr>
              <a:t>Warthegau</a:t>
            </a:r>
            <a:r>
              <a:rPr lang="fr-FR" sz="2000" dirty="0" smtClean="0">
                <a:latin typeface="MV Boli" pitchFamily="2" charset="0"/>
                <a:cs typeface="MV Boli" pitchFamily="2" charset="0"/>
              </a:rPr>
              <a:t> dirigé par le fanatique gauleiter Arthur </a:t>
            </a:r>
            <a:r>
              <a:rPr lang="fr-FR" sz="2000" dirty="0" err="1" smtClean="0">
                <a:latin typeface="MV Boli" pitchFamily="2" charset="0"/>
                <a:cs typeface="MV Boli" pitchFamily="2" charset="0"/>
              </a:rPr>
              <a:t>Greiser</a:t>
            </a:r>
            <a:r>
              <a:rPr lang="fr-FR" sz="2000" dirty="0" smtClean="0">
                <a:latin typeface="MV Boli" pitchFamily="2" charset="0"/>
                <a:cs typeface="MV Boli" pitchFamily="2" charset="0"/>
              </a:rPr>
              <a:t>, sont enfermées dans des camions à gaz où elles meurent lentement asphyxiées par les fumées d’échappement, plus de 100 000 personnes trouvent ainsi la mort.</a:t>
            </a:r>
          </a:p>
          <a:p>
            <a:r>
              <a:rPr lang="fr-FR" sz="2000" dirty="0" smtClean="0">
                <a:latin typeface="MV Boli" pitchFamily="2" charset="0"/>
                <a:cs typeface="MV Boli" pitchFamily="2" charset="0"/>
              </a:rPr>
              <a:t>Dans la banlieue de Kiev, les 29 et 30 septembre 1941, coûte la vie à 33 771 Juifs. Cette période est aujourd’hui connue sous le nom de « Shoah par balles ».</a:t>
            </a:r>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http://upload.wikimedia.org/wikipedia/commons/3/38/Einsatzgruppe_A.jpg"/>
          <p:cNvPicPr>
            <a:picLocks noGrp="1"/>
          </p:cNvPicPr>
          <p:nvPr>
            <p:ph idx="1"/>
          </p:nvPr>
        </p:nvPicPr>
        <p:blipFill>
          <a:blip r:embed="rId3"/>
          <a:srcRect/>
          <a:stretch>
            <a:fillRect/>
          </a:stretch>
        </p:blipFill>
        <p:spPr bwMode="auto">
          <a:xfrm>
            <a:off x="1178695" y="642918"/>
            <a:ext cx="6786610" cy="528641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115328" cy="5411807"/>
          </a:xfrm>
        </p:spPr>
        <p:txBody>
          <a:bodyPr>
            <a:normAutofit/>
          </a:bodyPr>
          <a:lstStyle/>
          <a:p>
            <a:pPr lvl="0"/>
            <a:r>
              <a:rPr lang="fr-FR" sz="1900" u="sng" dirty="0" smtClean="0">
                <a:effectLst>
                  <a:outerShdw blurRad="38100" dist="38100" dir="2700000" algn="tl">
                    <a:srgbClr val="000000">
                      <a:alpha val="43137"/>
                    </a:srgbClr>
                  </a:outerShdw>
                </a:effectLst>
                <a:latin typeface="MV Boli" pitchFamily="2" charset="0"/>
                <a:cs typeface="MV Boli" pitchFamily="2" charset="0"/>
              </a:rPr>
              <a:t>5- Les camions à gaz :</a:t>
            </a:r>
          </a:p>
          <a:p>
            <a:pPr lvl="0"/>
            <a:endParaRPr lang="fr-FR" sz="2000" dirty="0" smtClean="0">
              <a:latin typeface="MV Boli" pitchFamily="2" charset="0"/>
              <a:cs typeface="MV Boli" pitchFamily="2" charset="0"/>
            </a:endParaRPr>
          </a:p>
          <a:p>
            <a:pPr lvl="0"/>
            <a:endParaRPr lang="fr-FR" sz="2000" dirty="0" smtClean="0">
              <a:latin typeface="MV Boli" pitchFamily="2" charset="0"/>
              <a:cs typeface="MV Boli" pitchFamily="2" charset="0"/>
            </a:endParaRPr>
          </a:p>
          <a:p>
            <a:pPr lvl="0"/>
            <a:endParaRPr lang="fr-FR" sz="2000" dirty="0" smtClean="0">
              <a:latin typeface="MV Boli" pitchFamily="2" charset="0"/>
              <a:cs typeface="MV Boli" pitchFamily="2" charset="0"/>
            </a:endParaRPr>
          </a:p>
          <a:p>
            <a:r>
              <a:rPr lang="fr-FR" sz="2000" dirty="0" smtClean="0">
                <a:latin typeface="MV Boli" pitchFamily="2" charset="0"/>
                <a:cs typeface="MV Boli" pitchFamily="2" charset="0"/>
              </a:rPr>
              <a:t>    C’est une technique  utilisé par Himmler, elle a été déjà utilisé avant la guerre pour tuer les aliénés et surtout pour tuer les juifs . Il s'agit de véhicules équipés d'un compartiment hermétique dans lequel sont rejetés soit du monoxyde de carbone pur conditionné en bouteilles soit les gaz d'échappement du véhicule. Les victimes juives prenant place dans ce compartiment étaient asphyxiées par le </a:t>
            </a:r>
            <a:r>
              <a:rPr lang="fr-FR" sz="2000" dirty="0" smtClean="0">
                <a:latin typeface="MV Boli" pitchFamily="2" charset="0"/>
                <a:cs typeface="MV Boli" pitchFamily="2" charset="0"/>
                <a:hlinkClick r:id="rId3" tooltip="Monoxyde de carbone"/>
              </a:rPr>
              <a:t>monoxyde de carbone</a:t>
            </a:r>
            <a:r>
              <a:rPr lang="fr-FR" sz="2000" dirty="0" smtClean="0">
                <a:latin typeface="MV Boli" pitchFamily="2" charset="0"/>
                <a:cs typeface="MV Boli" pitchFamily="2" charset="0"/>
              </a:rPr>
              <a:t>.</a:t>
            </a:r>
          </a:p>
          <a:p>
            <a:endParaRPr lang="fr-FR" dirty="0"/>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filmerlescamps.jpg"/>
          <p:cNvPicPr>
            <a:picLocks noGrp="1" noChangeAspect="1"/>
          </p:cNvPicPr>
          <p:nvPr>
            <p:ph idx="1"/>
          </p:nvPr>
        </p:nvPicPr>
        <p:blipFill>
          <a:blip r:embed="rId3"/>
          <a:stretch>
            <a:fillRect/>
          </a:stretch>
        </p:blipFill>
        <p:spPr>
          <a:xfrm>
            <a:off x="642910" y="357166"/>
            <a:ext cx="7500990" cy="60722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rc_mi" descr="http://www.les-crises.fr/images/3100-democratie/3500-ukraine/03-nazis/3-2-juifs-europe/42-shoah.jpg"/>
          <p:cNvPicPr>
            <a:picLocks noGrp="1"/>
          </p:cNvPicPr>
          <p:nvPr>
            <p:ph idx="1"/>
          </p:nvPr>
        </p:nvPicPr>
        <p:blipFill>
          <a:blip r:embed="rId3"/>
          <a:srcRect/>
          <a:stretch>
            <a:fillRect/>
          </a:stretch>
        </p:blipFill>
        <p:spPr bwMode="auto">
          <a:xfrm>
            <a:off x="714348" y="571480"/>
            <a:ext cx="7572428" cy="57150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929718" cy="6500834"/>
          </a:xfrm>
        </p:spPr>
        <p:txBody>
          <a:bodyPr>
            <a:normAutofit/>
          </a:bodyPr>
          <a:lstStyle/>
          <a:p>
            <a:pPr lvl="0"/>
            <a:r>
              <a:rPr lang="fr-FR" sz="1900" u="sng" dirty="0" smtClean="0">
                <a:effectLst>
                  <a:outerShdw blurRad="38100" dist="38100" dir="2700000" algn="tl">
                    <a:srgbClr val="000000">
                      <a:alpha val="43137"/>
                    </a:srgbClr>
                  </a:outerShdw>
                </a:effectLst>
                <a:latin typeface="MV Boli" pitchFamily="2" charset="0"/>
                <a:cs typeface="MV Boli" pitchFamily="2" charset="0"/>
              </a:rPr>
              <a:t>6- Vers une « solution complète à la question juive » :</a:t>
            </a:r>
          </a:p>
          <a:p>
            <a:pPr lvl="0"/>
            <a:endParaRPr lang="fr-FR" sz="2000" dirty="0" smtClean="0">
              <a:latin typeface="MV Boli" pitchFamily="2" charset="0"/>
              <a:cs typeface="MV Boli" pitchFamily="2" charset="0"/>
            </a:endParaRPr>
          </a:p>
          <a:p>
            <a:r>
              <a:rPr lang="fr-FR" sz="2000" dirty="0" smtClean="0">
                <a:latin typeface="MV Boli" pitchFamily="2" charset="0"/>
                <a:cs typeface="MV Boli" pitchFamily="2" charset="0"/>
              </a:rPr>
              <a:t>Les premières victoires éclair des Allemands en Union soviétique ont pour conséquence d'arrêter définitivement le processus d'émigration forcée des Juifs, politique que le fonctionnaire Adolf Eichmann mettait en œuvre au sein du Bureau d'émigration du Reich, rattaché au </a:t>
            </a:r>
            <a:r>
              <a:rPr lang="fr-FR" sz="2000" dirty="0" err="1" smtClean="0">
                <a:latin typeface="MV Boli" pitchFamily="2" charset="0"/>
                <a:cs typeface="MV Boli" pitchFamily="2" charset="0"/>
              </a:rPr>
              <a:t>Reichssicherheitshauptampt</a:t>
            </a:r>
            <a:r>
              <a:rPr lang="fr-FR" sz="2000" dirty="0" smtClean="0">
                <a:latin typeface="MV Boli" pitchFamily="2" charset="0"/>
                <a:cs typeface="MV Boli" pitchFamily="2" charset="0"/>
              </a:rPr>
              <a:t> (RSHA) l'Office central de la Police de sécurité, qui concentre toutes les polices du IIIe Reich ; il n'y avait en effet plus aucun territoire où forcer les Juifs à émigrer.</a:t>
            </a:r>
          </a:p>
          <a:p>
            <a:r>
              <a:rPr lang="fr-FR" sz="2000" dirty="0" smtClean="0">
                <a:latin typeface="MV Boli" pitchFamily="2" charset="0"/>
                <a:cs typeface="MV Boli" pitchFamily="2" charset="0"/>
              </a:rPr>
              <a:t>De plus, les chefs militaires allemands, qui jusque-là n'ont pas apporté un soutien sans faille à la politique nazie d'extermination des Juifs et des partisans bolcheviques, s'y rallient ouvertement et aident dans leur sinistre tâche les commandos des </a:t>
            </a:r>
            <a:r>
              <a:rPr lang="fr-FR" sz="2000" dirty="0" err="1" smtClean="0">
                <a:latin typeface="MV Boli" pitchFamily="2" charset="0"/>
                <a:cs typeface="MV Boli" pitchFamily="2" charset="0"/>
              </a:rPr>
              <a:t>Einsatzgruppen</a:t>
            </a:r>
            <a:r>
              <a:rPr lang="fr-FR" sz="2000" dirty="0" smtClean="0">
                <a:latin typeface="MV Boli" pitchFamily="2" charset="0"/>
                <a:cs typeface="MV Boli" pitchFamily="2" charset="0"/>
              </a:rPr>
              <a:t>.</a:t>
            </a:r>
          </a:p>
          <a:p>
            <a:r>
              <a:rPr lang="fr-FR" sz="2000" dirty="0" smtClean="0">
                <a:latin typeface="MV Boli" pitchFamily="2" charset="0"/>
                <a:cs typeface="MV Boli" pitchFamily="2" charset="0"/>
              </a:rPr>
              <a:t>Enfin, les victoires de la Wehrmacht encouragent Hitler à étendre les mesures d'extermination des Juifs à l'ensemble de l'Europe sous domination du Reich .</a:t>
            </a:r>
          </a:p>
          <a:p>
            <a:endParaRPr lang="fr-FR" sz="2000" dirty="0" smtClean="0">
              <a:latin typeface="MV Boli" pitchFamily="2" charset="0"/>
              <a:cs typeface="MV Boli" pitchFamily="2" charset="0"/>
            </a:endParaRPr>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901014" cy="5697559"/>
          </a:xfrm>
        </p:spPr>
        <p:txBody>
          <a:bodyPr>
            <a:normAutofit/>
          </a:bodyPr>
          <a:lstStyle/>
          <a:p>
            <a:pPr lvl="0"/>
            <a:r>
              <a:rPr lang="fr-FR" sz="1900" u="sng" dirty="0" smtClean="0">
                <a:effectLst>
                  <a:outerShdw blurRad="38100" dist="38100" dir="2700000" algn="tl">
                    <a:srgbClr val="000000">
                      <a:alpha val="43137"/>
                    </a:srgbClr>
                  </a:outerShdw>
                </a:effectLst>
                <a:latin typeface="MV Boli" pitchFamily="2" charset="0"/>
                <a:cs typeface="MV Boli" pitchFamily="2" charset="0"/>
              </a:rPr>
              <a:t>7- La solution finale : </a:t>
            </a:r>
          </a:p>
          <a:p>
            <a:r>
              <a:rPr lang="fr-FR" sz="2200" dirty="0" smtClean="0">
                <a:latin typeface="MV Boli" pitchFamily="2" charset="0"/>
                <a:cs typeface="MV Boli" pitchFamily="2" charset="0"/>
              </a:rPr>
              <a:t>  </a:t>
            </a:r>
            <a:endParaRPr lang="fr-FR" sz="2200" dirty="0" smtClean="0">
              <a:latin typeface="MV Boli" pitchFamily="2" charset="0"/>
              <a:cs typeface="MV Boli" pitchFamily="2" charset="0"/>
            </a:endParaRPr>
          </a:p>
          <a:p>
            <a:r>
              <a:rPr lang="fr-FR" sz="2200" dirty="0" smtClean="0">
                <a:latin typeface="MV Boli" pitchFamily="2" charset="0"/>
                <a:cs typeface="MV Boli" pitchFamily="2" charset="0"/>
              </a:rPr>
              <a:t>  </a:t>
            </a:r>
            <a:r>
              <a:rPr lang="fr-FR" sz="2200" dirty="0" smtClean="0">
                <a:latin typeface="MV Boli" pitchFamily="2" charset="0"/>
                <a:cs typeface="MV Boli" pitchFamily="2" charset="0"/>
              </a:rPr>
              <a:t>D’après la conférence de </a:t>
            </a:r>
            <a:r>
              <a:rPr lang="fr-FR" sz="2200" dirty="0" err="1" smtClean="0">
                <a:latin typeface="MV Boli" pitchFamily="2" charset="0"/>
                <a:cs typeface="MV Boli" pitchFamily="2" charset="0"/>
              </a:rPr>
              <a:t>Wannsee</a:t>
            </a:r>
            <a:r>
              <a:rPr lang="fr-FR" sz="2200" dirty="0" smtClean="0">
                <a:latin typeface="MV Boli" pitchFamily="2" charset="0"/>
                <a:cs typeface="MV Boli" pitchFamily="2" charset="0"/>
              </a:rPr>
              <a:t> le 20-01-1942  et à partir de la fin de 1941, un programme d’extermination (solution finale) présente l’organisation est en effet mis en ouvre .prés de 11millions de juifs du territoire d’Europe qui été occuper par REICH sont mit au travail et comme  une main d’œuvre pour le travail forcé et d’après ARBEITSEINSATZ :dans le cadre de la solution finale les juifs doivent être envoyés de manière appropries au travail en construisant des routes … ,qui a servit a camoufler l’extermination naturelle d’une grande partie d’entre eux.</a:t>
            </a:r>
          </a:p>
          <a:p>
            <a:endParaRPr lang="fr-FR" dirty="0"/>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rc_mi" descr="http://www.dreuz.info/wp-content/uploads/2011/03/Nazi-Concentration-Camp10-500x402.gif"/>
          <p:cNvPicPr>
            <a:picLocks noGrp="1"/>
          </p:cNvPicPr>
          <p:nvPr>
            <p:ph idx="1"/>
          </p:nvPr>
        </p:nvPicPr>
        <p:blipFill>
          <a:blip r:embed="rId3"/>
          <a:srcRect l="2041" t="5709" r="2041" b="2357"/>
          <a:stretch>
            <a:fillRect/>
          </a:stretch>
        </p:blipFill>
        <p:spPr bwMode="auto">
          <a:xfrm>
            <a:off x="1071538" y="571480"/>
            <a:ext cx="6715172" cy="5572164"/>
          </a:xfrm>
          <a:prstGeom prst="rect">
            <a:avLst/>
          </a:prstGeom>
          <a:ln w="28575">
            <a:solidFill>
              <a:srgbClr val="00B0F0"/>
            </a:solidFill>
          </a:ln>
          <a:effectLst>
            <a:outerShdw blurRad="190500" algn="tl" rotWithShape="0">
              <a:srgbClr val="000000">
                <a:alpha val="70000"/>
              </a:srgbClr>
            </a:outerShdw>
          </a:effectLst>
        </p:spPr>
      </p:pic>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571504"/>
          </a:xfrm>
        </p:spPr>
        <p:txBody>
          <a:bodyPr>
            <a:normAutofit fontScale="90000"/>
          </a:bodyPr>
          <a:lstStyle/>
          <a:p>
            <a:pPr algn="ctr"/>
            <a:r>
              <a:rPr lang="fr-FR" dirty="0" smtClean="0"/>
              <a:t>Sommaire:</a:t>
            </a:r>
            <a:endParaRPr lang="fr-FR" dirty="0"/>
          </a:p>
        </p:txBody>
      </p:sp>
      <p:graphicFrame>
        <p:nvGraphicFramePr>
          <p:cNvPr id="4" name="Espace réservé du contenu 3"/>
          <p:cNvGraphicFramePr>
            <a:graphicFrameLocks noGrp="1"/>
          </p:cNvGraphicFramePr>
          <p:nvPr>
            <p:ph idx="1"/>
          </p:nvPr>
        </p:nvGraphicFramePr>
        <p:xfrm>
          <a:off x="457200" y="857232"/>
          <a:ext cx="8229600" cy="5715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186766" cy="6072230"/>
          </a:xfrm>
        </p:spPr>
        <p:txBody>
          <a:bodyPr>
            <a:normAutofit/>
          </a:bodyPr>
          <a:lstStyle/>
          <a:p>
            <a:r>
              <a:rPr lang="fr-FR" sz="2400" b="1" dirty="0" smtClean="0">
                <a:latin typeface="MV Boli" pitchFamily="2" charset="0"/>
                <a:cs typeface="MV Boli" pitchFamily="2" charset="0"/>
              </a:rPr>
              <a:t>L’opération AKTION REINHARD : 1942-1943 </a:t>
            </a:r>
          </a:p>
          <a:p>
            <a:r>
              <a:rPr lang="fr-FR" sz="2400" dirty="0" smtClean="0">
                <a:latin typeface="MV Boli" pitchFamily="2" charset="0"/>
                <a:cs typeface="MV Boli" pitchFamily="2" charset="0"/>
              </a:rPr>
              <a:t>   </a:t>
            </a:r>
            <a:endParaRPr lang="fr-FR" sz="2400" dirty="0" smtClean="0">
              <a:latin typeface="MV Boli" pitchFamily="2" charset="0"/>
              <a:cs typeface="MV Boli" pitchFamily="2" charset="0"/>
            </a:endParaRPr>
          </a:p>
          <a:p>
            <a:r>
              <a:rPr lang="fr-FR" sz="2400" dirty="0" smtClean="0">
                <a:latin typeface="MV Boli" pitchFamily="2" charset="0"/>
                <a:cs typeface="MV Boli" pitchFamily="2" charset="0"/>
              </a:rPr>
              <a:t> </a:t>
            </a:r>
            <a:r>
              <a:rPr lang="fr-FR" sz="2400" dirty="0" smtClean="0">
                <a:latin typeface="MV Boli" pitchFamily="2" charset="0"/>
                <a:cs typeface="MV Boli" pitchFamily="2" charset="0"/>
              </a:rPr>
              <a:t>3 camps d’extermination sont construites :</a:t>
            </a:r>
          </a:p>
          <a:p>
            <a:r>
              <a:rPr lang="fr-FR" sz="2400" dirty="0" smtClean="0">
                <a:latin typeface="MV Boli" pitchFamily="2" charset="0"/>
                <a:cs typeface="MV Boli" pitchFamily="2" charset="0"/>
              </a:rPr>
              <a:t>-</a:t>
            </a:r>
            <a:r>
              <a:rPr lang="fr-FR" sz="2400" dirty="0" err="1" smtClean="0">
                <a:latin typeface="MV Boli" pitchFamily="2" charset="0"/>
                <a:cs typeface="MV Boli" pitchFamily="2" charset="0"/>
              </a:rPr>
              <a:t>Balzec</a:t>
            </a:r>
            <a:r>
              <a:rPr lang="fr-FR" sz="2400" dirty="0" smtClean="0">
                <a:latin typeface="MV Boli" pitchFamily="2" charset="0"/>
                <a:cs typeface="MV Boli" pitchFamily="2" charset="0"/>
              </a:rPr>
              <a:t> où les premières exécutions massives de juifs se déroulent le 17-03-1942</a:t>
            </a:r>
          </a:p>
          <a:p>
            <a:r>
              <a:rPr lang="fr-FR" sz="2400" dirty="0" smtClean="0">
                <a:latin typeface="MV Boli" pitchFamily="2" charset="0"/>
                <a:cs typeface="MV Boli" pitchFamily="2" charset="0"/>
              </a:rPr>
              <a:t>-Sobibor où périssent 250000 personnes  entre avril1942et le14-10-1943.</a:t>
            </a:r>
          </a:p>
          <a:p>
            <a:r>
              <a:rPr lang="fr-FR" sz="2400" dirty="0" smtClean="0">
                <a:latin typeface="MV Boli" pitchFamily="2" charset="0"/>
                <a:cs typeface="MV Boli" pitchFamily="2" charset="0"/>
              </a:rPr>
              <a:t>-Entre juin 1942 et le 2-08-1943 environ 870000 personnes sont assassinées à Treblinka.  </a:t>
            </a:r>
          </a:p>
          <a:p>
            <a:r>
              <a:rPr lang="fr-FR" sz="2400" dirty="0" smtClean="0">
                <a:latin typeface="MV Boli" pitchFamily="2" charset="0"/>
                <a:cs typeface="MV Boli" pitchFamily="2" charset="0"/>
              </a:rPr>
              <a:t>Au 31 -12-1942, 1449000 êtres  humains ont trouvé la mort dans les camps à monoxyde de carbone et encore en 1943-1944, 1750000 personnes sont décédées. </a:t>
            </a:r>
          </a:p>
          <a:p>
            <a:endParaRPr lang="fr-FR" dirty="0"/>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3138384196_1_44_wL1VuxUX.jpg"/>
          <p:cNvPicPr>
            <a:picLocks noGrp="1"/>
          </p:cNvPicPr>
          <p:nvPr>
            <p:ph idx="1"/>
          </p:nvPr>
        </p:nvPicPr>
        <p:blipFill>
          <a:blip r:embed="rId3"/>
          <a:stretch>
            <a:fillRect/>
          </a:stretch>
        </p:blipFill>
        <p:spPr>
          <a:xfrm>
            <a:off x="1285852" y="857232"/>
            <a:ext cx="6143668" cy="48577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401080" cy="5214974"/>
          </a:xfrm>
        </p:spPr>
        <p:txBody>
          <a:bodyPr>
            <a:normAutofit fontScale="92500" lnSpcReduction="10000"/>
          </a:bodyPr>
          <a:lstStyle/>
          <a:p>
            <a:r>
              <a:rPr lang="fr-FR" sz="2800" b="1" dirty="0" smtClean="0">
                <a:latin typeface="MV Boli" pitchFamily="2" charset="0"/>
                <a:cs typeface="MV Boli" pitchFamily="2" charset="0"/>
              </a:rPr>
              <a:t>Camp d’Auschwitz (1941-1944) : </a:t>
            </a:r>
            <a:endParaRPr lang="fr-FR" sz="2800" b="1" dirty="0" smtClean="0">
              <a:latin typeface="MV Boli" pitchFamily="2" charset="0"/>
              <a:cs typeface="MV Boli" pitchFamily="2" charset="0"/>
            </a:endParaRPr>
          </a:p>
          <a:p>
            <a:endParaRPr lang="fr-FR" sz="2800" b="1" dirty="0" smtClean="0">
              <a:latin typeface="MV Boli" pitchFamily="2" charset="0"/>
              <a:cs typeface="MV Boli" pitchFamily="2" charset="0"/>
            </a:endParaRPr>
          </a:p>
          <a:p>
            <a:r>
              <a:rPr lang="fr-FR" sz="2800" dirty="0" smtClean="0">
                <a:latin typeface="MV Boli" pitchFamily="2" charset="0"/>
                <a:cs typeface="MV Boli" pitchFamily="2" charset="0"/>
              </a:rPr>
              <a:t>Dans ce camp, l’emploi du zyklon B (nom allemand de l’acide prussique) tué 36 fois plus rapidement que le carbone, sera tester sur les prisonniers soviétiques le 03-09-1941 et par l’ordre d’Himmler  le camp devient le principale centre de l’extermination des juifs d’Allemagne et d’Europe, au moins de 1300000 juifs sont gazées à la mort par la SS. </a:t>
            </a:r>
            <a:r>
              <a:rPr lang="fr-FR" sz="2800" dirty="0" smtClean="0">
                <a:latin typeface="MV Boli" pitchFamily="2" charset="0"/>
                <a:cs typeface="MV Boli" pitchFamily="2" charset="0"/>
              </a:rPr>
              <a:t>Entre le 17-07-1942 et le 05-09-1944,51130 victimes dont 18408 sont désignées au travail forcé et les autres gazées immédiatement</a:t>
            </a:r>
            <a:r>
              <a:rPr lang="fr-FR" sz="2800" dirty="0" smtClean="0">
                <a:latin typeface="MV Boli" pitchFamily="2" charset="0"/>
                <a:cs typeface="MV Boli" pitchFamily="2" charset="0"/>
              </a:rPr>
              <a:t>.</a:t>
            </a:r>
            <a:endParaRPr lang="fr-FR" dirty="0" smtClean="0"/>
          </a:p>
          <a:p>
            <a:endParaRPr lang="fr-FR" dirty="0"/>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etatge7.gif"/>
          <p:cNvPicPr>
            <a:picLocks noChangeAspect="1"/>
          </p:cNvPicPr>
          <p:nvPr/>
        </p:nvPicPr>
        <p:blipFill>
          <a:blip r:embed="rId3"/>
          <a:stretch>
            <a:fillRect/>
          </a:stretch>
        </p:blipFill>
        <p:spPr>
          <a:xfrm>
            <a:off x="4786314" y="357166"/>
            <a:ext cx="3786214" cy="5786478"/>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1026" name="Picture 2" descr="https://encrypted-tbn3.gstatic.com/images?q=tbn:ANd9GcSgryiBBYS1eG6npTD0jKCtIRvfXQlsTgDM7fDIKYY7hqXcdXNv1g"/>
          <p:cNvPicPr>
            <a:picLocks noChangeAspect="1" noChangeArrowheads="1"/>
          </p:cNvPicPr>
          <p:nvPr/>
        </p:nvPicPr>
        <p:blipFill>
          <a:blip r:embed="rId4"/>
          <a:srcRect/>
          <a:stretch>
            <a:fillRect/>
          </a:stretch>
        </p:blipFill>
        <p:spPr bwMode="auto">
          <a:xfrm>
            <a:off x="571472" y="500042"/>
            <a:ext cx="3286148" cy="3214710"/>
          </a:xfrm>
          <a:prstGeom prst="rect">
            <a:avLst/>
          </a:prstGeom>
          <a:ln w="88900" cap="sq" cmpd="thickThin">
            <a:solidFill>
              <a:srgbClr val="000000"/>
            </a:solidFill>
            <a:prstDash val="solid"/>
            <a:miter lim="800000"/>
          </a:ln>
          <a:effectLst>
            <a:innerShdw blurRad="76200">
              <a:srgbClr val="000000"/>
            </a:innerShdw>
          </a:effectLst>
        </p:spPr>
      </p:pic>
      <p:pic>
        <p:nvPicPr>
          <p:cNvPr id="1028" name="Picture 4" descr="http://www.medialibre.eu/cms/wp-content/uploads/yapb_cache/avortements.6bfhja0py54w8w4os0o4c4wsg.brydu4hw7fso0k00sowcc8ko4.th.jpeg"/>
          <p:cNvPicPr>
            <a:picLocks noChangeAspect="1" noChangeArrowheads="1"/>
          </p:cNvPicPr>
          <p:nvPr/>
        </p:nvPicPr>
        <p:blipFill>
          <a:blip r:embed="rId5"/>
          <a:srcRect/>
          <a:stretch>
            <a:fillRect/>
          </a:stretch>
        </p:blipFill>
        <p:spPr bwMode="auto">
          <a:xfrm>
            <a:off x="571472" y="4071942"/>
            <a:ext cx="3286148" cy="250033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901014" cy="6000792"/>
          </a:xfrm>
        </p:spPr>
        <p:txBody>
          <a:bodyPr>
            <a:normAutofit fontScale="92500" lnSpcReduction="10000"/>
          </a:bodyPr>
          <a:lstStyle/>
          <a:p>
            <a:pPr lvl="0"/>
            <a:r>
              <a:rPr lang="fr-FR" sz="3500" b="1" dirty="0" smtClean="0">
                <a:latin typeface="1942 report" pitchFamily="1" charset="0"/>
                <a:ea typeface="+mj-ea"/>
                <a:cs typeface="+mj-cs"/>
              </a:rPr>
              <a:t>Crime contre l’humanité </a:t>
            </a:r>
            <a:r>
              <a:rPr lang="fr-FR" sz="3500" b="1" dirty="0" smtClean="0">
                <a:latin typeface="1942 report" pitchFamily="1" charset="0"/>
                <a:ea typeface="+mj-ea"/>
                <a:cs typeface="+mj-cs"/>
              </a:rPr>
              <a:t>:</a:t>
            </a:r>
          </a:p>
          <a:p>
            <a:pPr lvl="0">
              <a:buNone/>
            </a:pPr>
            <a:endParaRPr lang="fr-FR" sz="3500" b="1" dirty="0" smtClean="0">
              <a:latin typeface="1942 report" pitchFamily="1" charset="0"/>
              <a:ea typeface="+mj-ea"/>
              <a:cs typeface="+mj-cs"/>
            </a:endParaRPr>
          </a:p>
          <a:p>
            <a:r>
              <a:rPr lang="fr-FR" sz="2800" dirty="0" smtClean="0">
                <a:latin typeface="MV Boli" pitchFamily="2" charset="0"/>
                <a:cs typeface="MV Boli" pitchFamily="2" charset="0"/>
              </a:rPr>
              <a:t>    On réalise que c’est le plus important et terrible moment dans l’histoire d’Europe et de monde, on estime  6 millions de victimes prés de 3 millions juifs de Pologne ,3 cinquièmes des juifs d’Europe ceux de l’est et 1 millions d’URSS, selon l’historien américain RAUL HILBERG, 5.1 millions de juifs sont péri dans ce génocide.</a:t>
            </a:r>
          </a:p>
          <a:p>
            <a:r>
              <a:rPr lang="fr-FR" sz="2800" dirty="0" smtClean="0">
                <a:latin typeface="MV Boli" pitchFamily="2" charset="0"/>
                <a:cs typeface="MV Boli" pitchFamily="2" charset="0"/>
              </a:rPr>
              <a:t>Les nazis qui ne sont pas suicidés furent jugés à NUREMBERG par le tribunal international (novembre1945-octobre1946) définit pour la première fois LA NATION DU CRIME CONTRE L’HUMANIE.    </a:t>
            </a:r>
          </a:p>
          <a:p>
            <a:endParaRPr lang="fr-FR" dirty="0"/>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92895279.png"/>
          <p:cNvPicPr>
            <a:picLocks noGrp="1"/>
          </p:cNvPicPr>
          <p:nvPr>
            <p:ph idx="1"/>
          </p:nvPr>
        </p:nvPicPr>
        <p:blipFill>
          <a:blip r:embed="rId3"/>
          <a:stretch>
            <a:fillRect/>
          </a:stretch>
        </p:blipFill>
        <p:spPr>
          <a:xfrm>
            <a:off x="785786" y="571480"/>
            <a:ext cx="7572428" cy="5857916"/>
          </a:xfrm>
          <a:prstGeom prst="rect">
            <a:avLst/>
          </a:prstGeom>
        </p:spPr>
      </p:pic>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329642" cy="6429420"/>
          </a:xfrm>
        </p:spPr>
        <p:txBody>
          <a:bodyPr>
            <a:normAutofit fontScale="47500" lnSpcReduction="20000"/>
          </a:bodyPr>
          <a:lstStyle/>
          <a:p>
            <a:pPr lvl="0"/>
            <a:r>
              <a:rPr lang="fr-FR" sz="5100" b="1" dirty="0" smtClean="0">
                <a:latin typeface="1942 report" pitchFamily="1" charset="0"/>
                <a:ea typeface="+mj-ea"/>
                <a:cs typeface="+mj-cs"/>
              </a:rPr>
              <a:t>L’unicité </a:t>
            </a:r>
            <a:r>
              <a:rPr lang="fr-FR" sz="5100" b="1" dirty="0" smtClean="0">
                <a:latin typeface="1942 report" pitchFamily="1" charset="0"/>
                <a:ea typeface="+mj-ea"/>
                <a:cs typeface="+mj-cs"/>
              </a:rPr>
              <a:t>de la shoah </a:t>
            </a:r>
            <a:r>
              <a:rPr lang="fr-FR" sz="5100" b="1" dirty="0" smtClean="0">
                <a:latin typeface="1942 report" pitchFamily="1" charset="0"/>
                <a:ea typeface="+mj-ea"/>
                <a:cs typeface="+mj-cs"/>
              </a:rPr>
              <a:t>:</a:t>
            </a:r>
          </a:p>
          <a:p>
            <a:pPr lvl="0"/>
            <a:endParaRPr lang="fr-FR" sz="5100" b="1" dirty="0" smtClean="0">
              <a:latin typeface="1942 report" pitchFamily="1" charset="0"/>
              <a:ea typeface="+mj-ea"/>
              <a:cs typeface="+mj-cs"/>
            </a:endParaRPr>
          </a:p>
          <a:p>
            <a:r>
              <a:rPr lang="fr-FR" sz="4200" dirty="0" smtClean="0">
                <a:latin typeface="MV Boli" pitchFamily="2" charset="0"/>
                <a:cs typeface="MV Boli" pitchFamily="2" charset="0"/>
              </a:rPr>
              <a:t>    Les diverses tentatives d'explication de la Shoah reposent sur le présupposé implicite que l'irrationalité – du système nazi – ou la déraison voire la folie – d'Hitler – se sont insinués au sein de l'Allemagne du IIIe Reich et de ses pays satellites européens. Pour toutes ces tentatives d'explication historiques, la Shoah pose un problème redoutable : monstrueuse, elle ne peut être le fruit du fonctionnement normal d'une société. Or, l'Allemagne d'avant le nazisme est l'un des pays les plus avancés du monde, tant économiquement que sur le plan de la philosophie ou de la réflexion en sciences humaines. Comment donc concilier cette position éminente parmi les nations d'Occident avec une explication du nazisme qui serait fondée sur la raison ? </a:t>
            </a:r>
          </a:p>
          <a:p>
            <a:r>
              <a:rPr lang="fr-FR" sz="4200" dirty="0" smtClean="0">
                <a:latin typeface="MV Boli" pitchFamily="2" charset="0"/>
                <a:cs typeface="MV Boli" pitchFamily="2" charset="0"/>
              </a:rPr>
              <a:t>Or, c'est bien dans l'Europe civilisée, issue des </a:t>
            </a:r>
            <a:r>
              <a:rPr lang="fr-FR" sz="4200" dirty="0" smtClean="0">
                <a:latin typeface="MV Boli" pitchFamily="2" charset="0"/>
                <a:cs typeface="MV Boli" pitchFamily="2" charset="0"/>
                <a:hlinkClick r:id="rId3"/>
              </a:rPr>
              <a:t>Lumières</a:t>
            </a:r>
            <a:r>
              <a:rPr lang="fr-FR" sz="4200" dirty="0" smtClean="0">
                <a:latin typeface="MV Boli" pitchFamily="2" charset="0"/>
                <a:cs typeface="MV Boli" pitchFamily="2" charset="0"/>
              </a:rPr>
              <a:t>, que fut pensée la « dogmatique raciale » .</a:t>
            </a:r>
          </a:p>
          <a:p>
            <a:r>
              <a:rPr lang="fr-FR" sz="4200" dirty="0" smtClean="0">
                <a:latin typeface="MV Boli" pitchFamily="2" charset="0"/>
                <a:cs typeface="MV Boli" pitchFamily="2" charset="0"/>
              </a:rPr>
              <a:t>La Shoah n'est pas le seul </a:t>
            </a:r>
            <a:r>
              <a:rPr lang="fr-FR" sz="4200" dirty="0" smtClean="0">
                <a:latin typeface="MV Boli" pitchFamily="2" charset="0"/>
                <a:cs typeface="MV Boli" pitchFamily="2" charset="0"/>
                <a:hlinkClick r:id="rId4"/>
              </a:rPr>
              <a:t>génocide</a:t>
            </a:r>
            <a:r>
              <a:rPr lang="fr-FR" sz="4200" dirty="0" smtClean="0">
                <a:latin typeface="MV Boli" pitchFamily="2" charset="0"/>
                <a:cs typeface="MV Boli" pitchFamily="2" charset="0"/>
              </a:rPr>
              <a:t> de l'Histoire. Son unicité réside ailleurs : ce crime fut sous-tendu par une idéologie qui niait jusqu'à l'humanité même de certains êtres, avec une logique mise au service d'un projet de destruction pure et simple. </a:t>
            </a:r>
            <a:r>
              <a:rPr lang="fr-FR" sz="4200" dirty="0" smtClean="0">
                <a:latin typeface="MV Boli" pitchFamily="2" charset="0"/>
                <a:cs typeface="MV Boli" pitchFamily="2" charset="0"/>
              </a:rPr>
              <a:t>C'est peut-être le seul génocide qui combine ces différents facteurs. </a:t>
            </a:r>
            <a:endParaRPr lang="fr-FR" sz="4200" dirty="0" smtClean="0">
              <a:latin typeface="MV Boli" pitchFamily="2" charset="0"/>
              <a:cs typeface="MV Boli" pitchFamily="2" charset="0"/>
            </a:endParaRPr>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501122" cy="6357982"/>
          </a:xfrm>
        </p:spPr>
        <p:txBody>
          <a:bodyPr>
            <a:normAutofit/>
          </a:bodyPr>
          <a:lstStyle/>
          <a:p>
            <a:pPr lvl="0"/>
            <a:r>
              <a:rPr lang="fr-FR" sz="3900" b="1" dirty="0" smtClean="0">
                <a:latin typeface="1942 report" pitchFamily="1" charset="0"/>
                <a:ea typeface="+mj-ea"/>
                <a:cs typeface="+mj-cs"/>
              </a:rPr>
              <a:t>Conclusion :</a:t>
            </a:r>
          </a:p>
          <a:p>
            <a:r>
              <a:rPr lang="fr-FR" dirty="0" smtClean="0"/>
              <a:t>     </a:t>
            </a:r>
            <a:r>
              <a:rPr lang="fr-FR" sz="2200" dirty="0" smtClean="0">
                <a:latin typeface="MV Boli" pitchFamily="2" charset="0"/>
                <a:cs typeface="MV Boli" pitchFamily="2" charset="0"/>
              </a:rPr>
              <a:t>La haine des nazis a engendré de multiples atrocités telles que des camps de concentration, des expériences médicales sur de nombreuses personnes, mais a aussi entrainé la création de nombreux camps d'extermination. Une véritable usine de la mort s'est donc mise en place, elle a engendré un génocide, le plus grand génocide qu'a connu le monde. C'est pour des raisons éthiques, morales et pour que cela ne se reproduise pas que nous avons le devoir de faire tous ce qu’il faut pour que toute ces horreurs se reproduisent pas ...</a:t>
            </a:r>
          </a:p>
          <a:p>
            <a:endParaRPr lang="fr-FR" dirty="0"/>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1313841-Louvrier_dans_lEmpire_de_la_croix_gammée_.jpg"/>
          <p:cNvPicPr>
            <a:picLocks noGrp="1" noChangeAspect="1"/>
          </p:cNvPicPr>
          <p:nvPr>
            <p:ph idx="1"/>
          </p:nvPr>
        </p:nvPicPr>
        <p:blipFill>
          <a:blip r:embed="rId3"/>
          <a:stretch>
            <a:fillRect/>
          </a:stretch>
        </p:blipFill>
        <p:spPr>
          <a:xfrm>
            <a:off x="2214546" y="500042"/>
            <a:ext cx="3916390" cy="3153506"/>
          </a:xfrm>
          <a:prstGeom prst="rect">
            <a:avLst/>
          </a:prstGeom>
          <a:ln>
            <a:noFill/>
          </a:ln>
          <a:effectLst>
            <a:softEdge rad="112500"/>
          </a:effectLst>
        </p:spPr>
      </p:pic>
      <p:sp>
        <p:nvSpPr>
          <p:cNvPr id="5" name="ZoneTexte 4"/>
          <p:cNvSpPr txBox="1"/>
          <p:nvPr/>
        </p:nvSpPr>
        <p:spPr>
          <a:xfrm>
            <a:off x="1428728" y="4714884"/>
            <a:ext cx="5786478" cy="1200329"/>
          </a:xfrm>
          <a:prstGeom prst="rect">
            <a:avLst/>
          </a:prstGeom>
          <a:noFill/>
        </p:spPr>
        <p:txBody>
          <a:bodyPr wrap="square" rtlCol="0">
            <a:spAutoFit/>
          </a:bodyPr>
          <a:lstStyle/>
          <a:p>
            <a:pPr algn="ctr"/>
            <a:r>
              <a:rPr lang="fr-FR" sz="7200" dirty="0" smtClean="0">
                <a:latin typeface="Pristina" pitchFamily="66" charset="0"/>
              </a:rPr>
              <a:t>F</a:t>
            </a:r>
            <a:r>
              <a:rPr lang="fr-FR" sz="7200" dirty="0" smtClean="0">
                <a:latin typeface="Pristina" pitchFamily="66" charset="0"/>
              </a:rPr>
              <a:t>in</a:t>
            </a:r>
            <a:endParaRPr lang="fr-FR" sz="5400" dirty="0">
              <a:latin typeface="Pristina" pitchFamily="66" charset="0"/>
            </a:endParaRPr>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7467600" cy="642942"/>
          </a:xfrm>
        </p:spPr>
        <p:txBody>
          <a:bodyPr>
            <a:normAutofit fontScale="90000"/>
          </a:bodyPr>
          <a:lstStyle/>
          <a:p>
            <a:r>
              <a:rPr lang="en-US" b="1" dirty="0" smtClean="0"/>
              <a:t>I</a:t>
            </a:r>
            <a:r>
              <a:rPr lang="en-US" sz="4000" b="1" dirty="0" smtClean="0">
                <a:latin typeface="1942 report" pitchFamily="1" charset="0"/>
              </a:rPr>
              <a:t>.  Introduction: </a:t>
            </a:r>
            <a:r>
              <a:rPr lang="fr-FR" sz="4000" b="1" dirty="0" smtClean="0">
                <a:latin typeface="1942 report" pitchFamily="1" charset="0"/>
              </a:rPr>
              <a:t/>
            </a:r>
            <a:br>
              <a:rPr lang="fr-FR" sz="4000" b="1" dirty="0" smtClean="0">
                <a:latin typeface="1942 report" pitchFamily="1" charset="0"/>
              </a:rPr>
            </a:br>
            <a:endParaRPr lang="fr-FR" dirty="0">
              <a:latin typeface="1942 report" pitchFamily="1" charset="0"/>
            </a:endParaRPr>
          </a:p>
        </p:txBody>
      </p:sp>
      <p:sp>
        <p:nvSpPr>
          <p:cNvPr id="3" name="Espace réservé du contenu 2"/>
          <p:cNvSpPr>
            <a:spLocks noGrp="1"/>
          </p:cNvSpPr>
          <p:nvPr>
            <p:ph idx="1"/>
          </p:nvPr>
        </p:nvSpPr>
        <p:spPr>
          <a:xfrm>
            <a:off x="214282" y="857232"/>
            <a:ext cx="8643998" cy="6000768"/>
          </a:xfrm>
        </p:spPr>
        <p:txBody>
          <a:bodyPr>
            <a:normAutofit fontScale="70000" lnSpcReduction="20000"/>
          </a:bodyPr>
          <a:lstStyle/>
          <a:p>
            <a:pPr lvl="0"/>
            <a:r>
              <a:rPr lang="fr-FR" u="dbl" dirty="0" smtClean="0">
                <a:latin typeface="MV Boli" pitchFamily="2" charset="0"/>
                <a:cs typeface="MV Boli" pitchFamily="2" charset="0"/>
              </a:rPr>
              <a:t>Terminologie :</a:t>
            </a:r>
            <a:endParaRPr lang="fr-FR" dirty="0" smtClean="0">
              <a:latin typeface="MV Boli" pitchFamily="2" charset="0"/>
              <a:cs typeface="MV Boli" pitchFamily="2" charset="0"/>
            </a:endParaRPr>
          </a:p>
          <a:p>
            <a:r>
              <a:rPr lang="fr-FR" dirty="0" smtClean="0">
                <a:latin typeface="MV Boli" pitchFamily="2" charset="0"/>
                <a:cs typeface="MV Boli" pitchFamily="2" charset="0"/>
              </a:rPr>
              <a:t>    La Shoah - mot hébreu signifiant "catastrophe"- désigne la persécution et l'extermination systématiques et bureaucratiques d'environ 6 millions de Juifs, par le régime nazi et ses collaborateurs. Le terme grec "Holocauste" qui signifie "sacrifice par le feu" est également utilisé.</a:t>
            </a:r>
          </a:p>
          <a:p>
            <a:pPr lvl="0"/>
            <a:r>
              <a:rPr lang="fr-FR" u="dbl" dirty="0" smtClean="0">
                <a:latin typeface="MV Boli" pitchFamily="2" charset="0"/>
                <a:cs typeface="MV Boli" pitchFamily="2" charset="0"/>
              </a:rPr>
              <a:t>Biographie d’Adolf Hitler :</a:t>
            </a:r>
            <a:r>
              <a:rPr lang="fr-FR" i="1" dirty="0" smtClean="0">
                <a:latin typeface="MV Boli" pitchFamily="2" charset="0"/>
                <a:cs typeface="MV Boli" pitchFamily="2" charset="0"/>
              </a:rPr>
              <a:t> </a:t>
            </a:r>
            <a:endParaRPr lang="fr-FR" dirty="0" smtClean="0">
              <a:latin typeface="MV Boli" pitchFamily="2" charset="0"/>
              <a:cs typeface="MV Boli" pitchFamily="2" charset="0"/>
            </a:endParaRPr>
          </a:p>
          <a:p>
            <a:r>
              <a:rPr lang="fr-FR" dirty="0" smtClean="0">
                <a:latin typeface="MV Boli" pitchFamily="2" charset="0"/>
                <a:cs typeface="MV Boli" pitchFamily="2" charset="0"/>
              </a:rPr>
              <a:t>    Né le 20 avril 1889 en </a:t>
            </a:r>
          </a:p>
          <a:p>
            <a:r>
              <a:rPr lang="fr-FR" dirty="0" smtClean="0">
                <a:latin typeface="MV Boli" pitchFamily="2" charset="0"/>
                <a:cs typeface="MV Boli" pitchFamily="2" charset="0"/>
              </a:rPr>
              <a:t>Autriche-Hongrie et il est mort</a:t>
            </a:r>
          </a:p>
          <a:p>
            <a:r>
              <a:rPr lang="fr-FR" dirty="0" smtClean="0">
                <a:latin typeface="MV Boli" pitchFamily="2" charset="0"/>
                <a:cs typeface="MV Boli" pitchFamily="2" charset="0"/>
              </a:rPr>
              <a:t> par suicide le 30 avril 1945 à </a:t>
            </a:r>
          </a:p>
          <a:p>
            <a:r>
              <a:rPr lang="fr-FR" dirty="0" smtClean="0">
                <a:latin typeface="MV Boli" pitchFamily="2" charset="0"/>
                <a:cs typeface="MV Boli" pitchFamily="2" charset="0"/>
              </a:rPr>
              <a:t>BERLIN, est un dirigeant Allemand, </a:t>
            </a:r>
          </a:p>
          <a:p>
            <a:r>
              <a:rPr lang="fr-FR" dirty="0" smtClean="0">
                <a:latin typeface="MV Boli" pitchFamily="2" charset="0"/>
                <a:cs typeface="MV Boli" pitchFamily="2" charset="0"/>
              </a:rPr>
              <a:t>fondateur et figure centrale du nazisme</a:t>
            </a:r>
          </a:p>
          <a:p>
            <a:r>
              <a:rPr lang="fr-FR" dirty="0" smtClean="0">
                <a:latin typeface="MV Boli" pitchFamily="2" charset="0"/>
                <a:cs typeface="MV Boli" pitchFamily="2" charset="0"/>
              </a:rPr>
              <a:t> (1921) ; instaurateur de la dictature</a:t>
            </a:r>
          </a:p>
          <a:p>
            <a:r>
              <a:rPr lang="fr-FR" dirty="0" smtClean="0">
                <a:latin typeface="MV Boli" pitchFamily="2" charset="0"/>
                <a:cs typeface="MV Boli" pitchFamily="2" charset="0"/>
              </a:rPr>
              <a:t> totalitaire qui a mené à la deuxième </a:t>
            </a:r>
          </a:p>
          <a:p>
            <a:r>
              <a:rPr lang="fr-FR" dirty="0" smtClean="0">
                <a:latin typeface="MV Boli" pitchFamily="2" charset="0"/>
                <a:cs typeface="MV Boli" pitchFamily="2" charset="0"/>
              </a:rPr>
              <a:t>guerre mondiale, désignée sous le nom de </a:t>
            </a:r>
          </a:p>
          <a:p>
            <a:r>
              <a:rPr lang="fr-FR" dirty="0" smtClean="0">
                <a:latin typeface="MV Boli" pitchFamily="2" charset="0"/>
                <a:cs typeface="MV Boli" pitchFamily="2" charset="0"/>
              </a:rPr>
              <a:t>Troisième Reich (1933_1945). Porté à la</a:t>
            </a:r>
          </a:p>
          <a:p>
            <a:r>
              <a:rPr lang="fr-FR" dirty="0" smtClean="0">
                <a:latin typeface="MV Boli" pitchFamily="2" charset="0"/>
                <a:cs typeface="MV Boli" pitchFamily="2" charset="0"/>
              </a:rPr>
              <a:t> tête de l’Allemagne par le parti</a:t>
            </a:r>
          </a:p>
          <a:p>
            <a:r>
              <a:rPr lang="fr-FR" dirty="0" smtClean="0">
                <a:latin typeface="MV Boli" pitchFamily="2" charset="0"/>
                <a:cs typeface="MV Boli" pitchFamily="2" charset="0"/>
              </a:rPr>
              <a:t> national-socialiste des travailleurs allemand (NSDAP). </a:t>
            </a:r>
            <a:endParaRPr lang="fr-FR" dirty="0">
              <a:latin typeface="MV Boli" pitchFamily="2" charset="0"/>
              <a:cs typeface="MV Boli" pitchFamily="2" charset="0"/>
            </a:endParaRPr>
          </a:p>
        </p:txBody>
      </p:sp>
      <p:pic>
        <p:nvPicPr>
          <p:cNvPr id="4" name="Image 3" descr="1310911-Adolf_Hitler.jpg"/>
          <p:cNvPicPr>
            <a:picLocks noChangeAspect="1"/>
          </p:cNvPicPr>
          <p:nvPr/>
        </p:nvPicPr>
        <p:blipFill>
          <a:blip r:embed="rId3"/>
          <a:stretch>
            <a:fillRect/>
          </a:stretch>
        </p:blipFill>
        <p:spPr>
          <a:xfrm>
            <a:off x="6215074" y="2571744"/>
            <a:ext cx="2418743" cy="3429024"/>
          </a:xfrm>
          <a:prstGeom prst="ellipse">
            <a:avLst/>
          </a:prstGeom>
          <a:ln>
            <a:noFill/>
          </a:ln>
          <a:effectLst>
            <a:softEdge rad="112500"/>
          </a:effectLst>
        </p:spPr>
      </p:pic>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68346"/>
          </a:xfrm>
        </p:spPr>
        <p:txBody>
          <a:bodyPr>
            <a:noAutofit/>
          </a:bodyPr>
          <a:lstStyle/>
          <a:p>
            <a:r>
              <a:rPr lang="fr-FR" sz="2400" b="1" dirty="0" smtClean="0">
                <a:latin typeface="1942 report" pitchFamily="1" charset="0"/>
              </a:rPr>
              <a:t>II .</a:t>
            </a:r>
            <a:r>
              <a:rPr lang="fr-FR" sz="2400" b="1" dirty="0" err="1" smtClean="0">
                <a:latin typeface="1942 report" pitchFamily="1" charset="0"/>
              </a:rPr>
              <a:t>Untermenschen</a:t>
            </a:r>
            <a:r>
              <a:rPr lang="fr-FR" sz="2400" b="1" dirty="0" smtClean="0">
                <a:latin typeface="1942 report" pitchFamily="1" charset="0"/>
              </a:rPr>
              <a:t> (des sous-hommes) :</a:t>
            </a:r>
            <a:r>
              <a:rPr lang="fr-FR" sz="4000" dirty="0" smtClean="0"/>
              <a:t/>
            </a:r>
            <a:br>
              <a:rPr lang="fr-FR" sz="4000" dirty="0" smtClean="0"/>
            </a:br>
            <a:endParaRPr lang="fr-FR" sz="4000" dirty="0"/>
          </a:p>
        </p:txBody>
      </p:sp>
      <p:sp>
        <p:nvSpPr>
          <p:cNvPr id="3" name="Espace réservé du contenu 2"/>
          <p:cNvSpPr>
            <a:spLocks noGrp="1"/>
          </p:cNvSpPr>
          <p:nvPr>
            <p:ph idx="1"/>
          </p:nvPr>
        </p:nvSpPr>
        <p:spPr>
          <a:xfrm>
            <a:off x="285720" y="1000108"/>
            <a:ext cx="8001056" cy="5643602"/>
          </a:xfrm>
        </p:spPr>
        <p:txBody>
          <a:bodyPr>
            <a:noAutofit/>
          </a:bodyPr>
          <a:lstStyle/>
          <a:p>
            <a:r>
              <a:rPr lang="fr-FR" sz="1800" dirty="0" smtClean="0">
                <a:latin typeface="MV Boli" pitchFamily="2" charset="0"/>
                <a:cs typeface="MV Boli" pitchFamily="2" charset="0"/>
              </a:rPr>
              <a:t> </a:t>
            </a:r>
            <a:r>
              <a:rPr lang="fr-FR" sz="2000" dirty="0" smtClean="0">
                <a:latin typeface="MV Boli" pitchFamily="2" charset="0"/>
                <a:cs typeface="MV Boli" pitchFamily="2" charset="0"/>
              </a:rPr>
              <a:t>Après l'arrivée des Nazis au pouvoir, Hitler a formulé une  politique de purification «raciale» à long terme  qui lui a servi  à légitimer ses actes, et il a pris des méthodes impitoyables pour identifier et arrêter les opposants politiques qui sont des personnes considérées comme des ennemis du régime et des personnes qui refusaient de se conformer à la politique du régime nazi et il les a considéré comme des êtres inférieurs. </a:t>
            </a:r>
          </a:p>
          <a:p>
            <a:r>
              <a:rPr lang="fr-FR" sz="2000" dirty="0" smtClean="0">
                <a:latin typeface="MV Boli" pitchFamily="2" charset="0"/>
                <a:cs typeface="MV Boli" pitchFamily="2" charset="0"/>
              </a:rPr>
              <a:t>Les prisonniers de guerre soviétiques</a:t>
            </a:r>
          </a:p>
          <a:p>
            <a:r>
              <a:rPr lang="fr-FR" sz="2000" dirty="0" smtClean="0">
                <a:latin typeface="MV Boli" pitchFamily="2" charset="0"/>
                <a:cs typeface="MV Boli" pitchFamily="2" charset="0"/>
              </a:rPr>
              <a:t>Le crime hitlérien le plus connu est l’élimination intensive des juifs, mais avant ça il y a eu d’autre crimes contre l’humanité :  la destruction systématique des élites polonaises, le traitement infligé aux prisonniers de guerre soviétiques (Sur les 5,7 millions de soldats soviétiques fait prisonniers par l'armée allemande, 4,1 millions sont morts, soit environ 72 % !), les massacres de Serbes dont le régime hitlérien était responsable.</a:t>
            </a:r>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96908"/>
          </a:xfrm>
        </p:spPr>
        <p:txBody>
          <a:bodyPr>
            <a:noAutofit/>
          </a:bodyPr>
          <a:lstStyle/>
          <a:p>
            <a:r>
              <a:rPr lang="fr-FR" sz="3200" b="1" dirty="0" smtClean="0">
                <a:latin typeface="1942 report" pitchFamily="1" charset="0"/>
              </a:rPr>
              <a:t>III. Le génocide des juifs : les grandes étapes :</a:t>
            </a:r>
            <a:br>
              <a:rPr lang="fr-FR" sz="3200" b="1" dirty="0" smtClean="0">
                <a:latin typeface="1942 report" pitchFamily="1" charset="0"/>
              </a:rPr>
            </a:br>
            <a:endParaRPr lang="fr-FR" sz="3200" b="1" dirty="0" smtClean="0">
              <a:latin typeface="1942 report" pitchFamily="1" charset="0"/>
            </a:endParaRPr>
          </a:p>
        </p:txBody>
      </p:sp>
      <p:sp>
        <p:nvSpPr>
          <p:cNvPr id="3" name="Espace réservé du contenu 2"/>
          <p:cNvSpPr>
            <a:spLocks noGrp="1"/>
          </p:cNvSpPr>
          <p:nvPr>
            <p:ph idx="1"/>
          </p:nvPr>
        </p:nvSpPr>
        <p:spPr>
          <a:xfrm>
            <a:off x="0" y="1000108"/>
            <a:ext cx="9144000" cy="5643602"/>
          </a:xfrm>
        </p:spPr>
        <p:txBody>
          <a:bodyPr>
            <a:noAutofit/>
          </a:bodyPr>
          <a:lstStyle/>
          <a:p>
            <a:pPr lvl="0"/>
            <a:r>
              <a:rPr lang="fr-FR" sz="2000" u="sng" dirty="0" smtClean="0">
                <a:effectLst>
                  <a:outerShdw blurRad="38100" dist="38100" dir="2700000" algn="tl">
                    <a:srgbClr val="000000">
                      <a:alpha val="43137"/>
                    </a:srgbClr>
                  </a:outerShdw>
                </a:effectLst>
                <a:latin typeface="MV Boli" pitchFamily="2" charset="0"/>
                <a:cs typeface="MV Boli" pitchFamily="2" charset="0"/>
              </a:rPr>
              <a:t>1- De l’exclusion à l’aryanisation (1933-1937) :</a:t>
            </a:r>
          </a:p>
          <a:p>
            <a:r>
              <a:rPr lang="fr-FR" sz="2000" dirty="0" smtClean="0">
                <a:latin typeface="MV Boli" pitchFamily="2" charset="0"/>
                <a:cs typeface="MV Boli" pitchFamily="2" charset="0"/>
              </a:rPr>
              <a:t>  En Allemagne, les Juifs sont exclus de la fonction publique le 7 avril 1933, à la suite de la « journée du Juif » organisée par les nazis le 1er avril. Le 10 mai 1933, un gigantesque autodafé (Destruction par le feu d'un objet ou exécution d’un coupable par le feu) est organisé dans toutes les villes universitaires, imposant symboliquement à la nation allemande un mode de pensée raciste, antisémite (Hostile aux juifs) et antibolchevique. </a:t>
            </a:r>
          </a:p>
          <a:p>
            <a:r>
              <a:rPr lang="fr-FR" sz="2000" dirty="0" smtClean="0">
                <a:latin typeface="MV Boli" pitchFamily="2" charset="0"/>
                <a:cs typeface="MV Boli" pitchFamily="2" charset="0"/>
              </a:rPr>
              <a:t>Apposition d'affiche indiquant le </a:t>
            </a:r>
            <a:r>
              <a:rPr lang="fr-FR" sz="2000" dirty="0" smtClean="0">
                <a:latin typeface="MV Boli" pitchFamily="2" charset="0"/>
                <a:cs typeface="MV Boli" pitchFamily="2" charset="0"/>
                <a:hlinkClick r:id="rId3" tooltip="Boycott"/>
              </a:rPr>
              <a:t>boycott</a:t>
            </a:r>
            <a:r>
              <a:rPr lang="fr-FR" sz="2000" dirty="0" smtClean="0">
                <a:latin typeface="MV Boli" pitchFamily="2" charset="0"/>
                <a:cs typeface="MV Boli" pitchFamily="2" charset="0"/>
              </a:rPr>
              <a:t> des magasins juifs en </a:t>
            </a:r>
            <a:r>
              <a:rPr lang="fr-FR" sz="2000" dirty="0" smtClean="0">
                <a:latin typeface="MV Boli" pitchFamily="2" charset="0"/>
                <a:cs typeface="MV Boli" pitchFamily="2" charset="0"/>
                <a:hlinkClick r:id="rId4" tooltip="1933"/>
              </a:rPr>
              <a:t>1933</a:t>
            </a:r>
            <a:endParaRPr lang="fr-FR" sz="2000" dirty="0" smtClean="0">
              <a:latin typeface="MV Boli" pitchFamily="2" charset="0"/>
              <a:cs typeface="MV Boli" pitchFamily="2" charset="0"/>
            </a:endParaRPr>
          </a:p>
          <a:p>
            <a:r>
              <a:rPr lang="fr-FR" sz="2000" dirty="0" smtClean="0">
                <a:latin typeface="MV Boli" pitchFamily="2" charset="0"/>
                <a:cs typeface="MV Boli" pitchFamily="2" charset="0"/>
              </a:rPr>
              <a:t>Les lois de Nuremberg (15 septembre 1935) décrètent la ségrégation sociale et juridique et  font des Juifs des citoyens de second rang. </a:t>
            </a:r>
          </a:p>
          <a:p>
            <a:r>
              <a:rPr lang="fr-FR" sz="2000" dirty="0" smtClean="0">
                <a:latin typeface="MV Boli" pitchFamily="2" charset="0"/>
                <a:cs typeface="MV Boli" pitchFamily="2" charset="0"/>
              </a:rPr>
              <a:t>En septembre 1937 commence l'« </a:t>
            </a:r>
            <a:r>
              <a:rPr lang="fr-FR" sz="2000" dirty="0" smtClean="0">
                <a:latin typeface="MV Boli" pitchFamily="2" charset="0"/>
                <a:cs typeface="MV Boli" pitchFamily="2" charset="0"/>
                <a:hlinkClick r:id="rId5"/>
              </a:rPr>
              <a:t>aryanisation</a:t>
            </a:r>
            <a:r>
              <a:rPr lang="fr-FR" sz="2000" dirty="0" smtClean="0">
                <a:latin typeface="MV Boli" pitchFamily="2" charset="0"/>
                <a:cs typeface="MV Boli" pitchFamily="2" charset="0"/>
              </a:rPr>
              <a:t> » (Sous l'Occupation, ensemble des mesures de spoliation visant à transférer la propriété d'entreprises détenues par des personnes d'origine juive à des personnes réputées « aryennes »), avec notamment la vente forcée des biens des Juifs, qui va rapidement réduire nombre d'entre eux à la misère. </a:t>
            </a:r>
          </a:p>
          <a:p>
            <a:endParaRPr lang="fr-FR" sz="2000" dirty="0" smtClean="0">
              <a:latin typeface="MV Boli" pitchFamily="2" charset="0"/>
              <a:cs typeface="MV Boli" pitchFamily="2" charset="0"/>
            </a:endParaRPr>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7467600" cy="1000132"/>
          </a:xfrm>
        </p:spPr>
        <p:txBody>
          <a:bodyPr>
            <a:normAutofit fontScale="90000"/>
          </a:bodyPr>
          <a:lstStyle/>
          <a:p>
            <a:pPr algn="ctr"/>
            <a:r>
              <a:rPr lang="fr-FR" sz="3100" dirty="0" smtClean="0"/>
              <a:t>Apposition d'affiche indiquant le </a:t>
            </a:r>
            <a:r>
              <a:rPr lang="fr-FR" sz="3100" u="sng" dirty="0" smtClean="0">
                <a:hlinkClick r:id="rId3" tooltip="Boycott"/>
              </a:rPr>
              <a:t>boycott</a:t>
            </a:r>
            <a:r>
              <a:rPr lang="fr-FR" sz="3100" dirty="0" smtClean="0"/>
              <a:t> des magasins juifs en </a:t>
            </a:r>
            <a:r>
              <a:rPr lang="fr-FR" sz="3100" u="sng" dirty="0" smtClean="0">
                <a:hlinkClick r:id="rId4" tooltip="1933"/>
              </a:rPr>
              <a:t>1933</a:t>
            </a:r>
            <a:r>
              <a:rPr lang="fr-FR" dirty="0" smtClean="0"/>
              <a:t/>
            </a:r>
            <a:br>
              <a:rPr lang="fr-FR" dirty="0" smtClean="0"/>
            </a:br>
            <a:endParaRPr lang="fr-FR" dirty="0"/>
          </a:p>
        </p:txBody>
      </p:sp>
      <p:pic>
        <p:nvPicPr>
          <p:cNvPr id="4" name="Espace réservé du contenu 3" descr="http://upload.wikimedia.org/wikipedia/commons/thumb/a/a7/Bundesarchiv_Bild_102-14468%2C_Berlin%2C_NS-Boykott_gegen_j%C3%BCdische_Gesch%C3%A4fte.jpg/220px-Bundesarchiv_Bild_102-14468%2C_Berlin%2C_NS-Boykott_gegen_j%C3%BCdische_Gesch%C3%A4fte.jpg"/>
          <p:cNvPicPr>
            <a:picLocks noGrp="1"/>
          </p:cNvPicPr>
          <p:nvPr>
            <p:ph idx="1"/>
          </p:nvPr>
        </p:nvPicPr>
        <p:blipFill>
          <a:blip r:embed="rId5"/>
          <a:srcRect/>
          <a:stretch>
            <a:fillRect/>
          </a:stretch>
        </p:blipFill>
        <p:spPr bwMode="auto">
          <a:xfrm>
            <a:off x="1000100" y="1500174"/>
            <a:ext cx="6429420" cy="48577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8858280" cy="6572272"/>
          </a:xfrm>
        </p:spPr>
        <p:txBody>
          <a:bodyPr>
            <a:normAutofit fontScale="70000" lnSpcReduction="20000"/>
          </a:bodyPr>
          <a:lstStyle/>
          <a:p>
            <a:pPr lvl="0"/>
            <a:r>
              <a:rPr lang="fr-FR" sz="3200" u="sng" dirty="0" smtClean="0">
                <a:effectLst>
                  <a:outerShdw blurRad="38100" dist="38100" dir="2700000" algn="tl">
                    <a:srgbClr val="000000">
                      <a:alpha val="43137"/>
                    </a:srgbClr>
                  </a:outerShdw>
                </a:effectLst>
                <a:latin typeface="MV Boli" pitchFamily="2" charset="0"/>
                <a:cs typeface="MV Boli" pitchFamily="2" charset="0"/>
              </a:rPr>
              <a:t>2-Les pogroms : La nuit de cristal (1938) : </a:t>
            </a:r>
          </a:p>
          <a:p>
            <a:r>
              <a:rPr lang="fr-FR" sz="3200" dirty="0" smtClean="0">
                <a:latin typeface="MV Boli" pitchFamily="2" charset="0"/>
                <a:cs typeface="MV Boli" pitchFamily="2" charset="0"/>
              </a:rPr>
              <a:t>   Les violences déclenchées contre les synagogues et les commerces juifs culminent lors de la </a:t>
            </a:r>
            <a:r>
              <a:rPr lang="fr-FR" sz="3200" dirty="0" smtClean="0">
                <a:latin typeface="MV Boli" pitchFamily="2" charset="0"/>
                <a:cs typeface="MV Boli" pitchFamily="2" charset="0"/>
                <a:hlinkClick r:id="rId3"/>
              </a:rPr>
              <a:t>Nuit de cristal</a:t>
            </a:r>
            <a:r>
              <a:rPr lang="fr-FR" sz="3200" dirty="0" smtClean="0">
                <a:latin typeface="MV Boli" pitchFamily="2" charset="0"/>
                <a:cs typeface="MV Boli" pitchFamily="2" charset="0"/>
              </a:rPr>
              <a:t> ( Nom donné aux violences antisémites qui, à l'instigation du parti nazi, embrasèrent, dans la nuit du 9 au 10 novembre 1938, la plupart des villes d'Allemagne et d'Autriche) : les nazis organisent alors l'un des pogroms(Attaque accompagnée de pillage et de meurtres perpétrées contre une communauté juive) les plus considérables de l'Histoire, à la suite duquel les Juifs doivent payer une « amende expiatoire » de un milliard de reichsmarks en réparation des dégâts qu'on leur a infligés. Les enfants juifs sont contraints de porter les prénoms Israël pour les garçons et Sarah pour les filles à partir du 1er janvier 1939. </a:t>
            </a:r>
          </a:p>
          <a:p>
            <a:r>
              <a:rPr lang="fr-FR" sz="3200" dirty="0" smtClean="0">
                <a:latin typeface="MV Boli" pitchFamily="2" charset="0"/>
                <a:cs typeface="MV Boli" pitchFamily="2" charset="0"/>
              </a:rPr>
              <a:t>La politique d'émigration est dans le même temps favorisée : fin 1937, 150 000 Juifs ont quitté l'Allemagne. L'annexion de l'Autriche, en 1938, ajoute au Reich 200 000 ressortissants juifs, et les nazis commencent à les expulser vers la Pologne. </a:t>
            </a:r>
          </a:p>
          <a:p>
            <a:r>
              <a:rPr lang="fr-FR" sz="3200" dirty="0" smtClean="0">
                <a:latin typeface="MV Boli" pitchFamily="2" charset="0"/>
                <a:cs typeface="MV Boli" pitchFamily="2" charset="0"/>
              </a:rPr>
              <a:t>Le 24 janvier 1939, le commandant en chef de la Luftwaffe (armée de l'air) </a:t>
            </a:r>
            <a:r>
              <a:rPr lang="fr-FR" sz="3200" dirty="0" smtClean="0">
                <a:latin typeface="MV Boli" pitchFamily="2" charset="0"/>
                <a:cs typeface="MV Boli" pitchFamily="2" charset="0"/>
                <a:hlinkClick r:id="rId4"/>
              </a:rPr>
              <a:t>Göring</a:t>
            </a:r>
            <a:r>
              <a:rPr lang="fr-FR" sz="3200" dirty="0" smtClean="0">
                <a:latin typeface="MV Boli" pitchFamily="2" charset="0"/>
                <a:cs typeface="MV Boli" pitchFamily="2" charset="0"/>
              </a:rPr>
              <a:t> ordonne l'« émigration des Juifs hors d'Allemagne » ; le 30 janvier, devant le Reichstag, Hitler prophétise « l'anéantissement de la race juive en Europe ». </a:t>
            </a:r>
          </a:p>
          <a:p>
            <a:endParaRPr lang="fr-FR" dirty="0"/>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7467600" cy="989034"/>
          </a:xfrm>
        </p:spPr>
        <p:txBody>
          <a:bodyPr>
            <a:noAutofit/>
          </a:bodyPr>
          <a:lstStyle/>
          <a:p>
            <a:pPr algn="ctr"/>
            <a:r>
              <a:rPr lang="fr-FR" sz="2400" i="1" dirty="0" smtClean="0"/>
              <a:t>La </a:t>
            </a:r>
            <a:r>
              <a:rPr lang="fr-FR" sz="2400" i="1" dirty="0" smtClean="0">
                <a:hlinkClick r:id="rId3" tooltip="Synagogue"/>
              </a:rPr>
              <a:t>synagogue</a:t>
            </a:r>
            <a:r>
              <a:rPr lang="fr-FR" sz="2400" i="1" dirty="0" smtClean="0"/>
              <a:t> de la Herzog Rudolf Strasse à </a:t>
            </a:r>
            <a:r>
              <a:rPr lang="fr-FR" sz="2400" i="1" dirty="0" smtClean="0">
                <a:hlinkClick r:id="rId4" tooltip="Munich"/>
              </a:rPr>
              <a:t>Munich</a:t>
            </a:r>
            <a:r>
              <a:rPr lang="fr-FR" sz="2400" i="1" dirty="0" smtClean="0"/>
              <a:t> après son incendie lors de la </a:t>
            </a:r>
            <a:r>
              <a:rPr lang="fr-FR" sz="2400" i="1" dirty="0" smtClean="0">
                <a:hlinkClick r:id="rId5" tooltip="Nuit de Cristal"/>
              </a:rPr>
              <a:t>nuit de Cristal</a:t>
            </a:r>
            <a:r>
              <a:rPr lang="fr-FR" sz="2400" dirty="0" smtClean="0"/>
              <a:t>.</a:t>
            </a:r>
            <a:br>
              <a:rPr lang="fr-FR" sz="2400" dirty="0" smtClean="0"/>
            </a:br>
            <a:endParaRPr lang="fr-FR" sz="2400" dirty="0"/>
          </a:p>
        </p:txBody>
      </p:sp>
      <p:pic>
        <p:nvPicPr>
          <p:cNvPr id="4" name="Espace réservé du contenu 3" descr="640px-Bundesarchiv_Bild_146-1970-041-46,_Berlin,_Synagoge_Fasanenstraße.jpg"/>
          <p:cNvPicPr>
            <a:picLocks noGrp="1" noChangeAspect="1"/>
          </p:cNvPicPr>
          <p:nvPr>
            <p:ph idx="1"/>
          </p:nvPr>
        </p:nvPicPr>
        <p:blipFill>
          <a:blip r:embed="rId6"/>
          <a:stretch>
            <a:fillRect/>
          </a:stretch>
        </p:blipFill>
        <p:spPr>
          <a:xfrm>
            <a:off x="785787" y="1600200"/>
            <a:ext cx="7358114" cy="4829196"/>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ransition spd="med">
    <p:split/>
    <p:sndAc>
      <p:stSnd>
        <p:snd r:embed="rId2" name="typ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467600" cy="5786478"/>
          </a:xfrm>
        </p:spPr>
        <p:txBody>
          <a:bodyPr>
            <a:normAutofit fontScale="62500" lnSpcReduction="20000"/>
          </a:bodyPr>
          <a:lstStyle/>
          <a:p>
            <a:pPr lvl="0">
              <a:lnSpc>
                <a:spcPct val="220000"/>
              </a:lnSpc>
            </a:pPr>
            <a:r>
              <a:rPr lang="fr-FR" u="sng" dirty="0" smtClean="0">
                <a:effectLst>
                  <a:outerShdw blurRad="38100" dist="38100" dir="2700000" algn="tl">
                    <a:srgbClr val="000000">
                      <a:alpha val="43137"/>
                    </a:srgbClr>
                  </a:outerShdw>
                </a:effectLst>
                <a:latin typeface="MV Boli" pitchFamily="2" charset="0"/>
                <a:cs typeface="MV Boli" pitchFamily="2" charset="0"/>
              </a:rPr>
              <a:t>3-La déportation ( à partir de 1939) :</a:t>
            </a:r>
          </a:p>
          <a:p>
            <a:r>
              <a:rPr lang="fr-FR" sz="3200" dirty="0" smtClean="0">
                <a:latin typeface="MV Boli" pitchFamily="2" charset="0"/>
                <a:cs typeface="MV Boli" pitchFamily="2" charset="0"/>
              </a:rPr>
              <a:t>Déportation : Transfert et internement dans un camp de concentration situé dans une région éloignée.</a:t>
            </a:r>
          </a:p>
          <a:p>
            <a:r>
              <a:rPr lang="fr-FR" sz="3200" dirty="0" smtClean="0">
                <a:latin typeface="MV Boli" pitchFamily="2" charset="0"/>
                <a:cs typeface="MV Boli" pitchFamily="2" charset="0"/>
              </a:rPr>
              <a:t>La construction du mur du Ghetto de Varsovie</a:t>
            </a:r>
          </a:p>
          <a:p>
            <a:r>
              <a:rPr lang="fr-FR" sz="3200" dirty="0" smtClean="0">
                <a:latin typeface="MV Boli" pitchFamily="2" charset="0"/>
                <a:cs typeface="MV Boli" pitchFamily="2" charset="0"/>
              </a:rPr>
              <a:t>L'invasion de la Pologne (1er septembre 1939) inclut environ trois millions de Juifs supplémentaires dans les territoires contrôlés par le Reich. Les nazis décident aussitôt de les regrouper en attendant de mettre en œuvre des « mesures d'ensemble programmées » (circulaire de </a:t>
            </a:r>
            <a:r>
              <a:rPr lang="fr-FR" sz="3200" dirty="0" smtClean="0">
                <a:latin typeface="MV Boli" pitchFamily="2" charset="0"/>
                <a:cs typeface="MV Boli" pitchFamily="2" charset="0"/>
                <a:hlinkClick r:id="rId3"/>
              </a:rPr>
              <a:t>Reinhard Heydrich</a:t>
            </a:r>
            <a:r>
              <a:rPr lang="fr-FR" sz="3200" dirty="0" smtClean="0">
                <a:latin typeface="MV Boli" pitchFamily="2" charset="0"/>
                <a:cs typeface="MV Boli" pitchFamily="2" charset="0"/>
              </a:rPr>
              <a:t>, 21 septembre 1939) ; le 30 octobre suivant, le chef suprême de la police allemande, </a:t>
            </a:r>
            <a:r>
              <a:rPr lang="fr-FR" sz="3200" dirty="0" smtClean="0">
                <a:latin typeface="MV Boli" pitchFamily="2" charset="0"/>
                <a:cs typeface="MV Boli" pitchFamily="2" charset="0"/>
                <a:hlinkClick r:id="rId4"/>
              </a:rPr>
              <a:t>Himmler</a:t>
            </a:r>
            <a:r>
              <a:rPr lang="fr-FR" sz="3200" dirty="0" smtClean="0">
                <a:latin typeface="MV Boli" pitchFamily="2" charset="0"/>
                <a:cs typeface="MV Boli" pitchFamily="2" charset="0"/>
              </a:rPr>
              <a:t> (homme politique allemand) , ordonne la déportation de tous les Juifs du </a:t>
            </a:r>
            <a:r>
              <a:rPr lang="fr-FR" sz="3200" dirty="0" err="1" smtClean="0">
                <a:latin typeface="MV Boli" pitchFamily="2" charset="0"/>
                <a:cs typeface="MV Boli" pitchFamily="2" charset="0"/>
              </a:rPr>
              <a:t>Warthegau</a:t>
            </a:r>
            <a:r>
              <a:rPr lang="fr-FR" sz="3200" dirty="0" smtClean="0">
                <a:latin typeface="MV Boli" pitchFamily="2" charset="0"/>
                <a:cs typeface="MV Boli" pitchFamily="2" charset="0"/>
              </a:rPr>
              <a:t> (partie de la Pologne annexée par le Reich) vers la zone non annexée qui relève du Gouvernement général (territoire du centre de la Pologne administré par un gouvernement allemand civil) ; dès décembre 1939, le premier ghetto juif est créé à Łódź où les  conditions de vie y sont extrêmement dures. </a:t>
            </a:r>
          </a:p>
        </p:txBody>
      </p:sp>
    </p:spTree>
  </p:cSld>
  <p:clrMapOvr>
    <a:masterClrMapping/>
  </p:clrMapOvr>
  <p:transition spd="med">
    <p:split/>
    <p:sndAc>
      <p:stSnd>
        <p:snd r:embed="rId2" name="type.wav" builtIn="1"/>
      </p:stSnd>
    </p:sndAc>
  </p:transition>
  <p:timing>
    <p:tnLst>
      <p:par>
        <p:cT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6773</TotalTime>
  <Words>416</Words>
  <PresentationFormat>Affichage à l'écran (4:3)</PresentationFormat>
  <Paragraphs>99</Paragraphs>
  <Slides>28</Slides>
  <Notes>1</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Technique</vt:lpstr>
      <vt:lpstr>Membres du groupe :           Classe : Terminale Scientifique   Badji Khedidja.     Berar Manel.         Berrachedi Nadira.             Briza Yousra.                 Necira  Meriem.   </vt:lpstr>
      <vt:lpstr>Sommaire:</vt:lpstr>
      <vt:lpstr>I.  Introduction:  </vt:lpstr>
      <vt:lpstr>II .Untermenschen (des sous-hommes) : </vt:lpstr>
      <vt:lpstr>III. Le génocide des juifs : les grandes étapes : </vt:lpstr>
      <vt:lpstr>Apposition d'affiche indiquant le boycott des magasins juifs en 1933 </vt:lpstr>
      <vt:lpstr>Diapositive 7</vt:lpstr>
      <vt:lpstr>La synagogue de la Herzog Rudolf Strasse à Munich après son incendie lors de la nuit de Cristal. </vt:lpstr>
      <vt:lpstr>Diapositive 9</vt:lpstr>
      <vt:lpstr>La construction du mur du Ghetto de Varsovie </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Membres du groupe : Badji Khedidja.     Berar Manel.         Berrachedi Nadira.             Briza Yousra.                 Necira  Meriem. Classe : Terminale Scientifique 1. Année Scolaire : 2014 /2015. </dc:title>
  <dc:creator>PC Client</dc:creator>
  <cp:lastModifiedBy>PC Client</cp:lastModifiedBy>
  <cp:revision>20</cp:revision>
  <dcterms:created xsi:type="dcterms:W3CDTF">2014-11-06T21:10:09Z</dcterms:created>
  <dcterms:modified xsi:type="dcterms:W3CDTF">2014-12-10T17:00:36Z</dcterms:modified>
</cp:coreProperties>
</file>