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 id="278"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87" autoAdjust="0"/>
    <p:restoredTop sz="94660"/>
  </p:normalViewPr>
  <p:slideViewPr>
    <p:cSldViewPr>
      <p:cViewPr varScale="1">
        <p:scale>
          <a:sx n="66" d="100"/>
          <a:sy n="66" d="100"/>
        </p:scale>
        <p:origin x="142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p>
            <a:fld id="{C1D6ED02-32CA-46F4-9078-7698D8F83197}" type="datetimeFigureOut">
              <a:rPr lang="fr-FR" smtClean="0"/>
              <a:pPr/>
              <a:t>29/01/2018</a:t>
            </a:fld>
            <a:endParaRPr lang="fr-FR"/>
          </a:p>
        </p:txBody>
      </p:sp>
      <p:sp>
        <p:nvSpPr>
          <p:cNvPr id="20" name="Espace réservé du pied de page 19"/>
          <p:cNvSpPr>
            <a:spLocks noGrp="1"/>
          </p:cNvSpPr>
          <p:nvPr>
            <p:ph type="ftr" sz="quarter" idx="11"/>
          </p:nvPr>
        </p:nvSpPr>
        <p:spPr/>
        <p:txBody>
          <a:bodyPr/>
          <a:lstStyle/>
          <a:p>
            <a:endParaRPr lang="fr-FR"/>
          </a:p>
        </p:txBody>
      </p:sp>
      <p:sp>
        <p:nvSpPr>
          <p:cNvPr id="10" name="Espace réservé du numéro de diapositive 9"/>
          <p:cNvSpPr>
            <a:spLocks noGrp="1"/>
          </p:cNvSpPr>
          <p:nvPr>
            <p:ph type="sldNum" sz="quarter" idx="12"/>
          </p:nvPr>
        </p:nvSpPr>
        <p:spPr/>
        <p:txBody>
          <a:bodyPr/>
          <a:lstStyle/>
          <a:p>
            <a:fld id="{0BEA63F1-C141-4CE4-A7A5-5442FABD29CD}" type="slidenum">
              <a:rPr lang="fr-FR" smtClean="0"/>
              <a:pPr/>
              <a:t>‹N°›</a:t>
            </a:fld>
            <a:endParaRPr lang="fr-F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1D6ED02-32CA-46F4-9078-7698D8F83197}" type="datetimeFigureOut">
              <a:rPr lang="fr-FR" smtClean="0"/>
              <a:pPr/>
              <a:t>29/01/2018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BEA63F1-C141-4CE4-A7A5-5442FABD29C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1D6ED02-32CA-46F4-9078-7698D8F83197}" type="datetimeFigureOut">
              <a:rPr lang="fr-FR" smtClean="0"/>
              <a:pPr/>
              <a:t>29/01/2018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BEA63F1-C141-4CE4-A7A5-5442FABD29C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1D6ED02-32CA-46F4-9078-7698D8F83197}" type="datetimeFigureOut">
              <a:rPr lang="fr-FR" smtClean="0"/>
              <a:pPr/>
              <a:t>29/01/2018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BEA63F1-C141-4CE4-A7A5-5442FABD29C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C1D6ED02-32CA-46F4-9078-7698D8F83197}" type="datetimeFigureOut">
              <a:rPr lang="fr-FR" smtClean="0"/>
              <a:pPr/>
              <a:t>29/01/2018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BEA63F1-C141-4CE4-A7A5-5442FABD29CD}" type="slidenum">
              <a:rPr lang="fr-FR" smtClean="0"/>
              <a:pPr/>
              <a:t>‹N°›</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1D6ED02-32CA-46F4-9078-7698D8F83197}" type="datetimeFigureOut">
              <a:rPr lang="fr-FR" smtClean="0"/>
              <a:pPr/>
              <a:t>29/01/2018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BEA63F1-C141-4CE4-A7A5-5442FABD29C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C1D6ED02-32CA-46F4-9078-7698D8F83197}" type="datetimeFigureOut">
              <a:rPr lang="fr-FR" smtClean="0"/>
              <a:pPr/>
              <a:t>29/01/2018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BEA63F1-C141-4CE4-A7A5-5442FABD29C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C1D6ED02-32CA-46F4-9078-7698D8F83197}" type="datetimeFigureOut">
              <a:rPr lang="fr-FR" smtClean="0"/>
              <a:pPr/>
              <a:t>29/01/2018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BEA63F1-C141-4CE4-A7A5-5442FABD29C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Espace réservé de la date 1"/>
          <p:cNvSpPr>
            <a:spLocks noGrp="1"/>
          </p:cNvSpPr>
          <p:nvPr>
            <p:ph type="dt" sz="half" idx="10"/>
          </p:nvPr>
        </p:nvSpPr>
        <p:spPr/>
        <p:txBody>
          <a:bodyPr/>
          <a:lstStyle/>
          <a:p>
            <a:fld id="{C1D6ED02-32CA-46F4-9078-7698D8F83197}" type="datetimeFigureOut">
              <a:rPr lang="fr-FR" smtClean="0"/>
              <a:pPr/>
              <a:t>29/01/2018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BEA63F1-C141-4CE4-A7A5-5442FABD29CD}" type="slidenum">
              <a:rPr lang="fr-FR" smtClean="0"/>
              <a:pPr/>
              <a:t>‹N°›</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1D6ED02-32CA-46F4-9078-7698D8F83197}" type="datetimeFigureOut">
              <a:rPr lang="fr-FR" smtClean="0"/>
              <a:pPr/>
              <a:t>29/01/2018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BEA63F1-C141-4CE4-A7A5-5442FABD29C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C1D6ED02-32CA-46F4-9078-7698D8F83197}" type="datetimeFigureOut">
              <a:rPr lang="fr-FR" smtClean="0"/>
              <a:pPr/>
              <a:t>29/01/2018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BEA63F1-C141-4CE4-A7A5-5442FABD29CD}" type="slidenum">
              <a:rPr lang="fr-FR" smtClean="0"/>
              <a:pPr/>
              <a:t>‹N°›</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1D6ED02-32CA-46F4-9078-7698D8F83197}" type="datetimeFigureOut">
              <a:rPr lang="fr-FR" smtClean="0"/>
              <a:pPr/>
              <a:t>29/01/2018</a:t>
            </a:fld>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EA63F1-C141-4CE4-A7A5-5442FABD29CD}" type="slidenum">
              <a:rPr lang="fr-FR" smtClean="0"/>
              <a:pPr/>
              <a:t>‹N°›</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fr.wikipedia.org/wiki/Compromis_temps-m%C3%A9moir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fr.wikipedia.org/wiki/Test_d'int%C3%A9gration" TargetMode="External"/><Relationship Id="rId2" Type="http://schemas.openxmlformats.org/officeDocument/2006/relationships/hyperlink" Target="https://fr.wikipedia.org/wiki/Test_unitaire" TargetMode="External"/><Relationship Id="rId1" Type="http://schemas.openxmlformats.org/officeDocument/2006/relationships/slideLayout" Target="../slideLayouts/slideLayout2.xml"/><Relationship Id="rId5" Type="http://schemas.openxmlformats.org/officeDocument/2006/relationships/hyperlink" Target="https://fr.wikipedia.org/wiki/V%C3%A9rification_formelle" TargetMode="External"/><Relationship Id="rId4" Type="http://schemas.openxmlformats.org/officeDocument/2006/relationships/hyperlink" Target="https://fr.wikipedia.org/wiki/Test_de_performance"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fr.wikipedia.org/wiki/Programmation_informatique" TargetMode="External"/><Relationship Id="rId7" Type="http://schemas.openxmlformats.org/officeDocument/2006/relationships/hyperlink" Target="https://fr.wikipedia.org/wiki/Test_Driven_Development" TargetMode="External"/><Relationship Id="rId2" Type="http://schemas.openxmlformats.org/officeDocument/2006/relationships/hyperlink" Target="https://fr.wikipedia.org/wiki/Test_unitaire" TargetMode="External"/><Relationship Id="rId1" Type="http://schemas.openxmlformats.org/officeDocument/2006/relationships/slideLayout" Target="../slideLayouts/slideLayout2.xml"/><Relationship Id="rId6" Type="http://schemas.openxmlformats.org/officeDocument/2006/relationships/hyperlink" Target="https://fr.wikipedia.org/wiki/Extreme_programming" TargetMode="External"/><Relationship Id="rId5" Type="http://schemas.openxmlformats.org/officeDocument/2006/relationships/hyperlink" Target="https://fr.wikipedia.org/wiki/Programme_informatique" TargetMode="External"/><Relationship Id="rId4" Type="http://schemas.openxmlformats.org/officeDocument/2006/relationships/hyperlink" Target="https://fr.wikipedia.org/wiki/Logicie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fr.wikipedia.org/wiki/D%C3%A9veloppement_de_logiciel" TargetMode="External"/><Relationship Id="rId2" Type="http://schemas.openxmlformats.org/officeDocument/2006/relationships/hyperlink" Target="https://fr.wikipedia.org/wiki/Test_d'int%C3%A9gration" TargetMode="External"/><Relationship Id="rId1" Type="http://schemas.openxmlformats.org/officeDocument/2006/relationships/slideLayout" Target="../slideLayouts/slideLayout2.xml"/><Relationship Id="rId6" Type="http://schemas.openxmlformats.org/officeDocument/2006/relationships/hyperlink" Target="https://fr.wikipedia.org/wiki/Test_de_validation" TargetMode="External"/><Relationship Id="rId5" Type="http://schemas.openxmlformats.org/officeDocument/2006/relationships/hyperlink" Target="https://fr.wikipedia.org/wiki/Test_unitaire" TargetMode="External"/><Relationship Id="rId4" Type="http://schemas.openxmlformats.org/officeDocument/2006/relationships/hyperlink" Target="https://fr.wikipedia.org/wiki/Test_(informatique)"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fr.wikipedia.org/wiki/Test_(informatique)" TargetMode="External"/><Relationship Id="rId2" Type="http://schemas.openxmlformats.org/officeDocument/2006/relationships/hyperlink" Target="https://fr.wikipedia.org/wiki/Test_de_performance" TargetMode="External"/><Relationship Id="rId1" Type="http://schemas.openxmlformats.org/officeDocument/2006/relationships/slideLayout" Target="../slideLayouts/slideLayout2.xml"/><Relationship Id="rId6" Type="http://schemas.openxmlformats.org/officeDocument/2006/relationships/hyperlink" Target="https://fr.wikipedia.org/wiki/Utilisateur_(informatique)" TargetMode="External"/><Relationship Id="rId5" Type="http://schemas.openxmlformats.org/officeDocument/2006/relationships/hyperlink" Target="https://fr.wikipedia.org/wiki/Temps_de_r%C3%A9ponse_(informatique)" TargetMode="External"/><Relationship Id="rId4" Type="http://schemas.openxmlformats.org/officeDocument/2006/relationships/hyperlink" Target="https://fr.wikipedia.org/wiki/Informatique"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fr.wikipedia.org/wiki/Test_unitaire" TargetMode="External"/><Relationship Id="rId3" Type="http://schemas.openxmlformats.org/officeDocument/2006/relationships/hyperlink" Target="https://fr.wikipedia.org/wiki/Gestion_de_versions" TargetMode="External"/><Relationship Id="rId7" Type="http://schemas.openxmlformats.org/officeDocument/2006/relationships/hyperlink" Target="https://fr.wikipedia.org/wiki/Test_d'int%C3%A9gration" TargetMode="External"/><Relationship Id="rId2" Type="http://schemas.openxmlformats.org/officeDocument/2006/relationships/hyperlink" Target="https://fr.wikipedia.org/wiki/Algorithmique" TargetMode="External"/><Relationship Id="rId1" Type="http://schemas.openxmlformats.org/officeDocument/2006/relationships/slideLayout" Target="../slideLayouts/slideLayout2.xml"/><Relationship Id="rId6" Type="http://schemas.openxmlformats.org/officeDocument/2006/relationships/hyperlink" Target="https://fr.wikipedia.org/wiki/Refactoring" TargetMode="External"/><Relationship Id="rId5" Type="http://schemas.openxmlformats.org/officeDocument/2006/relationships/hyperlink" Target="https://fr.wikipedia.org/wiki/Programmation_syst%C3%A8me" TargetMode="External"/><Relationship Id="rId4" Type="http://schemas.openxmlformats.org/officeDocument/2006/relationships/hyperlink" Target="https://fr.wikipedia.org/wiki/Optimisation_du_cod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fr.wikipedia.org/wiki/Algorithme" TargetMode="External"/><Relationship Id="rId2" Type="http://schemas.openxmlformats.org/officeDocument/2006/relationships/hyperlink" Target="https://fr.wikipedia.org/wiki/Algorithmique" TargetMode="External"/><Relationship Id="rId1" Type="http://schemas.openxmlformats.org/officeDocument/2006/relationships/slideLayout" Target="../slideLayouts/slideLayout2.xml"/><Relationship Id="rId4" Type="http://schemas.openxmlformats.org/officeDocument/2006/relationships/hyperlink" Target="https://fr.wikipedia.org/wiki/Probl%C3%A8me_algorithmique"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fr.wikipedia.org/wiki/Wikip%C3%A9dia" TargetMode="External"/><Relationship Id="rId3" Type="http://schemas.openxmlformats.org/officeDocument/2006/relationships/hyperlink" Target="https://fr.wikipedia.org/wiki/Anglais" TargetMode="External"/><Relationship Id="rId7" Type="http://schemas.openxmlformats.org/officeDocument/2006/relationships/hyperlink" Target="https://fr.wikipedia.org/wiki/Logiciel_de_gestion_de_versions" TargetMode="External"/><Relationship Id="rId2" Type="http://schemas.openxmlformats.org/officeDocument/2006/relationships/hyperlink" Target="https://fr.wikipedia.org/wiki/Gestion_de_versions" TargetMode="External"/><Relationship Id="rId1" Type="http://schemas.openxmlformats.org/officeDocument/2006/relationships/slideLayout" Target="../slideLayouts/slideLayout2.xml"/><Relationship Id="rId6" Type="http://schemas.openxmlformats.org/officeDocument/2006/relationships/hyperlink" Target="https://fr.wikipedia.org/wiki/Codes_source" TargetMode="External"/><Relationship Id="rId5" Type="http://schemas.openxmlformats.org/officeDocument/2006/relationships/hyperlink" Target="https://fr.wikipedia.org/wiki/Programmation_informatique" TargetMode="External"/><Relationship Id="rId4" Type="http://schemas.openxmlformats.org/officeDocument/2006/relationships/hyperlink" Target="https://fr.wikipedia.org/wiki/Fichier_texte" TargetMode="External"/><Relationship Id="rId9" Type="http://schemas.openxmlformats.org/officeDocument/2006/relationships/hyperlink" Target="https://fr.wikipedia.org/w/index.php?title=Gestion_de_version&amp;action=history"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fr.wikipedia.org/wiki/%C3%89nergie_%C3%A9lectrique" TargetMode="External"/><Relationship Id="rId3" Type="http://schemas.openxmlformats.org/officeDocument/2006/relationships/hyperlink" Target="https://fr.wikipedia.org/wiki/Programmation" TargetMode="External"/><Relationship Id="rId7" Type="http://schemas.openxmlformats.org/officeDocument/2006/relationships/hyperlink" Target="https://fr.wikipedia.org/wiki/Fichier_informatique" TargetMode="External"/><Relationship Id="rId2" Type="http://schemas.openxmlformats.org/officeDocument/2006/relationships/hyperlink" Target="https://fr.wikipedia.org/wiki/Optimisation_du_code" TargetMode="External"/><Relationship Id="rId1" Type="http://schemas.openxmlformats.org/officeDocument/2006/relationships/slideLayout" Target="../slideLayouts/slideLayout2.xml"/><Relationship Id="rId6" Type="http://schemas.openxmlformats.org/officeDocument/2006/relationships/hyperlink" Target="https://fr.wikipedia.org/wiki/M%C3%A9moire_(informatique)" TargetMode="External"/><Relationship Id="rId5" Type="http://schemas.openxmlformats.org/officeDocument/2006/relationships/hyperlink" Target="https://fr.wikipedia.org/wiki/Code_source" TargetMode="External"/><Relationship Id="rId4" Type="http://schemas.openxmlformats.org/officeDocument/2006/relationships/hyperlink" Target="https://fr.wikipedia.org/wiki/Informatiqu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fr.wikipedia.org/wiki/Traitement_des_donn%C3%A9es" TargetMode="External"/><Relationship Id="rId13" Type="http://schemas.openxmlformats.org/officeDocument/2006/relationships/hyperlink" Target="https://fr.wikipedia.org/wiki/%C3%89cran_(informatique)" TargetMode="External"/><Relationship Id="rId18" Type="http://schemas.openxmlformats.org/officeDocument/2006/relationships/hyperlink" Target="https://fr.wikipedia.org/wiki/Processeur" TargetMode="External"/><Relationship Id="rId3" Type="http://schemas.openxmlformats.org/officeDocument/2006/relationships/hyperlink" Target="https://fr.wikipedia.org/wiki/Programmation" TargetMode="External"/><Relationship Id="rId7" Type="http://schemas.openxmlformats.org/officeDocument/2006/relationships/hyperlink" Target="https://fr.wikipedia.org/w/index.php?title=Programmation_des_applications&amp;action=edit&amp;redlink=1" TargetMode="External"/><Relationship Id="rId12" Type="http://schemas.openxmlformats.org/officeDocument/2006/relationships/hyperlink" Target="https://fr.wikipedia.org/wiki/Clavier_d'ordinateur" TargetMode="External"/><Relationship Id="rId17" Type="http://schemas.openxmlformats.org/officeDocument/2006/relationships/hyperlink" Target="https://fr.wikipedia.org/wiki/M%C3%A9moire_vive" TargetMode="External"/><Relationship Id="rId2" Type="http://schemas.openxmlformats.org/officeDocument/2006/relationships/hyperlink" Target="https://fr.wikipedia.org/wiki/Programmation_syst%C3%A8me" TargetMode="External"/><Relationship Id="rId16" Type="http://schemas.openxmlformats.org/officeDocument/2006/relationships/hyperlink" Target="https://fr.wikipedia.org/wiki/P%C3%A9riph%C3%A9rique_(informatique)" TargetMode="External"/><Relationship Id="rId20" Type="http://schemas.openxmlformats.org/officeDocument/2006/relationships/hyperlink" Target="https://fr.wikipedia.org/w/index.php?title=Programmation_syst%C3%A8me&amp;action=edit&amp;section=1" TargetMode="External"/><Relationship Id="rId1" Type="http://schemas.openxmlformats.org/officeDocument/2006/relationships/slideLayout" Target="../slideLayouts/slideLayout2.xml"/><Relationship Id="rId6" Type="http://schemas.openxmlformats.org/officeDocument/2006/relationships/hyperlink" Target="https://fr.wikipedia.org/wiki/Ordinateur" TargetMode="External"/><Relationship Id="rId11" Type="http://schemas.openxmlformats.org/officeDocument/2006/relationships/hyperlink" Target="https://fr.wikipedia.org/wiki/Fichier_(informatique)" TargetMode="External"/><Relationship Id="rId5" Type="http://schemas.openxmlformats.org/officeDocument/2006/relationships/hyperlink" Target="https://fr.wikipedia.org/wiki/Syst%C3%A8me_d'exploitation" TargetMode="External"/><Relationship Id="rId15" Type="http://schemas.openxmlformats.org/officeDocument/2006/relationships/hyperlink" Target="https://fr.wikipedia.org/wiki/R%C3%A9seau_(informatique)" TargetMode="External"/><Relationship Id="rId10" Type="http://schemas.openxmlformats.org/officeDocument/2006/relationships/hyperlink" Target="https://fr.wikipedia.org/wiki/Protocole_de_communication" TargetMode="External"/><Relationship Id="rId19" Type="http://schemas.openxmlformats.org/officeDocument/2006/relationships/hyperlink" Target="https://fr.wikipedia.org/w/index.php?title=Programmation_syst%C3%A8me&amp;veaction=edit&amp;section=1" TargetMode="External"/><Relationship Id="rId4" Type="http://schemas.openxmlformats.org/officeDocument/2006/relationships/hyperlink" Target="https://fr.wikipedia.org/wiki/Programme_informatique" TargetMode="External"/><Relationship Id="rId9" Type="http://schemas.openxmlformats.org/officeDocument/2006/relationships/hyperlink" Target="https://fr.wikipedia.org/wiki/Interface_de_programmation" TargetMode="External"/><Relationship Id="rId14" Type="http://schemas.openxmlformats.org/officeDocument/2006/relationships/hyperlink" Target="https://fr.wikipedia.org/wiki/Modem"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fr.wikipedia.org/wiki/Programme_informatique" TargetMode="External"/><Relationship Id="rId7" Type="http://schemas.openxmlformats.org/officeDocument/2006/relationships/hyperlink" Target="https://fr.wikipedia.org/wiki/R%C3%A9usinage_de_code" TargetMode="External"/><Relationship Id="rId2" Type="http://schemas.openxmlformats.org/officeDocument/2006/relationships/hyperlink" Target="https://fr.wikipedia.org/wiki/Refactoring" TargetMode="External"/><Relationship Id="rId1" Type="http://schemas.openxmlformats.org/officeDocument/2006/relationships/slideLayout" Target="../slideLayouts/slideLayout2.xml"/><Relationship Id="rId6" Type="http://schemas.openxmlformats.org/officeDocument/2006/relationships/hyperlink" Target="https://fr.wikipedia.org/wiki/OQLF" TargetMode="External"/><Relationship Id="rId5" Type="http://schemas.openxmlformats.org/officeDocument/2006/relationships/hyperlink" Target="https://fr.wikipedia.org/wiki/Qu%C3%A9bec" TargetMode="External"/><Relationship Id="rId4" Type="http://schemas.openxmlformats.org/officeDocument/2006/relationships/hyperlink" Target="https://fr.wikipedia.org/wiki/Optimisation_de_code"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fr.wikipedia.org/wiki/Programmation_orient%C3%A9e_composant" TargetMode="External"/><Relationship Id="rId13" Type="http://schemas.openxmlformats.org/officeDocument/2006/relationships/hyperlink" Target="https://fr.wikipedia.org/wiki/Programmation_par_intention" TargetMode="External"/><Relationship Id="rId3" Type="http://schemas.openxmlformats.org/officeDocument/2006/relationships/hyperlink" Target="https://fr.wikipedia.org/wiki/Programmation_d%C3%A9clarative" TargetMode="External"/><Relationship Id="rId7" Type="http://schemas.openxmlformats.org/officeDocument/2006/relationships/hyperlink" Target="https://fr.wikipedia.org/wiki/Programmation_orient%C3%A9e_aspect" TargetMode="External"/><Relationship Id="rId12" Type="http://schemas.openxmlformats.org/officeDocument/2006/relationships/hyperlink" Target="https://fr.wikipedia.org/wiki/Programmation_par_contrat" TargetMode="External"/><Relationship Id="rId2" Type="http://schemas.openxmlformats.org/officeDocument/2006/relationships/hyperlink" Target="https://fr.wikipedia.org/wiki/Programmation_concurrente" TargetMode="External"/><Relationship Id="rId16" Type="http://schemas.openxmlformats.org/officeDocument/2006/relationships/hyperlink" Target="https://fr.wikipedia.org/wiki/Programmation_structur%C3%A9e" TargetMode="External"/><Relationship Id="rId1" Type="http://schemas.openxmlformats.org/officeDocument/2006/relationships/slideLayout" Target="../slideLayouts/slideLayout2.xml"/><Relationship Id="rId6" Type="http://schemas.openxmlformats.org/officeDocument/2006/relationships/hyperlink" Target="https://fr.wikipedia.org/wiki/Programmation_logique" TargetMode="External"/><Relationship Id="rId11" Type="http://schemas.openxmlformats.org/officeDocument/2006/relationships/hyperlink" Target="https://fr.wikipedia.org/wiki/Programmation_par_contraintes" TargetMode="External"/><Relationship Id="rId5" Type="http://schemas.openxmlformats.org/officeDocument/2006/relationships/hyperlink" Target="https://fr.wikipedia.org/wiki/Programmation_imp%C3%A9rative" TargetMode="External"/><Relationship Id="rId15" Type="http://schemas.openxmlformats.org/officeDocument/2006/relationships/hyperlink" Target="https://fr.wikipedia.org/wiki/Programmation_r%C3%A9active" TargetMode="External"/><Relationship Id="rId10" Type="http://schemas.openxmlformats.org/officeDocument/2006/relationships/hyperlink" Target="https://fr.wikipedia.org/wiki/Programmation_orient%C3%A9e_prototype" TargetMode="External"/><Relationship Id="rId4" Type="http://schemas.openxmlformats.org/officeDocument/2006/relationships/hyperlink" Target="https://fr.wikipedia.org/wiki/Programmation_fonctionnelle" TargetMode="External"/><Relationship Id="rId9" Type="http://schemas.openxmlformats.org/officeDocument/2006/relationships/hyperlink" Target="https://fr.wikipedia.org/wiki/Programmation_orient%C3%A9e_objet" TargetMode="External"/><Relationship Id="rId14" Type="http://schemas.openxmlformats.org/officeDocument/2006/relationships/hyperlink" Target="https://fr.wikipedia.org/wiki/Programmation_proc%C3%A9durale"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fr.wikipedia.org/wiki/Alan_Tur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fr.wikipedia.org/wiki/D%C3%A9veloppement_de_logiciel" TargetMode="External"/><Relationship Id="rId2" Type="http://schemas.openxmlformats.org/officeDocument/2006/relationships/hyperlink" Target="https://fr.wikipedia.org/wiki/Programme_informatique" TargetMode="External"/><Relationship Id="rId1" Type="http://schemas.openxmlformats.org/officeDocument/2006/relationships/slideLayout" Target="../slideLayouts/slideLayout2.xml"/><Relationship Id="rId6" Type="http://schemas.openxmlformats.org/officeDocument/2006/relationships/hyperlink" Target="https://fr.wikipedia.org/wiki/Code_source" TargetMode="External"/><Relationship Id="rId5" Type="http://schemas.openxmlformats.org/officeDocument/2006/relationships/hyperlink" Target="https://fr.wikipedia.org/wiki/Langage_de_programmation" TargetMode="External"/><Relationship Id="rId4" Type="http://schemas.openxmlformats.org/officeDocument/2006/relationships/hyperlink" Target="https://fr.wikipedia.org/wiki/VHDL"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fr.wikipedia.org/wiki/Java_(langag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fr.wikipedia.org/wiki/Machine_de_Turing" TargetMode="External"/><Relationship Id="rId3" Type="http://schemas.openxmlformats.org/officeDocument/2006/relationships/hyperlink" Target="https://fr.wikipedia.org/wiki/Herman_Hollerith" TargetMode="External"/><Relationship Id="rId7" Type="http://schemas.openxmlformats.org/officeDocument/2006/relationships/hyperlink" Target="https://fr.wikipedia.org/wiki/Alan_Turing" TargetMode="External"/><Relationship Id="rId2" Type="http://schemas.openxmlformats.org/officeDocument/2006/relationships/hyperlink" Target="https://fr.wikipedia.org/wiki/1801" TargetMode="External"/><Relationship Id="rId1" Type="http://schemas.openxmlformats.org/officeDocument/2006/relationships/slideLayout" Target="../slideLayouts/slideLayout2.xml"/><Relationship Id="rId6" Type="http://schemas.openxmlformats.org/officeDocument/2006/relationships/hyperlink" Target="https://fr.wikipedia.org/wiki/Programmation_informatique" TargetMode="External"/><Relationship Id="rId5" Type="http://schemas.openxmlformats.org/officeDocument/2006/relationships/hyperlink" Target="https://fr.wikipedia.org/wiki/Carte_perfor%C3%A9e" TargetMode="External"/><Relationship Id="rId4" Type="http://schemas.openxmlformats.org/officeDocument/2006/relationships/hyperlink" Target="https://fr.wikipedia.org/wiki/International_Business_Machines_Corporation" TargetMode="External"/><Relationship Id="rId9" Type="http://schemas.openxmlformats.org/officeDocument/2006/relationships/hyperlink" Target="https://fr.wikipedia.org/wiki/Programme_informatique"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fr.wikipedia.org/wiki/Transisto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fr.wikipedia.org/wiki/Algorithme" TargetMode="External"/><Relationship Id="rId2" Type="http://schemas.openxmlformats.org/officeDocument/2006/relationships/hyperlink" Target="https://fr.wikipedia.org/wiki/Conception_de_logiciel" TargetMode="External"/><Relationship Id="rId1" Type="http://schemas.openxmlformats.org/officeDocument/2006/relationships/slideLayout" Target="../slideLayouts/slideLayout2.xml"/><Relationship Id="rId5" Type="http://schemas.openxmlformats.org/officeDocument/2006/relationships/hyperlink" Target="https://fr.wikipedia.org/wiki/Algorithmique" TargetMode="External"/><Relationship Id="rId4" Type="http://schemas.openxmlformats.org/officeDocument/2006/relationships/hyperlink" Target="https://fr.wikipedia.org/wiki/Entr%C3%A9es-sorties"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35696" y="260648"/>
            <a:ext cx="6172200" cy="1462314"/>
          </a:xfrm>
        </p:spPr>
        <p:txBody>
          <a:bodyPr>
            <a:normAutofit/>
          </a:bodyPr>
          <a:lstStyle/>
          <a:p>
            <a:pPr algn="ctr"/>
            <a:r>
              <a:rPr lang="en-US" sz="4400" dirty="0" smtClean="0">
                <a:solidFill>
                  <a:schemeClr val="accent1">
                    <a:lumMod val="75000"/>
                  </a:schemeClr>
                </a:solidFill>
              </a:rPr>
              <a:t>La </a:t>
            </a:r>
            <a:r>
              <a:rPr lang="en-US" sz="4400" dirty="0" err="1" smtClean="0">
                <a:solidFill>
                  <a:schemeClr val="accent1">
                    <a:lumMod val="75000"/>
                  </a:schemeClr>
                </a:solidFill>
              </a:rPr>
              <a:t>programmation</a:t>
            </a:r>
            <a:endParaRPr lang="fr-FR" sz="4400" dirty="0">
              <a:solidFill>
                <a:schemeClr val="accent1">
                  <a:lumMod val="75000"/>
                </a:schemeClr>
              </a:solidFill>
            </a:endParaRPr>
          </a:p>
        </p:txBody>
      </p:sp>
      <p:sp>
        <p:nvSpPr>
          <p:cNvPr id="4" name="ZoneTexte 3"/>
          <p:cNvSpPr txBox="1"/>
          <p:nvPr/>
        </p:nvSpPr>
        <p:spPr>
          <a:xfrm>
            <a:off x="7236296" y="6237312"/>
            <a:ext cx="2376264" cy="369332"/>
          </a:xfrm>
          <a:prstGeom prst="rect">
            <a:avLst/>
          </a:prstGeom>
          <a:noFill/>
        </p:spPr>
        <p:txBody>
          <a:bodyPr wrap="square" rtlCol="0">
            <a:spAutoFit/>
          </a:bodyPr>
          <a:lstStyle/>
          <a:p>
            <a:r>
              <a:rPr lang="en-US" dirty="0" smtClean="0"/>
              <a:t>2017/2018</a:t>
            </a:r>
            <a:endParaRPr lang="fr-FR"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7467600" cy="1143000"/>
          </a:xfrm>
        </p:spPr>
        <p:txBody>
          <a:bodyPr/>
          <a:lstStyle/>
          <a:p>
            <a:pPr algn="ctr"/>
            <a:r>
              <a:rPr lang="fr-FR" sz="3600" dirty="0" smtClean="0">
                <a:latin typeface="Aharoni" pitchFamily="2" charset="-79"/>
                <a:cs typeface="Aharoni" pitchFamily="2" charset="-79"/>
              </a:rPr>
              <a:t>3-2-</a:t>
            </a:r>
            <a:r>
              <a:rPr lang="fr-FR" sz="3600" dirty="0" err="1" smtClean="0">
                <a:latin typeface="Aharoni" pitchFamily="2" charset="-79"/>
                <a:cs typeface="Aharoni" pitchFamily="2" charset="-79"/>
              </a:rPr>
              <a:t>Implementation</a:t>
            </a:r>
            <a:r>
              <a:rPr lang="fr-FR" dirty="0" smtClean="0">
                <a:latin typeface="Aharoni" pitchFamily="2" charset="-79"/>
                <a:cs typeface="Aharoni" pitchFamily="2" charset="-79"/>
              </a:rPr>
              <a:t>:</a:t>
            </a:r>
            <a:endParaRPr lang="fr-FR" dirty="0">
              <a:latin typeface="Aharoni" pitchFamily="2" charset="-79"/>
              <a:cs typeface="Aharoni" pitchFamily="2" charset="-79"/>
            </a:endParaRPr>
          </a:p>
        </p:txBody>
      </p:sp>
      <p:sp>
        <p:nvSpPr>
          <p:cNvPr id="3" name="Espace réservé du contenu 2"/>
          <p:cNvSpPr>
            <a:spLocks noGrp="1"/>
          </p:cNvSpPr>
          <p:nvPr>
            <p:ph idx="1"/>
          </p:nvPr>
        </p:nvSpPr>
        <p:spPr/>
        <p:txBody>
          <a:bodyPr>
            <a:normAutofit lnSpcReduction="10000"/>
          </a:bodyPr>
          <a:lstStyle/>
          <a:p>
            <a:r>
              <a:rPr lang="fr-FR" dirty="0" smtClean="0">
                <a:latin typeface="Arial" pitchFamily="34" charset="0"/>
                <a:cs typeface="Arial" pitchFamily="34" charset="0"/>
              </a:rPr>
              <a:t>Une fois l'algorithme défini, l'étape suivante est de coder le programme. Le codage dépend de l'architecture sur laquelle va s'exécuter le programme, de </a:t>
            </a:r>
            <a:r>
              <a:rPr lang="fr-FR" dirty="0" smtClean="0">
                <a:latin typeface="Arial" pitchFamily="34" charset="0"/>
                <a:cs typeface="Arial" pitchFamily="34" charset="0"/>
                <a:hlinkClick r:id="rId2" tooltip="Compromis temps-mémoire"/>
              </a:rPr>
              <a:t>compromis temps-mémoire</a:t>
            </a:r>
            <a:r>
              <a:rPr lang="fr-FR" dirty="0" smtClean="0">
                <a:latin typeface="Arial" pitchFamily="34" charset="0"/>
                <a:cs typeface="Arial" pitchFamily="34" charset="0"/>
              </a:rPr>
              <a:t>, et d'autres contraintes. Ces contraintes vont déterminer quel langage de programmation utiliser pour « convertir » l'algorithme en code source.</a:t>
            </a:r>
            <a:endParaRPr lang="fr-FR"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188640"/>
            <a:ext cx="7467600" cy="1143000"/>
          </a:xfrm>
        </p:spPr>
        <p:txBody>
          <a:bodyPr>
            <a:normAutofit/>
          </a:bodyPr>
          <a:lstStyle/>
          <a:p>
            <a:pPr algn="ctr"/>
            <a:r>
              <a:rPr lang="en-US" dirty="0" smtClean="0">
                <a:latin typeface="Aharoni" pitchFamily="2" charset="-79"/>
                <a:cs typeface="Aharoni" pitchFamily="2" charset="-79"/>
              </a:rPr>
              <a:t>3-3-Transformation du code source.</a:t>
            </a:r>
            <a:endParaRPr lang="fr-FR" dirty="0">
              <a:latin typeface="Aharoni" pitchFamily="2" charset="-79"/>
              <a:cs typeface="Aharoni" pitchFamily="2" charset="-79"/>
            </a:endParaRPr>
          </a:p>
        </p:txBody>
      </p:sp>
      <p:sp>
        <p:nvSpPr>
          <p:cNvPr id="3" name="Espace réservé du contenu 2"/>
          <p:cNvSpPr>
            <a:spLocks noGrp="1"/>
          </p:cNvSpPr>
          <p:nvPr>
            <p:ph idx="1"/>
          </p:nvPr>
        </p:nvSpPr>
        <p:spPr>
          <a:xfrm>
            <a:off x="1187624" y="1628800"/>
            <a:ext cx="7467600" cy="4853136"/>
          </a:xfrm>
        </p:spPr>
        <p:txBody>
          <a:bodyPr/>
          <a:lstStyle/>
          <a:p>
            <a:r>
              <a:rPr lang="fr-FR" dirty="0" smtClean="0"/>
              <a:t>Le code source n'est (presque) jamais utilisable tel quel. Il est généralement écrit dans un langage "de haut niveau", compréhensible pour l'homme, mais pas pour la machine.</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3-4-Test du </a:t>
            </a:r>
            <a:r>
              <a:rPr lang="en-US" dirty="0" err="1" smtClean="0"/>
              <a:t>programme</a:t>
            </a:r>
            <a:r>
              <a:rPr lang="en-US" dirty="0" smtClean="0"/>
              <a:t>:</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C'est l'une des étapes les plus importantes de la création d'un programme. En principe, tout programmeur se doit de vérifier chaque partie d'un programme, de le tester. Il existe différents types de test. On peut citer en particulier :</a:t>
            </a:r>
          </a:p>
          <a:p>
            <a:r>
              <a:rPr lang="fr-FR" dirty="0" smtClean="0">
                <a:hlinkClick r:id="rId2" tooltip="Test unitaire"/>
              </a:rPr>
              <a:t>Test unitaire</a:t>
            </a:r>
            <a:endParaRPr lang="fr-FR" dirty="0" smtClean="0"/>
          </a:p>
          <a:p>
            <a:r>
              <a:rPr lang="fr-FR" dirty="0" smtClean="0">
                <a:hlinkClick r:id="rId3" tooltip="Test d'intégration"/>
              </a:rPr>
              <a:t>Test d'intégration</a:t>
            </a:r>
            <a:endParaRPr lang="fr-FR" dirty="0" smtClean="0"/>
          </a:p>
          <a:p>
            <a:r>
              <a:rPr lang="fr-FR" dirty="0" smtClean="0">
                <a:hlinkClick r:id="rId4" tooltip="Test de performance"/>
              </a:rPr>
              <a:t>Test de performance</a:t>
            </a:r>
            <a:endParaRPr lang="fr-FR" dirty="0" smtClean="0"/>
          </a:p>
          <a:p>
            <a:r>
              <a:rPr lang="fr-FR" dirty="0" smtClean="0"/>
              <a:t>Il convient de noter qu'il est parfois possible de </a:t>
            </a:r>
            <a:r>
              <a:rPr lang="fr-FR" dirty="0" smtClean="0">
                <a:hlinkClick r:id="rId5" tooltip="Vérification formelle"/>
              </a:rPr>
              <a:t>vérifier</a:t>
            </a:r>
            <a:r>
              <a:rPr lang="fr-FR" dirty="0" smtClean="0"/>
              <a:t> un programme informatique, c'est-à-dire prouver, de manière plus ou moins automatique, qu'il assure certaines propriétés.</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latin typeface="Algerian" pitchFamily="82" charset="0"/>
                <a:hlinkClick r:id="rId2" tooltip="Test unitaire"/>
              </a:rPr>
              <a:t>Test unitaire</a:t>
            </a:r>
            <a:endParaRPr lang="fr-FR" b="1" dirty="0" smtClean="0">
              <a:latin typeface="Algerian" pitchFamily="82" charset="0"/>
            </a:endParaRPr>
          </a:p>
        </p:txBody>
      </p:sp>
      <p:sp>
        <p:nvSpPr>
          <p:cNvPr id="3" name="Espace réservé du contenu 2"/>
          <p:cNvSpPr>
            <a:spLocks noGrp="1"/>
          </p:cNvSpPr>
          <p:nvPr>
            <p:ph idx="1"/>
          </p:nvPr>
        </p:nvSpPr>
        <p:spPr>
          <a:xfrm>
            <a:off x="1435608" y="1447800"/>
            <a:ext cx="7498080" cy="5221560"/>
          </a:xfrm>
        </p:spPr>
        <p:txBody>
          <a:bodyPr>
            <a:normAutofit fontScale="85000" lnSpcReduction="20000"/>
          </a:bodyPr>
          <a:lstStyle/>
          <a:p>
            <a:r>
              <a:rPr lang="fr-FR" dirty="0" smtClean="0"/>
              <a:t>En </a:t>
            </a:r>
            <a:r>
              <a:rPr lang="fr-FR" dirty="0" smtClean="0">
                <a:hlinkClick r:id="rId3" tooltip="Programmation informatique"/>
              </a:rPr>
              <a:t>programmation informatique</a:t>
            </a:r>
            <a:r>
              <a:rPr lang="fr-FR" dirty="0" smtClean="0"/>
              <a:t>, le </a:t>
            </a:r>
            <a:r>
              <a:rPr lang="fr-FR" b="1" dirty="0" smtClean="0"/>
              <a:t>test unitaire</a:t>
            </a:r>
            <a:r>
              <a:rPr lang="fr-FR" dirty="0" smtClean="0"/>
              <a:t> (ou « </a:t>
            </a:r>
            <a:r>
              <a:rPr lang="fr-FR" b="1" dirty="0" smtClean="0"/>
              <a:t>T.U.</a:t>
            </a:r>
            <a:r>
              <a:rPr lang="fr-FR" dirty="0" smtClean="0"/>
              <a:t> », ou « </a:t>
            </a:r>
            <a:r>
              <a:rPr lang="fr-FR" b="1" dirty="0" smtClean="0"/>
              <a:t>U.T.</a:t>
            </a:r>
            <a:r>
              <a:rPr lang="fr-FR" dirty="0" smtClean="0"/>
              <a:t> » en anglais) ou </a:t>
            </a:r>
            <a:r>
              <a:rPr lang="fr-FR" b="1" dirty="0" smtClean="0"/>
              <a:t>test de composants</a:t>
            </a:r>
            <a:r>
              <a:rPr lang="fr-FR" dirty="0" smtClean="0"/>
              <a:t> est une procédure permettant de vérifier le bon fonctionnement d'une partie précise d'un </a:t>
            </a:r>
            <a:r>
              <a:rPr lang="fr-FR" dirty="0" smtClean="0">
                <a:hlinkClick r:id="rId4" tooltip="Logiciel"/>
              </a:rPr>
              <a:t>logiciel</a:t>
            </a:r>
            <a:r>
              <a:rPr lang="fr-FR" dirty="0" smtClean="0"/>
              <a:t> ou d'une portion d'un </a:t>
            </a:r>
            <a:r>
              <a:rPr lang="fr-FR" dirty="0" smtClean="0">
                <a:hlinkClick r:id="rId5" tooltip="Programme informatique"/>
              </a:rPr>
              <a:t>programme</a:t>
            </a:r>
            <a:r>
              <a:rPr lang="fr-FR" dirty="0" smtClean="0"/>
              <a:t> (appelée « unité » ou « module »).</a:t>
            </a:r>
          </a:p>
          <a:p>
            <a:r>
              <a:rPr lang="fr-FR" dirty="0" smtClean="0"/>
              <a:t>Dans les applications non critiques, l'écriture des tests unitaires a longtemps été considérée comme une tâche secondaire. Cependant, les méthodes </a:t>
            </a:r>
            <a:r>
              <a:rPr lang="fr-FR" dirty="0" err="1" smtClean="0">
                <a:hlinkClick r:id="rId6" tooltip="Extreme programming"/>
              </a:rPr>
              <a:t>Extreme</a:t>
            </a:r>
            <a:r>
              <a:rPr lang="fr-FR" dirty="0" smtClean="0">
                <a:hlinkClick r:id="rId6" tooltip="Extreme programming"/>
              </a:rPr>
              <a:t> </a:t>
            </a:r>
            <a:r>
              <a:rPr lang="fr-FR" dirty="0" err="1" smtClean="0">
                <a:hlinkClick r:id="rId6" tooltip="Extreme programming"/>
              </a:rPr>
              <a:t>programming</a:t>
            </a:r>
            <a:r>
              <a:rPr lang="fr-FR" dirty="0" smtClean="0"/>
              <a:t> (XP) ou </a:t>
            </a:r>
            <a:r>
              <a:rPr lang="fr-FR" dirty="0" smtClean="0">
                <a:hlinkClick r:id="rId7" tooltip="Test Driven Development"/>
              </a:rPr>
              <a:t>Test </a:t>
            </a:r>
            <a:r>
              <a:rPr lang="fr-FR" dirty="0" err="1" smtClean="0">
                <a:hlinkClick r:id="rId7" tooltip="Test Driven Development"/>
              </a:rPr>
              <a:t>Driven</a:t>
            </a:r>
            <a:r>
              <a:rPr lang="fr-FR" dirty="0" smtClean="0">
                <a:hlinkClick r:id="rId7" tooltip="Test Driven Development"/>
              </a:rPr>
              <a:t> </a:t>
            </a:r>
            <a:r>
              <a:rPr lang="fr-FR" dirty="0" err="1" smtClean="0">
                <a:hlinkClick r:id="rId7" tooltip="Test Driven Development"/>
              </a:rPr>
              <a:t>Development</a:t>
            </a:r>
            <a:r>
              <a:rPr lang="fr-FR" dirty="0" smtClean="0"/>
              <a:t> (TDD) ont remis les tests unitaires, appelés « tests du programmeur », au centre de l'activité de programmation. À noter que le test unitaire peut ne pas être automatique.</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latin typeface="Algerian" pitchFamily="82" charset="0"/>
                <a:hlinkClick r:id="rId2" tooltip="Test d'intégration"/>
              </a:rPr>
              <a:t>Test d'intégration</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Dans le monde du </a:t>
            </a:r>
            <a:r>
              <a:rPr lang="fr-FR" dirty="0" smtClean="0">
                <a:hlinkClick r:id="rId3" tooltip="Développement de logiciel"/>
              </a:rPr>
              <a:t>développement informatique</a:t>
            </a:r>
            <a:r>
              <a:rPr lang="fr-FR" dirty="0" smtClean="0"/>
              <a:t>, le </a:t>
            </a:r>
            <a:r>
              <a:rPr lang="fr-FR" b="1" dirty="0" smtClean="0"/>
              <a:t>test d'intégration</a:t>
            </a:r>
            <a:r>
              <a:rPr lang="fr-FR" dirty="0" smtClean="0"/>
              <a:t> est une phase dans les </a:t>
            </a:r>
            <a:r>
              <a:rPr lang="fr-FR" dirty="0" smtClean="0">
                <a:hlinkClick r:id="rId4" tooltip="Test (informatique)"/>
              </a:rPr>
              <a:t>tests</a:t>
            </a:r>
            <a:r>
              <a:rPr lang="fr-FR" dirty="0" smtClean="0"/>
              <a:t>, qui est précédée des </a:t>
            </a:r>
            <a:r>
              <a:rPr lang="fr-FR" dirty="0" smtClean="0">
                <a:hlinkClick r:id="rId5" tooltip="Test unitaire"/>
              </a:rPr>
              <a:t>tests unitaires</a:t>
            </a:r>
            <a:r>
              <a:rPr lang="fr-FR" dirty="0" smtClean="0"/>
              <a:t> et est généralement suivi par les </a:t>
            </a:r>
            <a:r>
              <a:rPr lang="fr-FR" dirty="0" smtClean="0">
                <a:hlinkClick r:id="rId6" tooltip="Test de validation"/>
              </a:rPr>
              <a:t>tests de validation</a:t>
            </a:r>
            <a:r>
              <a:rPr lang="fr-FR" dirty="0" smtClean="0"/>
              <a:t>. Dans le </a:t>
            </a:r>
            <a:r>
              <a:rPr lang="fr-FR" dirty="0" smtClean="0">
                <a:hlinkClick r:id="rId5" tooltip="Test unitaire"/>
              </a:rPr>
              <a:t>test unitaire</a:t>
            </a:r>
            <a:r>
              <a:rPr lang="fr-FR" dirty="0" smtClean="0"/>
              <a:t>, on vérifie le bon fonctionnement d'une partie précise d'un logiciel ou d'une portion d'un programme (appelée « unité » ou « module ») ; dans le test d’intégration, chacun des modules indépendants du logiciel est assemblé et testé dans l’ensemble</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smtClean="0">
                <a:latin typeface="Algerian" pitchFamily="82" charset="0"/>
                <a:hlinkClick r:id="rId2" tooltip="Test de performance"/>
              </a:rPr>
              <a:t>Test de performance</a:t>
            </a:r>
            <a:r>
              <a:rPr lang="fr-FR" dirty="0" smtClean="0"/>
              <a:t/>
            </a:r>
            <a:br>
              <a:rPr lang="fr-FR" dirty="0" smtClean="0"/>
            </a:br>
            <a:endParaRPr lang="fr-FR" dirty="0"/>
          </a:p>
        </p:txBody>
      </p:sp>
      <p:sp>
        <p:nvSpPr>
          <p:cNvPr id="3" name="Espace réservé du contenu 2"/>
          <p:cNvSpPr>
            <a:spLocks noGrp="1"/>
          </p:cNvSpPr>
          <p:nvPr>
            <p:ph idx="1"/>
          </p:nvPr>
        </p:nvSpPr>
        <p:spPr>
          <a:xfrm>
            <a:off x="1115616" y="1268760"/>
            <a:ext cx="7818072" cy="5328592"/>
          </a:xfrm>
        </p:spPr>
        <p:txBody>
          <a:bodyPr>
            <a:normAutofit fontScale="85000" lnSpcReduction="20000"/>
          </a:bodyPr>
          <a:lstStyle/>
          <a:p>
            <a:r>
              <a:rPr lang="fr-FR" dirty="0" smtClean="0"/>
              <a:t>Un </a:t>
            </a:r>
            <a:r>
              <a:rPr lang="fr-FR" b="1" dirty="0" smtClean="0"/>
              <a:t>test de performance</a:t>
            </a:r>
            <a:r>
              <a:rPr lang="fr-FR" dirty="0" smtClean="0"/>
              <a:t> est un </a:t>
            </a:r>
            <a:r>
              <a:rPr lang="fr-FR" dirty="0" smtClean="0">
                <a:hlinkClick r:id="rId3" tooltip="Test (informatique)"/>
              </a:rPr>
              <a:t>test</a:t>
            </a:r>
            <a:r>
              <a:rPr lang="fr-FR" dirty="0" smtClean="0"/>
              <a:t> dont l'objectif est de déterminer la performance d'un système </a:t>
            </a:r>
            <a:r>
              <a:rPr lang="fr-FR" dirty="0" smtClean="0">
                <a:hlinkClick r:id="rId4" tooltip="Informatique"/>
              </a:rPr>
              <a:t>informatique</a:t>
            </a:r>
            <a:r>
              <a:rPr lang="fr-FR" dirty="0" smtClean="0"/>
              <a:t>.</a:t>
            </a:r>
          </a:p>
          <a:p>
            <a:r>
              <a:rPr lang="fr-FR" dirty="0" smtClean="0"/>
              <a:t>L'acception la plus courante de ce terme est celle dans laquelle ces tests logiciels vont avoir pour objectif de mesurer les </a:t>
            </a:r>
            <a:r>
              <a:rPr lang="fr-FR" dirty="0" smtClean="0">
                <a:hlinkClick r:id="rId5" tooltip="Temps de réponse (informatique)"/>
              </a:rPr>
              <a:t>temps de réponse</a:t>
            </a:r>
            <a:r>
              <a:rPr lang="fr-FR" dirty="0" smtClean="0"/>
              <a:t> d'un système applicatif en fonction de sa sollicitation. Cette définition est donc très proche de celle de </a:t>
            </a:r>
            <a:r>
              <a:rPr lang="fr-FR" b="1" dirty="0" smtClean="0"/>
              <a:t>test de charge</a:t>
            </a:r>
            <a:r>
              <a:rPr lang="fr-FR" dirty="0" smtClean="0"/>
              <a:t> où l'on mesure le comportement d'un système en fonction de la charge d'</a:t>
            </a:r>
            <a:r>
              <a:rPr lang="fr-FR" dirty="0" smtClean="0">
                <a:hlinkClick r:id="rId6" tooltip="Utilisateur (informatique)"/>
              </a:rPr>
              <a:t>utilisateurs</a:t>
            </a:r>
            <a:r>
              <a:rPr lang="fr-FR" dirty="0" smtClean="0"/>
              <a:t> simultanés. Seuls les tests de charge permettent de valider correctement une application ou un système avant déploiement, tant en qualité de service qu'en consommation de ressources</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dirty="0" smtClean="0"/>
              <a:t>4-Prati</a:t>
            </a:r>
            <a:r>
              <a:rPr lang="fr-FR" dirty="0" smtClean="0"/>
              <a:t>q</a:t>
            </a:r>
            <a:r>
              <a:rPr lang="en-US" dirty="0" err="1" smtClean="0"/>
              <a:t>ue</a:t>
            </a:r>
            <a:endParaRPr lang="fr-FR" dirty="0"/>
          </a:p>
        </p:txBody>
      </p:sp>
      <p:sp>
        <p:nvSpPr>
          <p:cNvPr id="3" name="Espace réservé du contenu 2"/>
          <p:cNvSpPr>
            <a:spLocks noGrp="1"/>
          </p:cNvSpPr>
          <p:nvPr>
            <p:ph idx="1"/>
          </p:nvPr>
        </p:nvSpPr>
        <p:spPr/>
        <p:txBody>
          <a:bodyPr/>
          <a:lstStyle/>
          <a:p>
            <a:r>
              <a:rPr lang="fr-FR" u="sng" dirty="0" smtClean="0">
                <a:hlinkClick r:id="rId2"/>
              </a:rPr>
              <a:t>Algorithmique</a:t>
            </a:r>
            <a:endParaRPr lang="fr-FR" dirty="0" smtClean="0"/>
          </a:p>
          <a:p>
            <a:r>
              <a:rPr lang="fr-FR" dirty="0" smtClean="0">
                <a:hlinkClick r:id="rId3" tooltip="Gestion de versions"/>
              </a:rPr>
              <a:t>Gestion de versions</a:t>
            </a:r>
            <a:endParaRPr lang="fr-FR" dirty="0" smtClean="0"/>
          </a:p>
          <a:p>
            <a:r>
              <a:rPr lang="fr-FR" dirty="0" smtClean="0">
                <a:hlinkClick r:id="rId4" tooltip="Optimisation du code"/>
              </a:rPr>
              <a:t>Optimisation du code</a:t>
            </a:r>
            <a:endParaRPr lang="fr-FR" dirty="0" smtClean="0"/>
          </a:p>
          <a:p>
            <a:r>
              <a:rPr lang="fr-FR" dirty="0" smtClean="0">
                <a:hlinkClick r:id="rId5" tooltip="Programmation système"/>
              </a:rPr>
              <a:t>Programmation système</a:t>
            </a:r>
            <a:endParaRPr lang="fr-FR" dirty="0" smtClean="0"/>
          </a:p>
          <a:p>
            <a:r>
              <a:rPr lang="fr-FR" dirty="0" err="1" smtClean="0">
                <a:hlinkClick r:id="rId6" tooltip="Refactoring"/>
              </a:rPr>
              <a:t>Refactoring</a:t>
            </a:r>
            <a:endParaRPr lang="fr-FR" dirty="0" smtClean="0"/>
          </a:p>
          <a:p>
            <a:r>
              <a:rPr lang="fr-FR" dirty="0" smtClean="0">
                <a:hlinkClick r:id="rId7" tooltip="Test d'intégration"/>
              </a:rPr>
              <a:t>Test d'intégration</a:t>
            </a:r>
            <a:endParaRPr lang="fr-FR" dirty="0" smtClean="0"/>
          </a:p>
          <a:p>
            <a:r>
              <a:rPr lang="fr-FR" dirty="0" smtClean="0">
                <a:hlinkClick r:id="rId8" tooltip="Test unitaire"/>
              </a:rPr>
              <a:t>Test unitaire</a:t>
            </a:r>
            <a:endParaRPr lang="fr-FR" dirty="0" smtClean="0"/>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smtClean="0">
                <a:hlinkClick r:id="rId2"/>
              </a:rPr>
              <a:t>Algorithmique</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r>
              <a:rPr lang="fr-FR" dirty="0" smtClean="0"/>
              <a:t>L'</a:t>
            </a:r>
            <a:r>
              <a:rPr lang="fr-FR" b="1" dirty="0" smtClean="0"/>
              <a:t>algorithmique</a:t>
            </a:r>
            <a:r>
              <a:rPr lang="fr-FR" dirty="0" smtClean="0"/>
              <a:t> est l'étude et la production de règles et techniques qui sont impliquées dans la définition et la conception d'</a:t>
            </a:r>
            <a:r>
              <a:rPr lang="fr-FR" dirty="0" smtClean="0">
                <a:hlinkClick r:id="rId3" tooltip="Algorithme"/>
              </a:rPr>
              <a:t>algorithmes</a:t>
            </a:r>
            <a:r>
              <a:rPr lang="fr-FR" dirty="0" smtClean="0"/>
              <a:t>, c'est-à-dire de processus systématiques de résolution d'un problème permettant de décrire précisément des étapes pour résoudre </a:t>
            </a:r>
            <a:r>
              <a:rPr lang="fr-FR" dirty="0" err="1" smtClean="0"/>
              <a:t>un</a:t>
            </a:r>
            <a:r>
              <a:rPr lang="fr-FR" dirty="0" err="1" smtClean="0">
                <a:hlinkClick r:id="rId4" tooltip="Problème algorithmique"/>
              </a:rPr>
              <a:t>problème</a:t>
            </a:r>
            <a:r>
              <a:rPr lang="fr-FR" dirty="0" smtClean="0">
                <a:hlinkClick r:id="rId4" tooltip="Problème algorithmique"/>
              </a:rPr>
              <a:t> algorithmique</a:t>
            </a:r>
            <a:r>
              <a:rPr lang="fr-FR" dirty="0" smtClean="0"/>
              <a:t>.</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smtClean="0">
                <a:effectLst/>
                <a:hlinkClick r:id="rId2" tooltip="Gestion de versions"/>
              </a:rPr>
              <a:t>Gestion de versions</a:t>
            </a:r>
            <a:r>
              <a:rPr lang="fr-FR" dirty="0" smtClean="0"/>
              <a:t/>
            </a:r>
            <a:br>
              <a:rPr lang="fr-FR" dirty="0" smtClean="0"/>
            </a:br>
            <a:endParaRPr lang="fr-FR" dirty="0"/>
          </a:p>
        </p:txBody>
      </p:sp>
      <p:sp>
        <p:nvSpPr>
          <p:cNvPr id="3" name="Espace réservé du contenu 2"/>
          <p:cNvSpPr>
            <a:spLocks noGrp="1"/>
          </p:cNvSpPr>
          <p:nvPr>
            <p:ph idx="1"/>
          </p:nvPr>
        </p:nvSpPr>
        <p:spPr>
          <a:xfrm>
            <a:off x="1187624" y="1052736"/>
            <a:ext cx="7776864" cy="5544616"/>
          </a:xfrm>
        </p:spPr>
        <p:txBody>
          <a:bodyPr>
            <a:normAutofit fontScale="70000" lnSpcReduction="20000"/>
          </a:bodyPr>
          <a:lstStyle/>
          <a:p>
            <a:r>
              <a:rPr lang="fr-FR" dirty="0" smtClean="0"/>
              <a:t>La </a:t>
            </a:r>
            <a:r>
              <a:rPr lang="fr-FR" b="1" dirty="0" smtClean="0"/>
              <a:t>gestion de versions</a:t>
            </a:r>
            <a:r>
              <a:rPr lang="fr-FR" dirty="0" smtClean="0"/>
              <a:t> (en </a:t>
            </a:r>
            <a:r>
              <a:rPr lang="fr-FR" dirty="0" smtClean="0">
                <a:hlinkClick r:id="rId3" tooltip="Anglais"/>
              </a:rPr>
              <a:t>anglais</a:t>
            </a:r>
            <a:r>
              <a:rPr lang="fr-FR" dirty="0" smtClean="0"/>
              <a:t> </a:t>
            </a:r>
            <a:r>
              <a:rPr lang="fr-FR" i="1" dirty="0" smtClean="0"/>
              <a:t>version control</a:t>
            </a:r>
            <a:r>
              <a:rPr lang="fr-FR" dirty="0" smtClean="0"/>
              <a:t> ou </a:t>
            </a:r>
            <a:r>
              <a:rPr lang="fr-FR" i="1" dirty="0" err="1" smtClean="0"/>
              <a:t>revision</a:t>
            </a:r>
            <a:r>
              <a:rPr lang="fr-FR" i="1" dirty="0" smtClean="0"/>
              <a:t> control</a:t>
            </a:r>
            <a:r>
              <a:rPr lang="fr-FR" dirty="0" smtClean="0"/>
              <a:t>) consiste à maintenir l'ensemble des versions d'un ou plusieurs fichiers (généralement </a:t>
            </a:r>
            <a:r>
              <a:rPr lang="fr-FR" dirty="0" smtClean="0">
                <a:hlinkClick r:id="rId4" tooltip="Fichier texte"/>
              </a:rPr>
              <a:t>en texte</a:t>
            </a:r>
            <a:r>
              <a:rPr lang="fr-FR" dirty="0" smtClean="0"/>
              <a:t>). Essentiellement utilisée dans le domaine de la </a:t>
            </a:r>
            <a:r>
              <a:rPr lang="fr-FR" dirty="0" smtClean="0">
                <a:hlinkClick r:id="rId5" tooltip="Programmation informatique"/>
              </a:rPr>
              <a:t>création de logiciels</a:t>
            </a:r>
            <a:r>
              <a:rPr lang="fr-FR" dirty="0" smtClean="0"/>
              <a:t>, elle concerne surtout la gestion </a:t>
            </a:r>
            <a:r>
              <a:rPr lang="fr-FR" dirty="0" err="1" smtClean="0"/>
              <a:t>des</a:t>
            </a:r>
            <a:r>
              <a:rPr lang="fr-FR" u="sng" dirty="0" err="1" smtClean="0">
                <a:hlinkClick r:id="rId6"/>
              </a:rPr>
              <a:t>codes</a:t>
            </a:r>
            <a:r>
              <a:rPr lang="fr-FR" u="sng" dirty="0" smtClean="0">
                <a:hlinkClick r:id="rId6"/>
              </a:rPr>
              <a:t> source</a:t>
            </a:r>
            <a:r>
              <a:rPr lang="fr-FR" dirty="0" smtClean="0"/>
              <a:t>.</a:t>
            </a:r>
          </a:p>
          <a:p>
            <a:r>
              <a:rPr lang="fr-FR" dirty="0" smtClean="0"/>
              <a:t>Cette activité étant fastidieuse et relativement complexe, un appui logiciel est presque indispensable. À cet effet, il existe </a:t>
            </a:r>
            <a:r>
              <a:rPr lang="fr-FR" dirty="0" err="1" smtClean="0"/>
              <a:t>différents</a:t>
            </a:r>
            <a:r>
              <a:rPr lang="fr-FR" dirty="0" err="1" smtClean="0">
                <a:hlinkClick r:id="rId7" tooltip="Logiciel de gestion de versions"/>
              </a:rPr>
              <a:t>logiciels</a:t>
            </a:r>
            <a:r>
              <a:rPr lang="fr-FR" dirty="0" smtClean="0">
                <a:hlinkClick r:id="rId7" tooltip="Logiciel de gestion de versions"/>
              </a:rPr>
              <a:t> de gestion de versions</a:t>
            </a:r>
            <a:r>
              <a:rPr lang="fr-FR" dirty="0" smtClean="0"/>
              <a:t> qui, bien qu'ayant des concepts communs, apportent chacun leur propre vocabulaire et leurs propres usages. À titre d'exemple, on trouve un mécanisme rudimentaire de gestion de versions dans </a:t>
            </a:r>
            <a:r>
              <a:rPr lang="fr-FR" dirty="0" err="1" smtClean="0">
                <a:hlinkClick r:id="rId8" tooltip="Wikipédia"/>
              </a:rPr>
              <a:t>Wikipédia</a:t>
            </a:r>
            <a:r>
              <a:rPr lang="fr-FR" dirty="0" smtClean="0"/>
              <a:t> : pour chaque article, l'historique est disponible en cliquant sur le lien </a:t>
            </a:r>
            <a:r>
              <a:rPr lang="fr-FR" dirty="0" smtClean="0">
                <a:hlinkClick r:id="rId9"/>
              </a:rPr>
              <a:t>Afficher l'historique</a:t>
            </a:r>
            <a:r>
              <a:rPr lang="fr-FR" dirty="0" smtClean="0"/>
              <a:t> ; chaque ligne est une version de l'article. Un tel système est linéaire, par opposition à une gestion de contenu plus élaborée, selon une structure arborescente.</a:t>
            </a:r>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smtClean="0">
                <a:hlinkClick r:id="rId2" tooltip="Optimisation du code"/>
              </a:rPr>
              <a:t>Optimisation du code</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En </a:t>
            </a:r>
            <a:r>
              <a:rPr lang="fr-FR" u="sng" dirty="0" smtClean="0">
                <a:hlinkClick r:id="rId3"/>
              </a:rPr>
              <a:t>programmation</a:t>
            </a:r>
            <a:r>
              <a:rPr lang="fr-FR" dirty="0" smtClean="0"/>
              <a:t> </a:t>
            </a:r>
            <a:r>
              <a:rPr lang="fr-FR" dirty="0" smtClean="0">
                <a:hlinkClick r:id="rId4" tooltip="Informatique"/>
              </a:rPr>
              <a:t>informatique</a:t>
            </a:r>
            <a:r>
              <a:rPr lang="fr-FR" dirty="0" smtClean="0"/>
              <a:t>, </a:t>
            </a:r>
            <a:r>
              <a:rPr lang="fr-FR" b="1" dirty="0" smtClean="0"/>
              <a:t>l'optimisation de code</a:t>
            </a:r>
            <a:r>
              <a:rPr lang="fr-FR" dirty="0" smtClean="0"/>
              <a:t> est la pratique consistant à améliorer l'efficacité du </a:t>
            </a:r>
            <a:r>
              <a:rPr lang="fr-FR" dirty="0" smtClean="0">
                <a:hlinkClick r:id="rId5" tooltip="Code source"/>
              </a:rPr>
              <a:t>code informatique</a:t>
            </a:r>
            <a:r>
              <a:rPr lang="fr-FR" dirty="0" smtClean="0"/>
              <a:t> d'un programme ou d'une librairie logicielle. Ces améliorations permettent généralement au programme résultant de s'exécuter plus rapidement, de prendre moins de place en </a:t>
            </a:r>
            <a:r>
              <a:rPr lang="fr-FR" dirty="0" smtClean="0">
                <a:hlinkClick r:id="rId6" tooltip="Mémoire (informatique)"/>
              </a:rPr>
              <a:t>mémoire</a:t>
            </a:r>
            <a:r>
              <a:rPr lang="fr-FR" dirty="0" smtClean="0"/>
              <a:t>, de limiter sa consommation de ressources (par exemple les </a:t>
            </a:r>
            <a:r>
              <a:rPr lang="fr-FR" dirty="0" smtClean="0">
                <a:hlinkClick r:id="rId7" tooltip="Fichier informatique"/>
              </a:rPr>
              <a:t>fichiers</a:t>
            </a:r>
            <a:r>
              <a:rPr lang="fr-FR" dirty="0" smtClean="0"/>
              <a:t>), ou de consommer moins d'</a:t>
            </a:r>
            <a:r>
              <a:rPr lang="fr-FR" dirty="0" smtClean="0">
                <a:hlinkClick r:id="rId8" tooltip="Énergie électrique"/>
              </a:rPr>
              <a:t>énergie électrique</a:t>
            </a:r>
            <a:r>
              <a:rPr lang="fr-FR" dirty="0" smtClean="0"/>
              <a:t>.</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0"/>
            <a:ext cx="7467600" cy="1143000"/>
          </a:xfrm>
        </p:spPr>
        <p:txBody>
          <a:bodyPr/>
          <a:lstStyle/>
          <a:p>
            <a:pPr algn="ctr"/>
            <a:r>
              <a:rPr lang="en-US" b="1" dirty="0" smtClean="0">
                <a:solidFill>
                  <a:schemeClr val="tx1"/>
                </a:solidFill>
              </a:rPr>
              <a:t>Plan Du </a:t>
            </a:r>
            <a:r>
              <a:rPr lang="en-US" b="1" dirty="0" err="1" smtClean="0">
                <a:solidFill>
                  <a:schemeClr val="tx1"/>
                </a:solidFill>
              </a:rPr>
              <a:t>Cours</a:t>
            </a:r>
            <a:r>
              <a:rPr lang="en-US" b="1" dirty="0" smtClean="0">
                <a:solidFill>
                  <a:schemeClr val="tx1"/>
                </a:solidFill>
              </a:rPr>
              <a:t>:</a:t>
            </a:r>
            <a:endParaRPr lang="fr-FR" b="1" dirty="0">
              <a:solidFill>
                <a:schemeClr val="tx1"/>
              </a:solidFill>
            </a:endParaRPr>
          </a:p>
        </p:txBody>
      </p:sp>
      <p:sp>
        <p:nvSpPr>
          <p:cNvPr id="3" name="Espace réservé du contenu 2"/>
          <p:cNvSpPr>
            <a:spLocks noGrp="1"/>
          </p:cNvSpPr>
          <p:nvPr>
            <p:ph idx="1"/>
          </p:nvPr>
        </p:nvSpPr>
        <p:spPr>
          <a:ln>
            <a:solidFill>
              <a:schemeClr val="accent1"/>
            </a:solidFill>
          </a:ln>
        </p:spPr>
        <p:txBody>
          <a:bodyPr>
            <a:normAutofit fontScale="92500" lnSpcReduction="10000"/>
          </a:bodyPr>
          <a:lstStyle/>
          <a:p>
            <a:r>
              <a:rPr lang="en-US" dirty="0" smtClean="0"/>
              <a:t>-Definition.</a:t>
            </a:r>
            <a:br>
              <a:rPr lang="en-US" dirty="0" smtClean="0"/>
            </a:br>
            <a:r>
              <a:rPr lang="fr-FR" dirty="0" smtClean="0"/>
              <a:t>1-Exemple de programme.</a:t>
            </a:r>
            <a:br>
              <a:rPr lang="fr-FR" dirty="0" smtClean="0"/>
            </a:br>
            <a:r>
              <a:rPr lang="fr-FR" dirty="0" smtClean="0"/>
              <a:t>2-Histoire.</a:t>
            </a:r>
            <a:br>
              <a:rPr lang="fr-FR" dirty="0" smtClean="0"/>
            </a:br>
            <a:r>
              <a:rPr lang="fr-FR" dirty="0" smtClean="0"/>
              <a:t>3-Phase:</a:t>
            </a:r>
            <a:br>
              <a:rPr lang="fr-FR" dirty="0" smtClean="0"/>
            </a:br>
            <a:r>
              <a:rPr lang="fr-FR" dirty="0" smtClean="0"/>
              <a:t>  3-1-Conception.</a:t>
            </a:r>
            <a:br>
              <a:rPr lang="fr-FR" dirty="0" smtClean="0"/>
            </a:br>
            <a:r>
              <a:rPr lang="fr-FR" dirty="0" smtClean="0"/>
              <a:t>     3-1-1-</a:t>
            </a:r>
            <a:r>
              <a:rPr lang="fr-FR" dirty="0" err="1" smtClean="0"/>
              <a:t>Pogrammation</a:t>
            </a:r>
            <a:r>
              <a:rPr lang="fr-FR" dirty="0" smtClean="0"/>
              <a:t> </a:t>
            </a:r>
            <a:r>
              <a:rPr lang="fr-FR" dirty="0" err="1" smtClean="0"/>
              <a:t>imperative</a:t>
            </a:r>
            <a:r>
              <a:rPr lang="fr-FR" dirty="0" smtClean="0"/>
              <a:t>.</a:t>
            </a:r>
            <a:br>
              <a:rPr lang="fr-FR" dirty="0" smtClean="0"/>
            </a:br>
            <a:r>
              <a:rPr lang="fr-FR" dirty="0" smtClean="0"/>
              <a:t>   3-2-</a:t>
            </a:r>
            <a:r>
              <a:rPr lang="fr-FR" dirty="0" err="1" smtClean="0"/>
              <a:t>Implementation</a:t>
            </a:r>
            <a:r>
              <a:rPr lang="fr-FR" dirty="0" smtClean="0"/>
              <a:t>.</a:t>
            </a:r>
          </a:p>
          <a:p>
            <a:pPr>
              <a:buNone/>
            </a:pPr>
            <a:r>
              <a:rPr lang="en-US" dirty="0" smtClean="0"/>
              <a:t>      3-3-Transformation du code source.</a:t>
            </a:r>
          </a:p>
          <a:p>
            <a:pPr>
              <a:buNone/>
            </a:pPr>
            <a:r>
              <a:rPr lang="en-US" dirty="0" smtClean="0"/>
              <a:t>      3-4-Test du </a:t>
            </a:r>
            <a:r>
              <a:rPr lang="en-US" dirty="0" err="1" smtClean="0"/>
              <a:t>programme</a:t>
            </a:r>
            <a:r>
              <a:rPr lang="en-US" dirty="0" smtClean="0"/>
              <a:t>.</a:t>
            </a:r>
            <a:br>
              <a:rPr lang="en-US" dirty="0" smtClean="0"/>
            </a:br>
            <a:r>
              <a:rPr lang="en-US" dirty="0" smtClean="0"/>
              <a:t>4-Prati</a:t>
            </a:r>
            <a:r>
              <a:rPr lang="fr-FR" dirty="0" smtClean="0"/>
              <a:t>q</a:t>
            </a:r>
            <a:r>
              <a:rPr lang="en-US" dirty="0" err="1" smtClean="0"/>
              <a:t>ue</a:t>
            </a:r>
            <a:r>
              <a:rPr lang="en-US" dirty="0" smtClean="0"/>
              <a:t>.</a:t>
            </a:r>
            <a:br>
              <a:rPr lang="en-US" dirty="0" smtClean="0"/>
            </a:br>
            <a:r>
              <a:rPr lang="en-US" dirty="0" smtClean="0"/>
              <a:t>5-Paradigme.</a:t>
            </a:r>
            <a:endParaRPr lang="fr-FR"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hlinkClick r:id="rId2" tooltip="Programmation système"/>
              </a:rPr>
              <a:t>Programmation système</a:t>
            </a:r>
            <a:r>
              <a:rPr lang="fr-FR" dirty="0" smtClean="0"/>
              <a:t/>
            </a:r>
            <a:br>
              <a:rPr lang="fr-FR" dirty="0" smtClean="0"/>
            </a:br>
            <a:endParaRPr lang="fr-FR" dirty="0"/>
          </a:p>
        </p:txBody>
      </p:sp>
      <p:sp>
        <p:nvSpPr>
          <p:cNvPr id="3" name="Espace réservé du contenu 2"/>
          <p:cNvSpPr>
            <a:spLocks noGrp="1"/>
          </p:cNvSpPr>
          <p:nvPr>
            <p:ph idx="1"/>
          </p:nvPr>
        </p:nvSpPr>
        <p:spPr>
          <a:xfrm>
            <a:off x="1187624" y="1124744"/>
            <a:ext cx="7746064" cy="5472608"/>
          </a:xfrm>
        </p:spPr>
        <p:txBody>
          <a:bodyPr>
            <a:normAutofit fontScale="70000" lnSpcReduction="20000"/>
          </a:bodyPr>
          <a:lstStyle/>
          <a:p>
            <a:r>
              <a:rPr lang="fr-FR" dirty="0" smtClean="0"/>
              <a:t>La </a:t>
            </a:r>
            <a:r>
              <a:rPr lang="fr-FR" b="1" dirty="0" smtClean="0"/>
              <a:t>programmation système</a:t>
            </a:r>
            <a:r>
              <a:rPr lang="fr-FR" dirty="0" smtClean="0"/>
              <a:t> est un type de </a:t>
            </a:r>
            <a:r>
              <a:rPr lang="fr-FR" dirty="0" smtClean="0">
                <a:hlinkClick r:id="rId3" tooltip="Programmation"/>
              </a:rPr>
              <a:t>programmation</a:t>
            </a:r>
            <a:r>
              <a:rPr lang="fr-FR" dirty="0" smtClean="0"/>
              <a:t> qui vise au développement de </a:t>
            </a:r>
            <a:r>
              <a:rPr lang="fr-FR" dirty="0" smtClean="0">
                <a:hlinkClick r:id="rId4" tooltip="Programme informatique"/>
              </a:rPr>
              <a:t>programmes</a:t>
            </a:r>
            <a:r>
              <a:rPr lang="fr-FR" dirty="0" smtClean="0"/>
              <a:t> qui font partie du </a:t>
            </a:r>
            <a:r>
              <a:rPr lang="fr-FR" dirty="0" smtClean="0">
                <a:hlinkClick r:id="rId5" tooltip="Système d'exploitation"/>
              </a:rPr>
              <a:t>système d’exploitation</a:t>
            </a:r>
            <a:r>
              <a:rPr lang="fr-FR" dirty="0" smtClean="0"/>
              <a:t> d’un </a:t>
            </a:r>
            <a:r>
              <a:rPr lang="fr-FR" dirty="0" smtClean="0">
                <a:hlinkClick r:id="rId6" tooltip="Ordinateur"/>
              </a:rPr>
              <a:t>ordinateur</a:t>
            </a:r>
            <a:r>
              <a:rPr lang="fr-FR" dirty="0" smtClean="0"/>
              <a:t> ou qui en réalisent les fonctions. Elle se distingue de la </a:t>
            </a:r>
            <a:r>
              <a:rPr lang="fr-FR" dirty="0" smtClean="0">
                <a:hlinkClick r:id="rId7" tooltip="Programmation des applications (page inexistante)"/>
              </a:rPr>
              <a:t>programmation des applications</a:t>
            </a:r>
            <a:r>
              <a:rPr lang="fr-FR" dirty="0" smtClean="0"/>
              <a:t> en ce qu’elle s’intéresse non pas au </a:t>
            </a:r>
            <a:r>
              <a:rPr lang="fr-FR" dirty="0" smtClean="0">
                <a:hlinkClick r:id="rId8" tooltip="Traitement des données"/>
              </a:rPr>
              <a:t>traitement des données</a:t>
            </a:r>
            <a:r>
              <a:rPr lang="fr-FR" dirty="0" smtClean="0"/>
              <a:t>, mais à la </a:t>
            </a:r>
            <a:r>
              <a:rPr lang="fr-FR" dirty="0" err="1" smtClean="0"/>
              <a:t>resolution</a:t>
            </a:r>
            <a:r>
              <a:rPr lang="fr-FR" dirty="0" smtClean="0"/>
              <a:t> des problèmes pour les humains, aux </a:t>
            </a:r>
            <a:r>
              <a:rPr lang="fr-FR" dirty="0" smtClean="0">
                <a:hlinkClick r:id="rId9" tooltip="Interface de programmation"/>
              </a:rPr>
              <a:t>interfaces</a:t>
            </a:r>
            <a:r>
              <a:rPr lang="fr-FR" dirty="0" smtClean="0"/>
              <a:t>, aux </a:t>
            </a:r>
            <a:r>
              <a:rPr lang="fr-FR" dirty="0" smtClean="0">
                <a:hlinkClick r:id="rId10" tooltip="Protocole de communication"/>
              </a:rPr>
              <a:t>protocoles</a:t>
            </a:r>
            <a:r>
              <a:rPr lang="fr-FR" dirty="0" smtClean="0"/>
              <a:t> et à la gestion des ressources, telles que le temps et l’espace. Donc, en réalité seuls les programmes d'application sont réellement utilisés par les utilisateurs. Les programmes système le sont implicitement.</a:t>
            </a:r>
          </a:p>
          <a:p>
            <a:r>
              <a:rPr lang="fr-FR" dirty="0" smtClean="0"/>
              <a:t>Elle inclut, en outre, l’accès aux </a:t>
            </a:r>
            <a:r>
              <a:rPr lang="fr-FR" dirty="0" smtClean="0">
                <a:hlinkClick r:id="rId11" tooltip="Fichier (informatique)"/>
              </a:rPr>
              <a:t>fichiers</a:t>
            </a:r>
            <a:r>
              <a:rPr lang="fr-FR" dirty="0" smtClean="0"/>
              <a:t>, la programmation du </a:t>
            </a:r>
            <a:r>
              <a:rPr lang="fr-FR" dirty="0" smtClean="0">
                <a:hlinkClick r:id="rId12" tooltip="Clavier d'ordinateur"/>
              </a:rPr>
              <a:t>clavier</a:t>
            </a:r>
            <a:r>
              <a:rPr lang="fr-FR" dirty="0" smtClean="0"/>
              <a:t>, de l’</a:t>
            </a:r>
            <a:r>
              <a:rPr lang="fr-FR" dirty="0" smtClean="0">
                <a:hlinkClick r:id="rId13" tooltip="Écran (informatique)"/>
              </a:rPr>
              <a:t>écran</a:t>
            </a:r>
            <a:r>
              <a:rPr lang="fr-FR" dirty="0" smtClean="0"/>
              <a:t>, des </a:t>
            </a:r>
            <a:r>
              <a:rPr lang="fr-FR" dirty="0" smtClean="0">
                <a:hlinkClick r:id="rId14" tooltip="Modem"/>
              </a:rPr>
              <a:t>modems</a:t>
            </a:r>
            <a:r>
              <a:rPr lang="fr-FR" dirty="0" smtClean="0"/>
              <a:t>, la programmation </a:t>
            </a:r>
            <a:r>
              <a:rPr lang="fr-FR" dirty="0" smtClean="0">
                <a:hlinkClick r:id="rId15" tooltip="Réseau (informatique)"/>
              </a:rPr>
              <a:t>réseau</a:t>
            </a:r>
            <a:r>
              <a:rPr lang="fr-FR" dirty="0" smtClean="0"/>
              <a:t>, et, en général, la programmation de tous </a:t>
            </a:r>
            <a:r>
              <a:rPr lang="fr-FR" dirty="0" err="1" smtClean="0"/>
              <a:t>les</a:t>
            </a:r>
            <a:r>
              <a:rPr lang="fr-FR" dirty="0" err="1" smtClean="0">
                <a:hlinkClick r:id="rId16" tooltip="Périphérique (informatique)"/>
              </a:rPr>
              <a:t>périphériques</a:t>
            </a:r>
            <a:r>
              <a:rPr lang="fr-FR" dirty="0" smtClean="0"/>
              <a:t> qui font entrer ou sortir de l’information d’un ordinateur, de la </a:t>
            </a:r>
            <a:r>
              <a:rPr lang="fr-FR" dirty="0" smtClean="0">
                <a:hlinkClick r:id="rId17" tooltip="Mémoire vive"/>
              </a:rPr>
              <a:t>mémoire vive</a:t>
            </a:r>
            <a:r>
              <a:rPr lang="fr-FR" dirty="0" smtClean="0"/>
              <a:t> et des </a:t>
            </a:r>
            <a:r>
              <a:rPr lang="fr-FR" dirty="0" smtClean="0">
                <a:hlinkClick r:id="rId18" tooltip="Processeur"/>
              </a:rPr>
              <a:t>processeurs</a:t>
            </a:r>
            <a:r>
              <a:rPr lang="fr-FR" dirty="0" smtClean="0"/>
              <a:t>.</a:t>
            </a:r>
          </a:p>
          <a:p>
            <a:r>
              <a:rPr lang="fr-FR" dirty="0" smtClean="0"/>
              <a:t>Implémentation[</a:t>
            </a:r>
            <a:r>
              <a:rPr lang="fr-FR" dirty="0" smtClean="0">
                <a:hlinkClick r:id="rId19" tooltip="Modifier la section : Implémentation"/>
              </a:rPr>
              <a:t>modifier</a:t>
            </a:r>
            <a:r>
              <a:rPr lang="fr-FR" dirty="0" smtClean="0"/>
              <a:t> | </a:t>
            </a:r>
            <a:r>
              <a:rPr lang="fr-FR" dirty="0" smtClean="0">
                <a:hlinkClick r:id="rId20" tooltip="Modifier la section : Implémentation"/>
              </a:rPr>
              <a:t>modifier le code</a:t>
            </a:r>
            <a:r>
              <a:rPr lang="fr-FR" dirty="0" smtClean="0"/>
              <a:t>]</a:t>
            </a:r>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err="1" smtClean="0">
                <a:hlinkClick r:id="rId2" tooltip="Refactoring"/>
              </a:rPr>
              <a:t>Refactoring</a:t>
            </a:r>
            <a:r>
              <a:rPr lang="fr-FR" dirty="0" smtClean="0"/>
              <a:t/>
            </a:r>
            <a:br>
              <a:rPr lang="fr-FR" dirty="0" smtClean="0"/>
            </a:br>
            <a:endParaRPr lang="fr-FR" dirty="0"/>
          </a:p>
        </p:txBody>
      </p:sp>
      <p:sp>
        <p:nvSpPr>
          <p:cNvPr id="3" name="Espace réservé du contenu 2"/>
          <p:cNvSpPr>
            <a:spLocks noGrp="1"/>
          </p:cNvSpPr>
          <p:nvPr>
            <p:ph idx="1"/>
          </p:nvPr>
        </p:nvSpPr>
        <p:spPr>
          <a:xfrm>
            <a:off x="1259632" y="1124744"/>
            <a:ext cx="7674056" cy="5472608"/>
          </a:xfrm>
        </p:spPr>
        <p:txBody>
          <a:bodyPr>
            <a:normAutofit fontScale="85000" lnSpcReduction="20000"/>
          </a:bodyPr>
          <a:lstStyle/>
          <a:p>
            <a:r>
              <a:rPr lang="fr-FR" dirty="0" smtClean="0"/>
              <a:t>Le </a:t>
            </a:r>
            <a:r>
              <a:rPr lang="fr-FR" b="1" dirty="0" err="1" smtClean="0"/>
              <a:t>réusinage</a:t>
            </a:r>
            <a:r>
              <a:rPr lang="fr-FR" b="1" dirty="0" smtClean="0"/>
              <a:t> de code</a:t>
            </a:r>
            <a:r>
              <a:rPr lang="fr-FR" dirty="0" smtClean="0"/>
              <a:t> est l'opération consistant à retravailler le code source d'un </a:t>
            </a:r>
            <a:r>
              <a:rPr lang="fr-FR" dirty="0" smtClean="0">
                <a:hlinkClick r:id="rId3" tooltip="Programme informatique"/>
              </a:rPr>
              <a:t>programme informatique</a:t>
            </a:r>
            <a:r>
              <a:rPr lang="fr-FR" dirty="0" smtClean="0"/>
              <a:t> – sans toutefois y ajouter des fonctionnalités ni en corriger les bogues – de façon à en améliorer la lisibilité et par voie de conséquence la maintenance, ou à le rendre plus générique (afin par exemple de faciliter le passage de simple en multiple précision) ; on parle aussi de « remaniement ». Cette technique utilise quelques méthodes propres à l'</a:t>
            </a:r>
            <a:r>
              <a:rPr lang="fr-FR" dirty="0" smtClean="0">
                <a:hlinkClick r:id="rId4" tooltip="Optimisation de code"/>
              </a:rPr>
              <a:t>optimisation de code</a:t>
            </a:r>
            <a:r>
              <a:rPr lang="fr-FR" dirty="0" smtClean="0"/>
              <a:t>, avec des objectifs différents.</a:t>
            </a:r>
          </a:p>
          <a:p>
            <a:r>
              <a:rPr lang="fr-FR" dirty="0" smtClean="0"/>
              <a:t>Le terme </a:t>
            </a:r>
            <a:r>
              <a:rPr lang="fr-FR" b="1" dirty="0" err="1" smtClean="0"/>
              <a:t>réusinage</a:t>
            </a:r>
            <a:r>
              <a:rPr lang="fr-FR" dirty="0" smtClean="0"/>
              <a:t> est originaire du </a:t>
            </a:r>
            <a:r>
              <a:rPr lang="fr-FR" dirty="0" smtClean="0">
                <a:hlinkClick r:id="rId5" tooltip="Québec"/>
              </a:rPr>
              <a:t>Québec</a:t>
            </a:r>
            <a:r>
              <a:rPr lang="fr-FR" dirty="0" smtClean="0"/>
              <a:t>. L'équivalent en anglais est </a:t>
            </a:r>
            <a:r>
              <a:rPr lang="fr-FR" i="1" dirty="0" smtClean="0"/>
              <a:t>code </a:t>
            </a:r>
            <a:r>
              <a:rPr lang="fr-FR" i="1" dirty="0" err="1" smtClean="0"/>
              <a:t>refactoring</a:t>
            </a:r>
            <a:r>
              <a:rPr lang="fr-FR" dirty="0" smtClean="0"/>
              <a:t>, parfois rendu par </a:t>
            </a:r>
            <a:r>
              <a:rPr lang="fr-FR" b="1" dirty="0" err="1" smtClean="0"/>
              <a:t>refactorisation</a:t>
            </a:r>
            <a:r>
              <a:rPr lang="fr-FR" dirty="0" smtClean="0"/>
              <a:t>, terme qui, selon l'</a:t>
            </a:r>
            <a:r>
              <a:rPr lang="fr-FR" dirty="0" smtClean="0">
                <a:hlinkClick r:id="rId6" tooltip="OQLF"/>
              </a:rPr>
              <a:t>OQLF</a:t>
            </a:r>
            <a:r>
              <a:rPr lang="fr-FR" dirty="0" smtClean="0"/>
              <a:t>, est à éviter</a:t>
            </a:r>
            <a:r>
              <a:rPr lang="fr-FR" baseline="30000" dirty="0" smtClean="0">
                <a:hlinkClick r:id="rId7"/>
              </a:rPr>
              <a:t>1</a:t>
            </a:r>
            <a:r>
              <a:rPr lang="fr-FR" dirty="0" smtClean="0"/>
              <a:t>.</a:t>
            </a:r>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dirty="0" smtClean="0"/>
              <a:t>5-Paradigme.</a:t>
            </a:r>
            <a:endParaRPr lang="fr-FR" dirty="0"/>
          </a:p>
        </p:txBody>
      </p:sp>
      <p:sp>
        <p:nvSpPr>
          <p:cNvPr id="3" name="Espace réservé du contenu 2"/>
          <p:cNvSpPr>
            <a:spLocks noGrp="1"/>
          </p:cNvSpPr>
          <p:nvPr>
            <p:ph idx="1"/>
          </p:nvPr>
        </p:nvSpPr>
        <p:spPr>
          <a:xfrm>
            <a:off x="1115616" y="1340768"/>
            <a:ext cx="7818072" cy="5256584"/>
          </a:xfrm>
        </p:spPr>
        <p:txBody>
          <a:bodyPr>
            <a:normAutofit fontScale="70000" lnSpcReduction="20000"/>
          </a:bodyPr>
          <a:lstStyle/>
          <a:p>
            <a:r>
              <a:rPr lang="fr-FR" dirty="0" smtClean="0">
                <a:hlinkClick r:id="rId2" tooltip="Programmation concurrente"/>
              </a:rPr>
              <a:t>Programmation concurrente</a:t>
            </a:r>
            <a:endParaRPr lang="fr-FR" dirty="0" smtClean="0"/>
          </a:p>
          <a:p>
            <a:r>
              <a:rPr lang="fr-FR" dirty="0" smtClean="0">
                <a:hlinkClick r:id="rId3" tooltip="Programmation déclarative"/>
              </a:rPr>
              <a:t>Programmation déclarative</a:t>
            </a:r>
            <a:endParaRPr lang="fr-FR" dirty="0" smtClean="0"/>
          </a:p>
          <a:p>
            <a:r>
              <a:rPr lang="fr-FR" dirty="0" smtClean="0">
                <a:hlinkClick r:id="rId4" tooltip="Programmation fonctionnelle"/>
              </a:rPr>
              <a:t>Programmation fonctionnelle</a:t>
            </a:r>
            <a:endParaRPr lang="fr-FR" dirty="0" smtClean="0"/>
          </a:p>
          <a:p>
            <a:r>
              <a:rPr lang="fr-FR" dirty="0" smtClean="0">
                <a:hlinkClick r:id="rId5" tooltip="Programmation impérative"/>
              </a:rPr>
              <a:t>Programmation impérative</a:t>
            </a:r>
            <a:endParaRPr lang="fr-FR" dirty="0" smtClean="0"/>
          </a:p>
          <a:p>
            <a:r>
              <a:rPr lang="fr-FR" dirty="0" smtClean="0">
                <a:hlinkClick r:id="rId6" tooltip="Programmation logique"/>
              </a:rPr>
              <a:t>Programmation logique</a:t>
            </a:r>
            <a:endParaRPr lang="fr-FR" dirty="0" smtClean="0"/>
          </a:p>
          <a:p>
            <a:r>
              <a:rPr lang="fr-FR" dirty="0" smtClean="0">
                <a:hlinkClick r:id="rId7" tooltip="Programmation orientée aspect"/>
              </a:rPr>
              <a:t>Programmation orientée aspect</a:t>
            </a:r>
            <a:endParaRPr lang="fr-FR" dirty="0" smtClean="0"/>
          </a:p>
          <a:p>
            <a:r>
              <a:rPr lang="fr-FR" dirty="0" smtClean="0">
                <a:hlinkClick r:id="rId8" tooltip="Programmation orientée composant"/>
              </a:rPr>
              <a:t>Programmation orientée composant</a:t>
            </a:r>
            <a:endParaRPr lang="fr-FR" dirty="0" smtClean="0"/>
          </a:p>
          <a:p>
            <a:r>
              <a:rPr lang="fr-FR" dirty="0" smtClean="0">
                <a:hlinkClick r:id="rId9" tooltip="Programmation orientée objet"/>
              </a:rPr>
              <a:t>Programmation orientée objet</a:t>
            </a:r>
            <a:endParaRPr lang="fr-FR" dirty="0" smtClean="0"/>
          </a:p>
          <a:p>
            <a:r>
              <a:rPr lang="fr-FR" dirty="0" smtClean="0">
                <a:hlinkClick r:id="rId10" tooltip="Programmation orientée prototype"/>
              </a:rPr>
              <a:t>Programmation orientée prototype</a:t>
            </a:r>
            <a:endParaRPr lang="fr-FR" dirty="0" smtClean="0"/>
          </a:p>
          <a:p>
            <a:r>
              <a:rPr lang="fr-FR" dirty="0" smtClean="0">
                <a:hlinkClick r:id="rId11" tooltip="Programmation par contraintes"/>
              </a:rPr>
              <a:t>Programmation par contraintes</a:t>
            </a:r>
            <a:endParaRPr lang="fr-FR" dirty="0" smtClean="0"/>
          </a:p>
          <a:p>
            <a:r>
              <a:rPr lang="fr-FR" dirty="0" smtClean="0">
                <a:hlinkClick r:id="rId12" tooltip="Programmation par contrat"/>
              </a:rPr>
              <a:t>Programmation par contrat</a:t>
            </a:r>
            <a:endParaRPr lang="fr-FR" dirty="0" smtClean="0"/>
          </a:p>
          <a:p>
            <a:r>
              <a:rPr lang="fr-FR" dirty="0" smtClean="0">
                <a:hlinkClick r:id="rId13" tooltip="Programmation par intention"/>
              </a:rPr>
              <a:t>Programmation par intention</a:t>
            </a:r>
            <a:endParaRPr lang="fr-FR" dirty="0" smtClean="0"/>
          </a:p>
          <a:p>
            <a:r>
              <a:rPr lang="fr-FR" dirty="0" smtClean="0">
                <a:hlinkClick r:id="rId14" tooltip="Programmation procédurale"/>
              </a:rPr>
              <a:t>Programmation procédurale</a:t>
            </a:r>
            <a:endParaRPr lang="fr-FR" dirty="0" smtClean="0"/>
          </a:p>
          <a:p>
            <a:r>
              <a:rPr lang="fr-FR" dirty="0" smtClean="0">
                <a:hlinkClick r:id="rId15" tooltip="Programmation réactive"/>
              </a:rPr>
              <a:t>Programmation réactive</a:t>
            </a:r>
            <a:endParaRPr lang="fr-FR" dirty="0" smtClean="0"/>
          </a:p>
          <a:p>
            <a:r>
              <a:rPr lang="fr-FR" dirty="0" smtClean="0">
                <a:hlinkClick r:id="rId16" tooltip="Programmation structurée"/>
              </a:rPr>
              <a:t>Programmation structurée</a:t>
            </a:r>
            <a:endParaRPr lang="fr-FR" dirty="0" smtClean="0"/>
          </a:p>
          <a:p>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8900" b="1" dirty="0" smtClean="0"/>
              <a:t>Références</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r>
              <a:rPr lang="fr-FR" dirty="0" smtClean="0"/>
              <a:t>-</a:t>
            </a:r>
            <a:r>
              <a:rPr lang="fr-FR" dirty="0" err="1" smtClean="0"/>
              <a:t>Wiképidi</a:t>
            </a:r>
            <a:r>
              <a:rPr lang="en-US" dirty="0" smtClean="0"/>
              <a:t>a</a:t>
            </a:r>
            <a:br>
              <a:rPr lang="en-US" dirty="0" smtClean="0"/>
            </a:br>
            <a:r>
              <a:rPr lang="en-US" dirty="0" smtClean="0"/>
              <a:t>-Le site web CODECADEMI.COM</a:t>
            </a:r>
            <a:br>
              <a:rPr lang="en-US" dirty="0" smtClean="0"/>
            </a:br>
            <a:r>
              <a:rPr lang="en-US" dirty="0" smtClean="0"/>
              <a:t>-</a:t>
            </a:r>
            <a:r>
              <a:rPr lang="en-US" dirty="0" smtClean="0">
                <a:hlinkClick r:id="rId2" tooltip="Alan Turing"/>
              </a:rPr>
              <a:t> Alan Turing</a:t>
            </a:r>
            <a:r>
              <a:rPr lang="en-US" dirty="0" smtClean="0"/>
              <a:t>, « On Computable Numbers, with an Application to the </a:t>
            </a:r>
            <a:r>
              <a:rPr lang="en-US" dirty="0" err="1" smtClean="0"/>
              <a:t>Entscheidungsproblem</a:t>
            </a:r>
            <a:r>
              <a:rPr lang="en-US" dirty="0" smtClean="0"/>
              <a: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algn="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0"/>
            <a:ext cx="7467600" cy="1143000"/>
          </a:xfrm>
        </p:spPr>
        <p:txBody>
          <a:bodyPr>
            <a:normAutofit/>
          </a:bodyPr>
          <a:lstStyle/>
          <a:p>
            <a:pPr algn="ctr"/>
            <a:r>
              <a:rPr lang="en-US" sz="3600" b="1" dirty="0" smtClean="0">
                <a:latin typeface="Aharoni" pitchFamily="2" charset="-79"/>
                <a:cs typeface="Aharoni" pitchFamily="2" charset="-79"/>
              </a:rPr>
              <a:t>Definition:</a:t>
            </a:r>
            <a:endParaRPr lang="fr-FR" sz="3600" b="1" dirty="0">
              <a:latin typeface="Aharoni" pitchFamily="2" charset="-79"/>
              <a:cs typeface="Aharoni" pitchFamily="2" charset="-79"/>
            </a:endParaRPr>
          </a:p>
        </p:txBody>
      </p:sp>
      <p:sp>
        <p:nvSpPr>
          <p:cNvPr id="3" name="Espace réservé du contenu 2"/>
          <p:cNvSpPr>
            <a:spLocks noGrp="1"/>
          </p:cNvSpPr>
          <p:nvPr>
            <p:ph idx="1"/>
          </p:nvPr>
        </p:nvSpPr>
        <p:spPr>
          <a:xfrm>
            <a:off x="827584" y="836712"/>
            <a:ext cx="8136904" cy="5832648"/>
          </a:xfrm>
        </p:spPr>
        <p:txBody>
          <a:bodyPr>
            <a:normAutofit/>
          </a:bodyPr>
          <a:lstStyle/>
          <a:p>
            <a:pPr>
              <a:lnSpc>
                <a:spcPct val="120000"/>
              </a:lnSpc>
            </a:pPr>
            <a:r>
              <a:rPr lang="fr-FR" sz="1800" dirty="0" smtClean="0">
                <a:latin typeface="Arial" pitchFamily="34" charset="0"/>
                <a:cs typeface="Arial" pitchFamily="34" charset="0"/>
              </a:rPr>
              <a:t> La </a:t>
            </a:r>
            <a:r>
              <a:rPr lang="fr-FR" sz="1800" b="1" dirty="0" smtClean="0">
                <a:latin typeface="Arial" pitchFamily="34" charset="0"/>
                <a:cs typeface="Arial" pitchFamily="34" charset="0"/>
              </a:rPr>
              <a:t>programmation</a:t>
            </a:r>
            <a:r>
              <a:rPr lang="fr-FR" sz="1800" dirty="0" smtClean="0">
                <a:latin typeface="Arial" pitchFamily="34" charset="0"/>
                <a:cs typeface="Arial" pitchFamily="34" charset="0"/>
              </a:rPr>
              <a:t> est l'ensemble des activités qui permettent l'écriture des </a:t>
            </a:r>
            <a:r>
              <a:rPr lang="fr-FR" sz="1800" dirty="0" smtClean="0">
                <a:latin typeface="Arial" pitchFamily="34" charset="0"/>
                <a:cs typeface="Arial" pitchFamily="34" charset="0"/>
                <a:hlinkClick r:id="rId2" tooltip="Programme informatique"/>
              </a:rPr>
              <a:t>programmes informatiques</a:t>
            </a:r>
            <a:r>
              <a:rPr lang="fr-FR" sz="1800" dirty="0" smtClean="0">
                <a:latin typeface="Arial" pitchFamily="34" charset="0"/>
                <a:cs typeface="Arial" pitchFamily="34" charset="0"/>
              </a:rPr>
              <a:t>. C'est une étape importante </a:t>
            </a:r>
            <a:r>
              <a:rPr lang="fr-FR" sz="1800" dirty="0" err="1" smtClean="0">
                <a:latin typeface="Arial" pitchFamily="34" charset="0"/>
                <a:cs typeface="Arial" pitchFamily="34" charset="0"/>
              </a:rPr>
              <a:t>du</a:t>
            </a:r>
            <a:r>
              <a:rPr lang="fr-FR" sz="1800" dirty="0" err="1" smtClean="0">
                <a:latin typeface="Arial" pitchFamily="34" charset="0"/>
                <a:cs typeface="Arial" pitchFamily="34" charset="0"/>
                <a:hlinkClick r:id="rId3" tooltip="Développement de logiciel"/>
              </a:rPr>
              <a:t>développement</a:t>
            </a:r>
            <a:r>
              <a:rPr lang="fr-FR" sz="1800" dirty="0" smtClean="0">
                <a:latin typeface="Arial" pitchFamily="34" charset="0"/>
                <a:cs typeface="Arial" pitchFamily="34" charset="0"/>
                <a:hlinkClick r:id="rId3" tooltip="Développement de logiciel"/>
              </a:rPr>
              <a:t> de logiciels</a:t>
            </a:r>
            <a:r>
              <a:rPr lang="fr-FR" sz="1800" dirty="0" smtClean="0">
                <a:latin typeface="Arial" pitchFamily="34" charset="0"/>
                <a:cs typeface="Arial" pitchFamily="34" charset="0"/>
              </a:rPr>
              <a:t> (</a:t>
            </a:r>
            <a:r>
              <a:rPr lang="fr-FR" sz="1800" dirty="0" smtClean="0">
                <a:latin typeface="Arial" pitchFamily="34" charset="0"/>
                <a:cs typeface="Arial" pitchFamily="34" charset="0"/>
                <a:hlinkClick r:id="rId4" tooltip="VHDL"/>
              </a:rPr>
              <a:t>voire de matériel</a:t>
            </a:r>
            <a:r>
              <a:rPr lang="fr-FR" sz="1800" dirty="0" smtClean="0">
                <a:latin typeface="Arial" pitchFamily="34" charset="0"/>
                <a:cs typeface="Arial" pitchFamily="34" charset="0"/>
              </a:rPr>
              <a:t>).</a:t>
            </a:r>
          </a:p>
          <a:p>
            <a:pPr>
              <a:lnSpc>
                <a:spcPct val="120000"/>
              </a:lnSpc>
            </a:pPr>
            <a:endParaRPr lang="fr-FR" sz="1800" dirty="0" smtClean="0">
              <a:latin typeface="Arial" pitchFamily="34" charset="0"/>
              <a:cs typeface="Arial" pitchFamily="34" charset="0"/>
            </a:endParaRPr>
          </a:p>
          <a:p>
            <a:pPr>
              <a:lnSpc>
                <a:spcPct val="120000"/>
              </a:lnSpc>
            </a:pPr>
            <a:r>
              <a:rPr lang="fr-FR" sz="1800" dirty="0" smtClean="0">
                <a:latin typeface="Arial" pitchFamily="34" charset="0"/>
                <a:cs typeface="Arial" pitchFamily="34" charset="0"/>
              </a:rPr>
              <a:t>Pour écrire un programme, on utilise un </a:t>
            </a:r>
            <a:r>
              <a:rPr lang="fr-FR" sz="1800" dirty="0" smtClean="0">
                <a:latin typeface="Arial" pitchFamily="34" charset="0"/>
                <a:cs typeface="Arial" pitchFamily="34" charset="0"/>
                <a:hlinkClick r:id="rId5" tooltip="Langage de programmation"/>
              </a:rPr>
              <a:t>langage de programmation</a:t>
            </a:r>
            <a:r>
              <a:rPr lang="fr-FR" sz="1800" dirty="0" smtClean="0">
                <a:latin typeface="Arial" pitchFamily="34" charset="0"/>
                <a:cs typeface="Arial" pitchFamily="34" charset="0"/>
              </a:rPr>
              <a:t>. Un logiciel est un ensemble de programmes (qui peuvent être écrits dans des langages de programmation différents) dédié à la réalisation de certaines tâches par un (ou plusieurs) utilisateurs du logiciel.</a:t>
            </a:r>
          </a:p>
          <a:p>
            <a:pPr>
              <a:lnSpc>
                <a:spcPct val="120000"/>
              </a:lnSpc>
            </a:pPr>
            <a:endParaRPr lang="fr-FR" sz="1800" dirty="0" smtClean="0">
              <a:latin typeface="Arial" pitchFamily="34" charset="0"/>
              <a:cs typeface="Arial" pitchFamily="34" charset="0"/>
            </a:endParaRPr>
          </a:p>
          <a:p>
            <a:pPr>
              <a:lnSpc>
                <a:spcPct val="120000"/>
              </a:lnSpc>
            </a:pPr>
            <a:r>
              <a:rPr lang="fr-FR" sz="1800" dirty="0" smtClean="0">
                <a:latin typeface="Arial" pitchFamily="34" charset="0"/>
                <a:cs typeface="Arial" pitchFamily="34" charset="0"/>
              </a:rPr>
              <a:t>La programmation représente donc ici la rédaction du (ou des) </a:t>
            </a:r>
            <a:r>
              <a:rPr lang="fr-FR" sz="1800" dirty="0" smtClean="0">
                <a:latin typeface="Arial" pitchFamily="34" charset="0"/>
                <a:cs typeface="Arial" pitchFamily="34" charset="0"/>
                <a:hlinkClick r:id="rId6" tooltip="Code source"/>
              </a:rPr>
              <a:t>code source</a:t>
            </a:r>
            <a:r>
              <a:rPr lang="fr-FR" sz="1800" dirty="0" smtClean="0">
                <a:latin typeface="Arial" pitchFamily="34" charset="0"/>
                <a:cs typeface="Arial" pitchFamily="34" charset="0"/>
              </a:rPr>
              <a:t> d'un logiciel. On utilise plutôt le terme </a:t>
            </a:r>
            <a:r>
              <a:rPr lang="fr-FR" sz="1800" dirty="0" smtClean="0">
                <a:latin typeface="Arial" pitchFamily="34" charset="0"/>
                <a:cs typeface="Arial" pitchFamily="34" charset="0"/>
                <a:hlinkClick r:id="rId3" tooltip="Développement de logiciel"/>
              </a:rPr>
              <a:t>développement</a:t>
            </a:r>
            <a:r>
              <a:rPr lang="fr-FR" sz="1800" dirty="0" smtClean="0">
                <a:latin typeface="Arial" pitchFamily="34" charset="0"/>
                <a:cs typeface="Arial" pitchFamily="34" charset="0"/>
              </a:rPr>
              <a:t> pour dénoter l'ensemble des activités liées à la création d'un logiciel et des programmes qui le composent (cela inclut la spécification du logiciel, sa conception, puis son implémentation proprement dite au sens de l'écriture des programmes dans un langage de programmation bien défini et aussi la vérification de sa correction)...</a:t>
            </a:r>
          </a:p>
          <a:p>
            <a:endParaRPr lang="fr-FR"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0"/>
            <a:ext cx="7467600" cy="1143000"/>
          </a:xfrm>
        </p:spPr>
        <p:txBody>
          <a:bodyPr>
            <a:normAutofit/>
          </a:bodyPr>
          <a:lstStyle/>
          <a:p>
            <a:pPr algn="ctr"/>
            <a:r>
              <a:rPr lang="fr-FR" sz="3200" b="1" dirty="0" smtClean="0">
                <a:latin typeface="Aharoni" pitchFamily="2" charset="-79"/>
                <a:cs typeface="Aharoni" pitchFamily="2" charset="-79"/>
              </a:rPr>
              <a:t>1-Exemple de programme:</a:t>
            </a:r>
            <a:endParaRPr lang="fr-FR" sz="3200" b="1" dirty="0">
              <a:latin typeface="Aharoni" pitchFamily="2" charset="-79"/>
              <a:cs typeface="Aharoni" pitchFamily="2" charset="-79"/>
            </a:endParaRPr>
          </a:p>
        </p:txBody>
      </p:sp>
      <p:sp>
        <p:nvSpPr>
          <p:cNvPr id="3" name="Espace réservé du contenu 2"/>
          <p:cNvSpPr>
            <a:spLocks noGrp="1"/>
          </p:cNvSpPr>
          <p:nvPr>
            <p:ph idx="1"/>
          </p:nvPr>
        </p:nvSpPr>
        <p:spPr/>
        <p:txBody>
          <a:bodyPr>
            <a:normAutofit fontScale="77500" lnSpcReduction="20000"/>
          </a:bodyPr>
          <a:lstStyle/>
          <a:p>
            <a:r>
              <a:rPr lang="fr-FR" dirty="0" smtClean="0">
                <a:latin typeface="Arial" pitchFamily="34" charset="0"/>
                <a:cs typeface="Arial" pitchFamily="34" charset="0"/>
              </a:rPr>
              <a:t>L'immense majorité des programmes qui s'exécutent sur nos ordinateurs, téléphones et autres outils électroniques sont écrits dans des langages de programmation dits impératifs : les lignes du programme sont exécutées les unes après les autres. Chaque ligne du programme effectue soit une opération simple, soit exécute une fonction qui est elle-même une suite d'opérations simples.</a:t>
            </a:r>
          </a:p>
          <a:p>
            <a:r>
              <a:rPr lang="fr-FR" dirty="0" smtClean="0">
                <a:latin typeface="Arial" pitchFamily="34" charset="0"/>
                <a:cs typeface="Arial" pitchFamily="34" charset="0"/>
              </a:rPr>
              <a:t>Le programme suivant écrit en langage </a:t>
            </a:r>
            <a:r>
              <a:rPr lang="fr-FR" dirty="0" smtClean="0">
                <a:latin typeface="Arial" pitchFamily="34" charset="0"/>
                <a:cs typeface="Arial" pitchFamily="34" charset="0"/>
                <a:hlinkClick r:id="rId2" tooltip="Java (langage)"/>
              </a:rPr>
              <a:t>Java</a:t>
            </a:r>
            <a:r>
              <a:rPr lang="fr-FR" dirty="0" smtClean="0">
                <a:latin typeface="Arial" pitchFamily="34" charset="0"/>
                <a:cs typeface="Arial" pitchFamily="34" charset="0"/>
              </a:rPr>
              <a:t> (légèrement simplifié et auquel des commentaires ont été rajoutés), demande simplement à l'utilisateur d'entrer au clavier deux nombres entiers, et affiche leur quotient.</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ert.PN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0"/>
            <a:ext cx="7467600" cy="1143000"/>
          </a:xfrm>
        </p:spPr>
        <p:txBody>
          <a:bodyPr>
            <a:normAutofit/>
          </a:bodyPr>
          <a:lstStyle/>
          <a:p>
            <a:pPr algn="ctr"/>
            <a:r>
              <a:rPr lang="fr-FR" sz="3600" dirty="0" smtClean="0">
                <a:latin typeface="Aharoni" pitchFamily="2" charset="-79"/>
                <a:cs typeface="Aharoni" pitchFamily="2" charset="-79"/>
              </a:rPr>
              <a:t>2-Histoire:</a:t>
            </a:r>
            <a:endParaRPr lang="fr-FR" sz="3600" dirty="0">
              <a:latin typeface="Aharoni" pitchFamily="2" charset="-79"/>
              <a:cs typeface="Aharoni" pitchFamily="2" charset="-79"/>
            </a:endParaRPr>
          </a:p>
        </p:txBody>
      </p:sp>
      <p:sp>
        <p:nvSpPr>
          <p:cNvPr id="3" name="Espace réservé du contenu 2"/>
          <p:cNvSpPr>
            <a:spLocks noGrp="1"/>
          </p:cNvSpPr>
          <p:nvPr>
            <p:ph idx="1"/>
          </p:nvPr>
        </p:nvSpPr>
        <p:spPr>
          <a:xfrm>
            <a:off x="1043608" y="980728"/>
            <a:ext cx="7890080" cy="5544616"/>
          </a:xfrm>
        </p:spPr>
        <p:txBody>
          <a:bodyPr>
            <a:normAutofit fontScale="77500" lnSpcReduction="20000"/>
          </a:bodyPr>
          <a:lstStyle/>
          <a:p>
            <a:r>
              <a:rPr lang="fr-FR" sz="3000" dirty="0" smtClean="0">
                <a:latin typeface="Arial" pitchFamily="34" charset="0"/>
                <a:cs typeface="Arial" pitchFamily="34" charset="0"/>
              </a:rPr>
              <a:t>La première machine programmable (c’est-à-dire machine dont les possibilités changent quand on modifie son programme) est probablement le [métier à tisser] de [Joseph Marie </a:t>
            </a:r>
            <a:r>
              <a:rPr lang="fr-FR" sz="3000" dirty="0" err="1" smtClean="0">
                <a:latin typeface="Arial" pitchFamily="34" charset="0"/>
                <a:cs typeface="Arial" pitchFamily="34" charset="0"/>
              </a:rPr>
              <a:t>Jacquard|Jacquard</a:t>
            </a:r>
            <a:r>
              <a:rPr lang="fr-FR" sz="3000" dirty="0" smtClean="0">
                <a:latin typeface="Arial" pitchFamily="34" charset="0"/>
                <a:cs typeface="Arial" pitchFamily="34" charset="0"/>
              </a:rPr>
              <a:t>], qui a été réalisé en </a:t>
            </a:r>
            <a:r>
              <a:rPr lang="fr-FR" sz="3000" dirty="0" smtClean="0">
                <a:latin typeface="Arial" pitchFamily="34" charset="0"/>
                <a:cs typeface="Arial" pitchFamily="34" charset="0"/>
                <a:hlinkClick r:id="rId2" tooltip="1801"/>
              </a:rPr>
              <a:t>1801</a:t>
            </a:r>
            <a:r>
              <a:rPr lang="fr-FR" sz="3000" dirty="0" smtClean="0">
                <a:latin typeface="Arial" pitchFamily="34" charset="0"/>
                <a:cs typeface="Arial" pitchFamily="34" charset="0"/>
              </a:rPr>
              <a:t>. La machine utilisait une suite de cartons perforés. Les trous indiquaient le motif que le métier suivait pour réaliser un tissage ; avec des cartes différentes le métier produisait des tissages différents. Cette innovation a été ensuite améliorée par </a:t>
            </a:r>
            <a:r>
              <a:rPr lang="fr-FR" sz="3000" dirty="0" smtClean="0">
                <a:latin typeface="Arial" pitchFamily="34" charset="0"/>
                <a:cs typeface="Arial" pitchFamily="34" charset="0"/>
                <a:hlinkClick r:id="rId3" tooltip="Herman Hollerith"/>
              </a:rPr>
              <a:t>Herman Hollerith</a:t>
            </a:r>
            <a:r>
              <a:rPr lang="fr-FR" sz="3000" dirty="0" smtClean="0">
                <a:latin typeface="Arial" pitchFamily="34" charset="0"/>
                <a:cs typeface="Arial" pitchFamily="34" charset="0"/>
              </a:rPr>
              <a:t> d'</a:t>
            </a:r>
            <a:r>
              <a:rPr lang="fr-FR" sz="3000" dirty="0" smtClean="0">
                <a:latin typeface="Arial" pitchFamily="34" charset="0"/>
                <a:cs typeface="Arial" pitchFamily="34" charset="0"/>
                <a:hlinkClick r:id="rId4" tooltip="International Business Machines Corporation"/>
              </a:rPr>
              <a:t>IBM</a:t>
            </a:r>
            <a:r>
              <a:rPr lang="fr-FR" sz="3000" dirty="0" smtClean="0">
                <a:latin typeface="Arial" pitchFamily="34" charset="0"/>
                <a:cs typeface="Arial" pitchFamily="34" charset="0"/>
              </a:rPr>
              <a:t> pour le développement de la fameuse </a:t>
            </a:r>
            <a:r>
              <a:rPr lang="fr-FR" sz="3000" dirty="0" smtClean="0">
                <a:latin typeface="Arial" pitchFamily="34" charset="0"/>
                <a:cs typeface="Arial" pitchFamily="34" charset="0"/>
                <a:hlinkClick r:id="rId5" tooltip="Carte perforée"/>
              </a:rPr>
              <a:t>carte perforée</a:t>
            </a:r>
            <a:r>
              <a:rPr lang="fr-FR" sz="3000" dirty="0" smtClean="0">
                <a:latin typeface="Arial" pitchFamily="34" charset="0"/>
                <a:cs typeface="Arial" pitchFamily="34" charset="0"/>
              </a:rPr>
              <a:t> d'IBM.</a:t>
            </a:r>
          </a:p>
          <a:p>
            <a:r>
              <a:rPr lang="fr-FR" sz="3000" dirty="0" smtClean="0">
                <a:latin typeface="Arial" pitchFamily="34" charset="0"/>
                <a:cs typeface="Arial" pitchFamily="34" charset="0"/>
              </a:rPr>
              <a:t>En 1936, la publication de l'article fondateur de la science informatique </a:t>
            </a:r>
            <a:r>
              <a:rPr lang="fr-FR" sz="3000" i="1" dirty="0" smtClean="0">
                <a:latin typeface="Arial" pitchFamily="34" charset="0"/>
                <a:cs typeface="Arial" pitchFamily="34" charset="0"/>
              </a:rPr>
              <a:t>On Computable </a:t>
            </a:r>
            <a:r>
              <a:rPr lang="fr-FR" sz="3000" i="1" dirty="0" err="1" smtClean="0">
                <a:latin typeface="Arial" pitchFamily="34" charset="0"/>
                <a:cs typeface="Arial" pitchFamily="34" charset="0"/>
              </a:rPr>
              <a:t>Numbers</a:t>
            </a:r>
            <a:r>
              <a:rPr lang="fr-FR" sz="3000" i="1" dirty="0" smtClean="0">
                <a:latin typeface="Arial" pitchFamily="34" charset="0"/>
                <a:cs typeface="Arial" pitchFamily="34" charset="0"/>
              </a:rPr>
              <a:t> </a:t>
            </a:r>
            <a:r>
              <a:rPr lang="fr-FR" sz="3000" i="1" dirty="0" err="1" smtClean="0">
                <a:latin typeface="Arial" pitchFamily="34" charset="0"/>
                <a:cs typeface="Arial" pitchFamily="34" charset="0"/>
              </a:rPr>
              <a:t>with</a:t>
            </a:r>
            <a:r>
              <a:rPr lang="fr-FR" sz="3000" i="1" dirty="0" smtClean="0">
                <a:latin typeface="Arial" pitchFamily="34" charset="0"/>
                <a:cs typeface="Arial" pitchFamily="34" charset="0"/>
              </a:rPr>
              <a:t> an Application to the Entscheidungsproblem</a:t>
            </a:r>
            <a:r>
              <a:rPr lang="fr-FR" sz="3000" baseline="30000" dirty="0" smtClean="0">
                <a:latin typeface="Arial" pitchFamily="34" charset="0"/>
                <a:cs typeface="Arial" pitchFamily="34" charset="0"/>
                <a:hlinkClick r:id="rId6"/>
              </a:rPr>
              <a:t>1</a:t>
            </a:r>
            <a:r>
              <a:rPr lang="fr-FR" sz="3000" dirty="0" smtClean="0">
                <a:latin typeface="Arial" pitchFamily="34" charset="0"/>
                <a:cs typeface="Arial" pitchFamily="34" charset="0"/>
              </a:rPr>
              <a:t> par </a:t>
            </a:r>
            <a:r>
              <a:rPr lang="fr-FR" sz="3000" dirty="0" smtClean="0">
                <a:latin typeface="Arial" pitchFamily="34" charset="0"/>
                <a:cs typeface="Arial" pitchFamily="34" charset="0"/>
                <a:hlinkClick r:id="rId7" tooltip="Alan Turing"/>
              </a:rPr>
              <a:t>Alan </a:t>
            </a:r>
            <a:r>
              <a:rPr lang="fr-FR" sz="3000" dirty="0" err="1" smtClean="0">
                <a:latin typeface="Arial" pitchFamily="34" charset="0"/>
                <a:cs typeface="Arial" pitchFamily="34" charset="0"/>
                <a:hlinkClick r:id="rId7" tooltip="Alan Turing"/>
              </a:rPr>
              <a:t>Mathison</a:t>
            </a:r>
            <a:r>
              <a:rPr lang="fr-FR" sz="3000" dirty="0" smtClean="0">
                <a:latin typeface="Arial" pitchFamily="34" charset="0"/>
                <a:cs typeface="Arial" pitchFamily="34" charset="0"/>
                <a:hlinkClick r:id="rId7" tooltip="Alan Turing"/>
              </a:rPr>
              <a:t> </a:t>
            </a:r>
            <a:r>
              <a:rPr lang="fr-FR" sz="3000" dirty="0" err="1" smtClean="0">
                <a:latin typeface="Arial" pitchFamily="34" charset="0"/>
                <a:cs typeface="Arial" pitchFamily="34" charset="0"/>
                <a:hlinkClick r:id="rId7" tooltip="Alan Turing"/>
              </a:rPr>
              <a:t>Turing</a:t>
            </a:r>
            <a:r>
              <a:rPr lang="fr-FR" sz="3000" dirty="0" err="1" smtClean="0">
                <a:latin typeface="Arial" pitchFamily="34" charset="0"/>
                <a:cs typeface="Arial" pitchFamily="34" charset="0"/>
              </a:rPr>
              <a:t>allait</a:t>
            </a:r>
            <a:r>
              <a:rPr lang="fr-FR" sz="3000" dirty="0" smtClean="0">
                <a:latin typeface="Arial" pitchFamily="34" charset="0"/>
                <a:cs typeface="Arial" pitchFamily="34" charset="0"/>
              </a:rPr>
              <a:t> donner le coup d'envoi à la création de l'ordinateur programmable. Il y présente sa </a:t>
            </a:r>
            <a:r>
              <a:rPr lang="fr-FR" sz="3000" dirty="0" smtClean="0">
                <a:latin typeface="Arial" pitchFamily="34" charset="0"/>
                <a:cs typeface="Arial" pitchFamily="34" charset="0"/>
                <a:hlinkClick r:id="rId8" tooltip="Machine de Turing"/>
              </a:rPr>
              <a:t>machine de Turing</a:t>
            </a:r>
            <a:r>
              <a:rPr lang="fr-FR" sz="3000" dirty="0" smtClean="0">
                <a:latin typeface="Arial" pitchFamily="34" charset="0"/>
                <a:cs typeface="Arial" pitchFamily="34" charset="0"/>
              </a:rPr>
              <a:t>, le premier calculateur universel programmable, et invente les concepts et les termes de programmation et de </a:t>
            </a:r>
            <a:r>
              <a:rPr lang="fr-FR" sz="3000" dirty="0" smtClean="0">
                <a:latin typeface="Arial" pitchFamily="34" charset="0"/>
                <a:cs typeface="Arial" pitchFamily="34" charset="0"/>
                <a:hlinkClick r:id="rId9" tooltip="Programme informatique"/>
              </a:rPr>
              <a:t>programme</a:t>
            </a:r>
            <a:r>
              <a:rPr lang="fr-FR" sz="3000" dirty="0" smtClean="0">
                <a:latin typeface="Arial" pitchFamily="34" charset="0"/>
                <a:cs typeface="Arial" pitchFamily="34" charset="0"/>
              </a:rPr>
              <a:t>.</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99592" y="260648"/>
            <a:ext cx="8064896" cy="6048672"/>
          </a:xfrm>
        </p:spPr>
        <p:txBody>
          <a:bodyPr>
            <a:noAutofit/>
          </a:bodyPr>
          <a:lstStyle/>
          <a:p>
            <a:r>
              <a:rPr lang="fr-FR" sz="2000" dirty="0" smtClean="0">
                <a:latin typeface="Arial" pitchFamily="34" charset="0"/>
                <a:cs typeface="Arial" pitchFamily="34" charset="0"/>
              </a:rPr>
              <a:t>Les premiers programmes d'ordinateur étaient réalisés avec un fer à souder et un grand nombre de tubes à vide (plus tard, des </a:t>
            </a:r>
            <a:r>
              <a:rPr lang="fr-FR" sz="2000" dirty="0" smtClean="0">
                <a:latin typeface="Arial" pitchFamily="34" charset="0"/>
                <a:cs typeface="Arial" pitchFamily="34" charset="0"/>
                <a:hlinkClick r:id="rId2" tooltip="Transistor"/>
              </a:rPr>
              <a:t>transistors</a:t>
            </a:r>
            <a:r>
              <a:rPr lang="fr-FR" sz="2000" dirty="0" smtClean="0">
                <a:latin typeface="Arial" pitchFamily="34" charset="0"/>
                <a:cs typeface="Arial" pitchFamily="34" charset="0"/>
              </a:rPr>
              <a:t>). Les programmes devenant plus complexes, cela est devenu presque impossible, parce qu'une seule erreur rendait le programme entier inutilisable. Avec les progrès des supports de données, il devient possible de charger le programme à partir de cartes perforées, contenant la liste des instructions en code binaire spécifique à un type d'ordinateur particulier. La puissance des ordinateurs augmentant, on les utilisa pour faire les programmes, les programmeurs préférant naturellement rédiger du texte plutôt que des suites de 0 et de 1, à charge pour l'ordinateur d'en faire la traduction lui-même.</a:t>
            </a:r>
          </a:p>
          <a:p>
            <a:r>
              <a:rPr lang="fr-FR" sz="2000" dirty="0" smtClean="0">
                <a:latin typeface="Arial" pitchFamily="34" charset="0"/>
                <a:cs typeface="Arial" pitchFamily="34" charset="0"/>
              </a:rPr>
              <a:t>Avec le temps, de nouveaux langages de programmation sont apparus, faisant de plus en plus abstraction du matériel sur lequel devaient tourner les programmes. Ceci apporte plusieurs facteurs de gains : ces langages sont plus faciles à apprendre, un programmeur peut produire du code plus rapidement, et les programmes produits peuvent tourner sur différents types de machines.</a:t>
            </a:r>
          </a:p>
          <a:p>
            <a:endParaRPr lang="fr-F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243408"/>
            <a:ext cx="7467600" cy="1143000"/>
          </a:xfrm>
        </p:spPr>
        <p:txBody>
          <a:bodyPr>
            <a:normAutofit/>
          </a:bodyPr>
          <a:lstStyle/>
          <a:p>
            <a:pPr algn="ctr"/>
            <a:r>
              <a:rPr lang="fr-FR" sz="4000" dirty="0" smtClean="0">
                <a:latin typeface="Aharoni" pitchFamily="2" charset="-79"/>
                <a:cs typeface="Aharoni" pitchFamily="2" charset="-79"/>
              </a:rPr>
              <a:t>3-Phase:</a:t>
            </a:r>
            <a:endParaRPr lang="fr-FR" sz="4000" dirty="0">
              <a:latin typeface="Aharoni" pitchFamily="2" charset="-79"/>
              <a:cs typeface="Aharoni" pitchFamily="2" charset="-79"/>
            </a:endParaRPr>
          </a:p>
        </p:txBody>
      </p:sp>
      <p:sp>
        <p:nvSpPr>
          <p:cNvPr id="3" name="Espace réservé du contenu 2"/>
          <p:cNvSpPr>
            <a:spLocks noGrp="1"/>
          </p:cNvSpPr>
          <p:nvPr>
            <p:ph idx="1"/>
          </p:nvPr>
        </p:nvSpPr>
        <p:spPr>
          <a:xfrm>
            <a:off x="899592" y="836712"/>
            <a:ext cx="7992888" cy="5760640"/>
          </a:xfrm>
        </p:spPr>
        <p:txBody>
          <a:bodyPr>
            <a:normAutofit fontScale="85000" lnSpcReduction="10000"/>
          </a:bodyPr>
          <a:lstStyle/>
          <a:p>
            <a:pPr algn="ctr"/>
            <a:r>
              <a:rPr lang="fr-FR" b="1" dirty="0" smtClean="0">
                <a:solidFill>
                  <a:schemeClr val="accent2"/>
                </a:solidFill>
              </a:rPr>
              <a:t>3-1-Conception:</a:t>
            </a:r>
          </a:p>
          <a:p>
            <a:r>
              <a:rPr lang="fr-FR" dirty="0" smtClean="0">
                <a:latin typeface="Arial" pitchFamily="34" charset="0"/>
                <a:cs typeface="Arial" pitchFamily="34" charset="0"/>
              </a:rPr>
              <a:t>La phase de </a:t>
            </a:r>
            <a:r>
              <a:rPr lang="fr-FR" dirty="0" smtClean="0">
                <a:latin typeface="Arial" pitchFamily="34" charset="0"/>
                <a:cs typeface="Arial" pitchFamily="34" charset="0"/>
                <a:hlinkClick r:id="rId2" tooltip="Conception de logiciel"/>
              </a:rPr>
              <a:t>conception</a:t>
            </a:r>
            <a:r>
              <a:rPr lang="fr-FR" dirty="0" smtClean="0">
                <a:latin typeface="Arial" pitchFamily="34" charset="0"/>
                <a:cs typeface="Arial" pitchFamily="34" charset="0"/>
              </a:rPr>
              <a:t> définit le but du programme. Si on fait une rapide analyse fonctionnelle d'un programme, on détermine essentiellement les données qu'il va traiter (données d'entrée), la méthode employée (appelée l'</a:t>
            </a:r>
            <a:r>
              <a:rPr lang="fr-FR" dirty="0" smtClean="0">
                <a:latin typeface="Arial" pitchFamily="34" charset="0"/>
                <a:cs typeface="Arial" pitchFamily="34" charset="0"/>
                <a:hlinkClick r:id="rId3" tooltip="Algorithme"/>
              </a:rPr>
              <a:t>algorithme</a:t>
            </a:r>
            <a:r>
              <a:rPr lang="fr-FR" dirty="0" smtClean="0">
                <a:latin typeface="Arial" pitchFamily="34" charset="0"/>
                <a:cs typeface="Arial" pitchFamily="34" charset="0"/>
              </a:rPr>
              <a:t>), et le résultat (données de sortie). Les </a:t>
            </a:r>
            <a:r>
              <a:rPr lang="fr-FR" dirty="0" smtClean="0">
                <a:latin typeface="Arial" pitchFamily="34" charset="0"/>
                <a:cs typeface="Arial" pitchFamily="34" charset="0"/>
                <a:hlinkClick r:id="rId4" tooltip="Entrées-sorties"/>
              </a:rPr>
              <a:t>données d'entrée et de sortie</a:t>
            </a:r>
            <a:r>
              <a:rPr lang="fr-FR" dirty="0" smtClean="0">
                <a:latin typeface="Arial" pitchFamily="34" charset="0"/>
                <a:cs typeface="Arial" pitchFamily="34" charset="0"/>
              </a:rPr>
              <a:t> peuvent être de nature très diverses. On peut décrire la méthode employée pour accomplir le but d'un programme à l'aide d'un algorithme. La programmation procédurale et fonctionnelle est basée sur l'</a:t>
            </a:r>
            <a:r>
              <a:rPr lang="fr-FR" dirty="0" smtClean="0">
                <a:latin typeface="Arial" pitchFamily="34" charset="0"/>
                <a:cs typeface="Arial" pitchFamily="34" charset="0"/>
                <a:hlinkClick r:id="rId5" tooltip="Algorithmique"/>
              </a:rPr>
              <a:t>algorithmique</a:t>
            </a:r>
            <a:r>
              <a:rPr lang="fr-FR" dirty="0" smtClean="0">
                <a:latin typeface="Arial" pitchFamily="34" charset="0"/>
                <a:cs typeface="Arial" pitchFamily="34" charset="0"/>
              </a:rPr>
              <a:t>. On retrouve en général les mêmes fonctionnalités de base</a:t>
            </a:r>
            <a:endParaRPr lang="fr-FR"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0"/>
            <a:ext cx="7467600" cy="1143000"/>
          </a:xfrm>
        </p:spPr>
        <p:txBody>
          <a:bodyPr/>
          <a:lstStyle/>
          <a:p>
            <a:r>
              <a:rPr lang="fr-FR" dirty="0" smtClean="0"/>
              <a:t>3-1-1-</a:t>
            </a:r>
            <a:r>
              <a:rPr lang="fr-FR" dirty="0" err="1" smtClean="0"/>
              <a:t>Pogrammation</a:t>
            </a:r>
            <a:r>
              <a:rPr lang="fr-FR" dirty="0" smtClean="0"/>
              <a:t> </a:t>
            </a:r>
            <a:r>
              <a:rPr lang="fr-FR" dirty="0" err="1" smtClean="0"/>
              <a:t>imperative</a:t>
            </a:r>
            <a:r>
              <a:rPr lang="fr-FR" dirty="0" smtClean="0"/>
              <a:t>:</a:t>
            </a:r>
            <a:endParaRPr lang="fr-FR" dirty="0"/>
          </a:p>
        </p:txBody>
      </p:sp>
      <p:pic>
        <p:nvPicPr>
          <p:cNvPr id="4" name="Espace réservé du contenu 3" descr="Capture.PNG"/>
          <p:cNvPicPr>
            <a:picLocks noGrp="1" noChangeAspect="1"/>
          </p:cNvPicPr>
          <p:nvPr>
            <p:ph idx="1"/>
          </p:nvPr>
        </p:nvPicPr>
        <p:blipFill>
          <a:blip r:embed="rId2" cstate="print"/>
          <a:stretch>
            <a:fillRect/>
          </a:stretch>
        </p:blipFill>
        <p:spPr>
          <a:xfrm>
            <a:off x="1079104" y="1052736"/>
            <a:ext cx="8064896" cy="5328592"/>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155</TotalTime>
  <Words>314</Words>
  <Application>Microsoft Office PowerPoint</Application>
  <PresentationFormat>Affichage à l'écran (4:3)</PresentationFormat>
  <Paragraphs>82</Paragraphs>
  <Slides>23</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23</vt:i4>
      </vt:variant>
    </vt:vector>
  </HeadingPairs>
  <TitlesOfParts>
    <vt:vector size="30" baseType="lpstr">
      <vt:lpstr>Aharoni</vt:lpstr>
      <vt:lpstr>Algerian</vt:lpstr>
      <vt:lpstr>Arial</vt:lpstr>
      <vt:lpstr>Gill Sans MT</vt:lpstr>
      <vt:lpstr>Verdana</vt:lpstr>
      <vt:lpstr>Wingdings 2</vt:lpstr>
      <vt:lpstr>Solstice</vt:lpstr>
      <vt:lpstr>La programmation</vt:lpstr>
      <vt:lpstr>Plan Du Cours:</vt:lpstr>
      <vt:lpstr>Definition:</vt:lpstr>
      <vt:lpstr>1-Exemple de programme:</vt:lpstr>
      <vt:lpstr>Présentation PowerPoint</vt:lpstr>
      <vt:lpstr>2-Histoire:</vt:lpstr>
      <vt:lpstr>Présentation PowerPoint</vt:lpstr>
      <vt:lpstr>3-Phase:</vt:lpstr>
      <vt:lpstr>3-1-1-Pogrammation imperative:</vt:lpstr>
      <vt:lpstr>3-2-Implementation:</vt:lpstr>
      <vt:lpstr>3-3-Transformation du code source.</vt:lpstr>
      <vt:lpstr>3-4-Test du programme:</vt:lpstr>
      <vt:lpstr>Test unitaire</vt:lpstr>
      <vt:lpstr>Test d'intégration </vt:lpstr>
      <vt:lpstr>Test de performance </vt:lpstr>
      <vt:lpstr>4-Pratique</vt:lpstr>
      <vt:lpstr>Algorithmique </vt:lpstr>
      <vt:lpstr>Gestion de versions </vt:lpstr>
      <vt:lpstr>Optimisation du code </vt:lpstr>
      <vt:lpstr>Programmation système </vt:lpstr>
      <vt:lpstr>Refactoring </vt:lpstr>
      <vt:lpstr>5-Paradigme.</vt:lpstr>
      <vt:lpstr>Références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programmation</dc:title>
  <dc:creator>user</dc:creator>
  <cp:lastModifiedBy>ency-education.com website</cp:lastModifiedBy>
  <cp:revision>6</cp:revision>
  <dcterms:created xsi:type="dcterms:W3CDTF">2017-11-18T00:12:43Z</dcterms:created>
  <dcterms:modified xsi:type="dcterms:W3CDTF">2018-01-29T07:50:47Z</dcterms:modified>
</cp:coreProperties>
</file>