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04" r:id="rId1"/>
  </p:sldMasterIdLst>
  <p:notesMasterIdLst>
    <p:notesMasterId r:id="rId23"/>
  </p:notesMasterIdLst>
  <p:sldIdLst>
    <p:sldId id="276" r:id="rId2"/>
    <p:sldId id="256" r:id="rId3"/>
    <p:sldId id="269" r:id="rId4"/>
    <p:sldId id="257" r:id="rId5"/>
    <p:sldId id="258" r:id="rId6"/>
    <p:sldId id="259" r:id="rId7"/>
    <p:sldId id="260" r:id="rId8"/>
    <p:sldId id="261" r:id="rId9"/>
    <p:sldId id="262" r:id="rId10"/>
    <p:sldId id="265" r:id="rId11"/>
    <p:sldId id="263" r:id="rId12"/>
    <p:sldId id="264" r:id="rId13"/>
    <p:sldId id="266" r:id="rId14"/>
    <p:sldId id="267" r:id="rId15"/>
    <p:sldId id="268" r:id="rId16"/>
    <p:sldId id="270" r:id="rId17"/>
    <p:sldId id="271" r:id="rId18"/>
    <p:sldId id="272" r:id="rId19"/>
    <p:sldId id="273" r:id="rId20"/>
    <p:sldId id="274" r:id="rId21"/>
    <p:sldId id="275" r:id="rId22"/>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52" autoAdjust="0"/>
    <p:restoredTop sz="94638"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31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646A755-6754-4A4D-B8FE-45AA67443622}" type="datetimeFigureOut">
              <a:rPr lang="ar-DZ" smtClean="0"/>
              <a:pPr/>
              <a:t>15-02-1439</a:t>
            </a:fld>
            <a:endParaRPr lang="ar-DZ"/>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3DAAAF8-AA7A-4D28-983E-09A2103CC771}" type="slidenum">
              <a:rPr lang="ar-DZ" smtClean="0"/>
              <a:pPr/>
              <a:t>‹N°›</a:t>
            </a:fld>
            <a:endParaRPr lang="ar-DZ"/>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fld id="{33DAAAF8-AA7A-4D28-983E-09A2103CC771}" type="slidenum">
              <a:rPr lang="ar-DZ" smtClean="0"/>
              <a:pPr/>
              <a:t>2</a:t>
            </a:fld>
            <a:endParaRPr lang="ar-D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17" name="Espace réservé du pied de page 16"/>
          <p:cNvSpPr>
            <a:spLocks noGrp="1"/>
          </p:cNvSpPr>
          <p:nvPr>
            <p:ph type="ftr" sz="quarter" idx="11"/>
          </p:nvPr>
        </p:nvSpPr>
        <p:spPr/>
        <p:txBody>
          <a:bodyPr/>
          <a:lstStyle/>
          <a:p>
            <a:endParaRPr lang="ar-DZ"/>
          </a:p>
        </p:txBody>
      </p:sp>
      <p:sp>
        <p:nvSpPr>
          <p:cNvPr id="29" name="Espace réservé du numéro de diapositive 28"/>
          <p:cNvSpPr>
            <a:spLocks noGrp="1"/>
          </p:cNvSpPr>
          <p:nvPr>
            <p:ph type="sldNum" sz="quarter" idx="12"/>
          </p:nvPr>
        </p:nvSpPr>
        <p:spPr/>
        <p:txBody>
          <a:bodyPr/>
          <a:lstStyle/>
          <a:p>
            <a:fld id="{1A6C8E75-6480-4651-8B6E-1ED94979958A}" type="slidenum">
              <a:rPr lang="ar-DZ" smtClean="0"/>
              <a:pPr/>
              <a:t>‹N°›</a:t>
            </a:fld>
            <a:endParaRPr lang="ar-DZ"/>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1A6C8E75-6480-4651-8B6E-1ED94979958A}" type="slidenum">
              <a:rPr lang="ar-DZ" smtClean="0"/>
              <a:pPr/>
              <a:t>‹N°›</a:t>
            </a:fld>
            <a:endParaRPr lang="ar-DZ"/>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1A6C8E75-6480-4651-8B6E-1ED94979958A}" type="slidenum">
              <a:rPr lang="ar-DZ" smtClean="0"/>
              <a:pPr/>
              <a:t>‹N°›</a:t>
            </a:fld>
            <a:endParaRPr lang="ar-DZ"/>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1A6C8E75-6480-4651-8B6E-1ED94979958A}" type="slidenum">
              <a:rPr lang="ar-DZ" smtClean="0"/>
              <a:pPr/>
              <a:t>‹N°›</a:t>
            </a:fld>
            <a:endParaRPr lang="ar-DZ"/>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a:xfrm>
            <a:off x="7924800" y="6416675"/>
            <a:ext cx="762000" cy="365125"/>
          </a:xfrm>
        </p:spPr>
        <p:txBody>
          <a:bodyPr/>
          <a:lstStyle/>
          <a:p>
            <a:fld id="{1A6C8E75-6480-4651-8B6E-1ED94979958A}" type="slidenum">
              <a:rPr lang="ar-DZ" smtClean="0"/>
              <a:pPr/>
              <a:t>‹N°›</a:t>
            </a:fld>
            <a:endParaRPr lang="ar-DZ"/>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1A6C8E75-6480-4651-8B6E-1ED94979958A}" type="slidenum">
              <a:rPr lang="ar-DZ" smtClean="0"/>
              <a:pPr/>
              <a:t>‹N°›</a:t>
            </a:fld>
            <a:endParaRPr lang="ar-DZ"/>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1A6C8E75-6480-4651-8B6E-1ED94979958A}" type="slidenum">
              <a:rPr lang="ar-DZ" smtClean="0"/>
              <a:pPr/>
              <a:t>‹N°›</a:t>
            </a:fld>
            <a:endParaRPr lang="ar-DZ"/>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1A6C8E75-6480-4651-8B6E-1ED94979958A}" type="slidenum">
              <a:rPr lang="ar-DZ" smtClean="0"/>
              <a:pPr/>
              <a:t>‹N°›</a:t>
            </a:fld>
            <a:endParaRPr lang="ar-DZ"/>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1A6C8E75-6480-4651-8B6E-1ED94979958A}" type="slidenum">
              <a:rPr lang="ar-DZ" smtClean="0"/>
              <a:pPr/>
              <a:t>‹N°›</a:t>
            </a:fld>
            <a:endParaRPr lang="ar-DZ"/>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1A6C8E75-6480-4651-8B6E-1ED94979958A}" type="slidenum">
              <a:rPr lang="ar-DZ" smtClean="0"/>
              <a:pPr/>
              <a:t>‹N°›</a:t>
            </a:fld>
            <a:endParaRPr lang="ar-DZ"/>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29EB9D7-9111-4A02-8CD2-4D0CEA235470}" type="datetimeFigureOut">
              <a:rPr lang="ar-DZ" smtClean="0"/>
              <a:pPr/>
              <a:t>15-02-1439</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1A6C8E75-6480-4651-8B6E-1ED94979958A}" type="slidenum">
              <a:rPr lang="ar-DZ" smtClean="0"/>
              <a:pPr/>
              <a:t>‹N°›</a:t>
            </a:fld>
            <a:endParaRPr lang="ar-DZ"/>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29EB9D7-9111-4A02-8CD2-4D0CEA235470}" type="datetimeFigureOut">
              <a:rPr lang="ar-DZ" smtClean="0"/>
              <a:pPr/>
              <a:t>15-02-1439</a:t>
            </a:fld>
            <a:endParaRPr lang="ar-DZ"/>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DZ"/>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A6C8E75-6480-4651-8B6E-1ED94979958A}" type="slidenum">
              <a:rPr lang="ar-DZ" smtClean="0"/>
              <a:pPr/>
              <a:t>‹N°›</a:t>
            </a:fld>
            <a:endParaRPr lang="ar-DZ"/>
          </a:p>
        </p:txBody>
      </p:sp>
    </p:spTree>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spd="med"/>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en.wikipedia.org/wiki/Alfred_Nobel" TargetMode="External"/><Relationship Id="rId4" Type="http://schemas.openxmlformats.org/officeDocument/2006/relationships/hyperlink" Target="https://en.wikipedia.org/wiki/Nobel_Priz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ar-DZ" dirty="0"/>
          </a:p>
        </p:txBody>
      </p:sp>
      <p:sp>
        <p:nvSpPr>
          <p:cNvPr id="3" name="Sous-titre 2"/>
          <p:cNvSpPr>
            <a:spLocks noGrp="1"/>
          </p:cNvSpPr>
          <p:nvPr>
            <p:ph type="subTitle" idx="1"/>
          </p:nvPr>
        </p:nvSpPr>
        <p:spPr/>
        <p:txBody>
          <a:bodyPr/>
          <a:lstStyle/>
          <a:p>
            <a:endParaRPr lang="ar-DZ" dirty="0"/>
          </a:p>
        </p:txBody>
      </p:sp>
      <p:pic>
        <p:nvPicPr>
          <p:cNvPr id="5" name="Image 4"/>
          <p:cNvPicPr/>
          <p:nvPr/>
        </p:nvPicPr>
        <p:blipFill>
          <a:blip r:embed="rId2"/>
          <a:srcRect/>
          <a:stretch>
            <a:fillRect/>
          </a:stretch>
        </p:blipFill>
        <p:spPr bwMode="auto">
          <a:xfrm>
            <a:off x="214282" y="214290"/>
            <a:ext cx="8715436" cy="628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ogner un rectangle avec un coin diagonal 5"/>
          <p:cNvSpPr/>
          <p:nvPr/>
        </p:nvSpPr>
        <p:spPr>
          <a:xfrm>
            <a:off x="285720" y="214290"/>
            <a:ext cx="8580508" cy="1101923"/>
          </a:xfrm>
          <a:prstGeom prst="snip2Diag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lIns="91440" tIns="45720" rIns="91440" bIns="45720">
            <a:spAutoFit/>
          </a:bodyPr>
          <a:lstStyle/>
          <a:p>
            <a:pPr algn="ct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Nobel </a:t>
            </a:r>
            <a:r>
              <a:rPr lang="fr-FR"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Peace</a:t>
            </a: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t>
            </a:r>
            <a:r>
              <a:rPr lang="fr-FR"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rize</a:t>
            </a: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t>
            </a: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roject </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Flèche droite 6"/>
          <p:cNvSpPr/>
          <p:nvPr/>
        </p:nvSpPr>
        <p:spPr>
          <a:xfrm>
            <a:off x="285720" y="5072074"/>
            <a:ext cx="2924915" cy="1161633"/>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lIns="91440" tIns="45720" rIns="91440" bIns="45720">
            <a:spAutoFit/>
          </a:bodyPr>
          <a:lstStyle/>
          <a:p>
            <a:pPr algn="ctr"/>
            <a:r>
              <a:rPr lang="fr-FR" sz="3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Produced</a:t>
            </a:r>
            <a:r>
              <a:rPr lang="fr-FR"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by:</a:t>
            </a:r>
            <a:endParaRPr lang="fr-FR"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Hexagone 7"/>
          <p:cNvSpPr/>
          <p:nvPr/>
        </p:nvSpPr>
        <p:spPr>
          <a:xfrm>
            <a:off x="5500694" y="4786322"/>
            <a:ext cx="3430344" cy="1571804"/>
          </a:xfrm>
          <a:prstGeom prst="hexago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lIns="91440" tIns="45720" rIns="91440" bIns="45720">
            <a:spAutoFit/>
          </a:bodyPr>
          <a:lstStyle/>
          <a:p>
            <a:pPr algn="ctr"/>
            <a:r>
              <a:rPr lang="fr-FR" sz="2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Aymen</a:t>
            </a:r>
            <a:r>
              <a:rPr lang="fr-FR"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2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Bouzidi</a:t>
            </a:r>
            <a:r>
              <a:rPr lang="fr-FR"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fr-FR"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Hadjab</a:t>
            </a:r>
            <a:r>
              <a:rPr lang="fr-F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Safouane</a:t>
            </a:r>
            <a:endParaRPr lang="fr-F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fr-FR" sz="2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Hadjab</a:t>
            </a:r>
            <a:r>
              <a:rPr lang="fr-FR"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2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Othmane</a:t>
            </a:r>
            <a:endParaRPr lang="fr-FR"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bf64409e412825bf911690934572018b.jpg"/>
          <p:cNvPicPr>
            <a:picLocks noGrp="1" noChangeAspect="1"/>
          </p:cNvPicPr>
          <p:nvPr>
            <p:ph idx="1"/>
          </p:nvPr>
        </p:nvPicPr>
        <p:blipFill>
          <a:blip r:embed="rId2"/>
          <a:stretch>
            <a:fillRect/>
          </a:stretch>
        </p:blipFill>
        <p:spPr>
          <a:xfrm>
            <a:off x="214282" y="285728"/>
            <a:ext cx="8643998" cy="61436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ogner un rectangle avec un coin diagonal 4"/>
          <p:cNvSpPr/>
          <p:nvPr/>
        </p:nvSpPr>
        <p:spPr>
          <a:xfrm>
            <a:off x="1857356" y="4857760"/>
            <a:ext cx="5357850" cy="1212116"/>
          </a:xfrm>
          <a:prstGeom prst="snip2DiagRect">
            <a:avLst/>
          </a:prstGeom>
          <a:solidFill>
            <a:schemeClr val="tx1">
              <a:lumMod val="95000"/>
            </a:schemeClr>
          </a:solidFill>
          <a:effectLst>
            <a:outerShdw blurRad="139700" dist="139700" dir="4500000" sx="103000" sy="103000" algn="ctr" rotWithShape="0">
              <a:srgbClr val="000000">
                <a:alpha val="82000"/>
              </a:srgbClr>
            </a:outerShdw>
          </a:effectLst>
          <a:scene3d>
            <a:camera prst="orthographicFront"/>
            <a:lightRig rig="threePt" dir="t"/>
          </a:scene3d>
          <a:sp3d contourW="12700">
            <a:bevelT w="152400" h="50800" prst="softRound"/>
            <a:contourClr>
              <a:schemeClr val="bg1"/>
            </a:contourClr>
          </a:sp3d>
        </p:spPr>
        <p:txBody>
          <a:bodyPr wrap="square" lIns="91440" tIns="45720" rIns="91440" bIns="45720">
            <a:spAutoFit/>
          </a:bodyPr>
          <a:lstStyle/>
          <a:p>
            <a:pPr algn="ctr"/>
            <a:r>
              <a:rPr lang="fr-FR" sz="6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Kofi Annan</a:t>
            </a:r>
            <a:endParaRPr lang="fr-FR"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bf64409e412825bf911690934572018b.jpg"/>
          <p:cNvPicPr>
            <a:picLocks noGrp="1" noChangeAspect="1"/>
          </p:cNvPicPr>
          <p:nvPr>
            <p:ph idx="1"/>
          </p:nvPr>
        </p:nvPicPr>
        <p:blipFill>
          <a:blip r:embed="rId2"/>
          <a:stretch>
            <a:fillRect/>
          </a:stretch>
        </p:blipFill>
        <p:spPr>
          <a:xfrm>
            <a:off x="142844" y="142852"/>
            <a:ext cx="8643998" cy="6215105"/>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500034" y="285728"/>
            <a:ext cx="184730" cy="584775"/>
          </a:xfrm>
          <a:prstGeom prst="rect">
            <a:avLst/>
          </a:prstGeom>
          <a:noFill/>
          <a:ln>
            <a:solidFill>
              <a:schemeClr val="bg1"/>
            </a:solidFill>
          </a:ln>
        </p:spPr>
        <p:txBody>
          <a:bodyPr wrap="none" lIns="91440" tIns="45720" rIns="91440" bIns="45720">
            <a:spAutoFit/>
          </a:bodyPr>
          <a:lstStyle/>
          <a:p>
            <a:pPr algn="ctr"/>
            <a:endParaRPr lang="fr-FR"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ZoneTexte 6"/>
          <p:cNvSpPr txBox="1"/>
          <p:nvPr/>
        </p:nvSpPr>
        <p:spPr>
          <a:xfrm>
            <a:off x="857224" y="1071546"/>
            <a:ext cx="7215238" cy="4699159"/>
          </a:xfrm>
          <a:prstGeom prst="roundRect">
            <a:avLst/>
          </a:prstGeom>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ln cmpd="thinThick">
            <a:solidFill>
              <a:schemeClr val="tx1"/>
            </a:solidFill>
            <a:round/>
          </a:ln>
          <a:effectLst>
            <a:glow rad="101600">
              <a:schemeClr val="accent3">
                <a:satMod val="175000"/>
                <a:alpha val="40000"/>
              </a:schemeClr>
            </a:glow>
            <a:innerShdw blurRad="63500" dist="50800" dir="13500000">
              <a:prstClr val="black">
                <a:alpha val="50000"/>
              </a:prstClr>
            </a:innerShdw>
          </a:effectLst>
          <a:scene3d>
            <a:camera prst="orthographicFront"/>
            <a:lightRig rig="threePt" dir="t"/>
          </a:scene3d>
          <a:sp3d>
            <a:bevelT prst="relaxedInset"/>
          </a:sp3d>
        </p:spPr>
        <p:txBody>
          <a:bodyPr wrap="square" rtlCol="1">
            <a:spAutoFit/>
          </a:bodyPr>
          <a:lstStyle/>
          <a:p>
            <a:pPr algn="l"/>
            <a:r>
              <a:rPr lang="en-US" dirty="0" smtClean="0"/>
              <a:t> </a:t>
            </a:r>
            <a:r>
              <a:rPr lang="ar-DZ" dirty="0" smtClean="0"/>
              <a:t>      </a:t>
            </a:r>
            <a:r>
              <a:rPr lang="fr-FR" dirty="0" smtClean="0"/>
              <a:t>    </a:t>
            </a:r>
            <a:r>
              <a:rPr lang="fr-FR" dirty="0" smtClean="0">
                <a:solidFill>
                  <a:schemeClr val="bg1">
                    <a:lumMod val="95000"/>
                    <a:lumOff val="5000"/>
                  </a:schemeClr>
                </a:solidFill>
                <a:latin typeface="Franklin Gothic Demi" pitchFamily="34" charset="0"/>
              </a:rPr>
              <a:t>He was </a:t>
            </a:r>
            <a:r>
              <a:rPr lang="en-US" dirty="0" smtClean="0">
                <a:solidFill>
                  <a:schemeClr val="bg1">
                    <a:lumMod val="95000"/>
                    <a:lumOff val="5000"/>
                  </a:schemeClr>
                </a:solidFill>
                <a:latin typeface="Franklin Gothic Demi" pitchFamily="34" charset="0"/>
                <a:cs typeface="Aharoni" pitchFamily="2" charset="-79"/>
              </a:rPr>
              <a:t>born into a family of traditional chiefs of the Fante tribe in Ghana, Kofi Annan rose to become Secretary General of the United Nations, winning the Nobel Peace Prize in 2001. He grew up in Ghana where he became known as a student leader. He gained a scholarship to study in the US. He also later studied in Geneva before returning to the US to study management at MIT.</a:t>
            </a:r>
          </a:p>
          <a:p>
            <a:pPr algn="l"/>
            <a:r>
              <a:rPr lang="en-US" dirty="0" smtClean="0">
                <a:solidFill>
                  <a:schemeClr val="bg1">
                    <a:lumMod val="95000"/>
                    <a:lumOff val="5000"/>
                  </a:schemeClr>
                </a:solidFill>
                <a:latin typeface="Franklin Gothic Demi" pitchFamily="34" charset="0"/>
                <a:cs typeface="Aharoni" pitchFamily="2" charset="-79"/>
              </a:rPr>
              <a:t>For most of his life he has worked in the United Nations rising from the lower ranks to become one of the few insiders to be awarded the top job of Secretary General. He served as Secretary General for two terms from 1997 to 2007. He began working for the World Health Organisation WHO in Geneva in 1962 and later served in the UN high commission for Refugees. Kofi Annan held a series of high profile positions from human resource management to peacekeeping (1992-</a:t>
            </a:r>
            <a:r>
              <a:rPr lang="fr-FR" dirty="0" smtClean="0">
                <a:solidFill>
                  <a:schemeClr val="bg1">
                    <a:lumMod val="95000"/>
                    <a:lumOff val="5000"/>
                  </a:schemeClr>
                </a:solidFill>
                <a:latin typeface="Franklin Gothic Demi" pitchFamily="34" charset="0"/>
                <a:cs typeface="Aharoni" pitchFamily="2" charset="-79"/>
              </a:rPr>
              <a:t>1996</a:t>
            </a:r>
            <a:r>
              <a:rPr lang="en-US" dirty="0" smtClean="0">
                <a:solidFill>
                  <a:schemeClr val="bg1">
                    <a:lumMod val="95000"/>
                    <a:lumOff val="5000"/>
                  </a:schemeClr>
                </a:solidFill>
                <a:latin typeface="Franklin Gothic Demi" pitchFamily="34" charset="0"/>
                <a:cs typeface="Aharoni" pitchFamily="2" charset="-79"/>
              </a:rPr>
              <a:t>)</a:t>
            </a:r>
            <a:endParaRPr lang="ar-DZ" dirty="0">
              <a:solidFill>
                <a:schemeClr val="bg1">
                  <a:lumMod val="95000"/>
                  <a:lumOff val="5000"/>
                </a:schemeClr>
              </a:solidFill>
              <a:latin typeface="Franklin Gothic Dem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bf64409e412825bf911690934572018b.jpg"/>
          <p:cNvPicPr>
            <a:picLocks noGrp="1" noChangeAspect="1"/>
          </p:cNvPicPr>
          <p:nvPr>
            <p:ph idx="1"/>
          </p:nvPr>
        </p:nvPicPr>
        <p:blipFill>
          <a:blip r:embed="rId2"/>
          <a:stretch>
            <a:fillRect/>
          </a:stretch>
        </p:blipFill>
        <p:spPr>
          <a:xfrm>
            <a:off x="214282" y="214290"/>
            <a:ext cx="8715436" cy="6286543"/>
          </a:xfrm>
          <a:prstGeom prst="rect">
            <a:avLst/>
          </a:prstGeom>
          <a:ln w="88900" cap="sq" cmpd="thickThin">
            <a:solidFill>
              <a:srgbClr val="000000"/>
            </a:solidFill>
            <a:prstDash val="solid"/>
            <a:miter lim="800000"/>
          </a:ln>
          <a:effectLst>
            <a:innerShdw blurRad="76200">
              <a:srgbClr val="000000"/>
            </a:innerShdw>
          </a:effectLst>
        </p:spPr>
      </p:pic>
      <p:sp>
        <p:nvSpPr>
          <p:cNvPr id="5" name="ZoneTexte 4"/>
          <p:cNvSpPr txBox="1"/>
          <p:nvPr/>
        </p:nvSpPr>
        <p:spPr>
          <a:xfrm>
            <a:off x="928662" y="785794"/>
            <a:ext cx="7286676" cy="5380196"/>
          </a:xfrm>
          <a:prstGeom prst="roundRect">
            <a:avLst/>
          </a:prstGeom>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a:outerShdw blurRad="292100" dist="127000" dir="420000" sx="104000" sy="104000" algn="ctr" rotWithShape="0">
              <a:srgbClr val="000000">
                <a:alpha val="29000"/>
              </a:srgbClr>
            </a:outerShdw>
          </a:effectLst>
        </p:spPr>
        <p:txBody>
          <a:bodyPr wrap="square" rtlCol="1">
            <a:spAutoFit/>
          </a:bodyPr>
          <a:lstStyle/>
          <a:p>
            <a:pPr algn="l"/>
            <a:r>
              <a:rPr lang="en-US" dirty="0" smtClean="0">
                <a:solidFill>
                  <a:schemeClr val="bg1">
                    <a:lumMod val="95000"/>
                    <a:lumOff val="5000"/>
                  </a:schemeClr>
                </a:solidFill>
                <a:latin typeface="Franklin Gothic Demi" pitchFamily="34" charset="0"/>
              </a:rPr>
              <a:t>   Kofi Annan was widely liked by both fellow UN workers and even critics of the United Nations. For example, Mohamed Sacribey, the Bosnian Ambassador to the UN was very critical of the United Nations involvement in Bosnia. But, he exempted Kofi Annan. When asked why he replied simply: “Because he is honest”</a:t>
            </a:r>
          </a:p>
          <a:p>
            <a:pPr algn="l"/>
            <a:r>
              <a:rPr lang="en-US" dirty="0" smtClean="0">
                <a:solidFill>
                  <a:schemeClr val="bg1">
                    <a:lumMod val="95000"/>
                    <a:lumOff val="5000"/>
                  </a:schemeClr>
                </a:solidFill>
                <a:latin typeface="Franklin Gothic Demi" pitchFamily="34" charset="0"/>
              </a:rPr>
              <a:t>He is known for his ability to get the best out of people but remains a man of principle and does not hesitate to express his convictions. His popularity with UN staff is partly because of his wish to</a:t>
            </a:r>
            <a:r>
              <a:rPr lang="en-US" sz="1900" u="sng" dirty="0" smtClean="0">
                <a:solidFill>
                  <a:schemeClr val="bg1">
                    <a:lumMod val="85000"/>
                    <a:lumOff val="15000"/>
                  </a:schemeClr>
                </a:solidFill>
                <a:latin typeface="Franklin Gothic Demi" pitchFamily="34" charset="0"/>
              </a:rPr>
              <a:t>:“put the individual human being at the centre of everything the United Nations does,”</a:t>
            </a:r>
            <a:r>
              <a:rPr lang="en-US" u="sng" dirty="0" smtClean="0">
                <a:solidFill>
                  <a:srgbClr val="FFFF00"/>
                </a:solidFill>
                <a:latin typeface="Franklin Gothic Demi" pitchFamily="34" charset="0"/>
              </a:rPr>
              <a:t> </a:t>
            </a:r>
            <a:r>
              <a:rPr lang="en-US" dirty="0" smtClean="0">
                <a:solidFill>
                  <a:schemeClr val="bg1">
                    <a:lumMod val="95000"/>
                    <a:lumOff val="5000"/>
                  </a:schemeClr>
                </a:solidFill>
                <a:latin typeface="Franklin Gothic Demi" pitchFamily="34" charset="0"/>
              </a:rPr>
              <a:t>He is also known for his stoic calm amidst great uncertainty. He yogic detachment and inner peace are well suited to his task of international diplomacy</a:t>
            </a:r>
            <a:r>
              <a:rPr lang="en-US" u="sng" dirty="0" smtClean="0">
                <a:solidFill>
                  <a:schemeClr val="bg1">
                    <a:lumMod val="95000"/>
                    <a:lumOff val="5000"/>
                  </a:schemeClr>
                </a:solidFill>
                <a:latin typeface="Franklin Gothic Demi" pitchFamily="34" charset="0"/>
              </a:rPr>
              <a:t>. </a:t>
            </a:r>
            <a:r>
              <a:rPr lang="en-US" sz="1900" u="sng" dirty="0" smtClean="0">
                <a:solidFill>
                  <a:schemeClr val="bg1">
                    <a:lumMod val="85000"/>
                    <a:lumOff val="15000"/>
                  </a:schemeClr>
                </a:solidFill>
                <a:latin typeface="Franklin Gothic Demi" pitchFamily="34" charset="0"/>
              </a:rPr>
              <a:t>“The World is not ours to keep. We hold it in trust for future generations.”</a:t>
            </a:r>
            <a:endParaRPr lang="en-US" sz="1900" dirty="0" smtClean="0">
              <a:solidFill>
                <a:schemeClr val="bg1">
                  <a:lumMod val="85000"/>
                  <a:lumOff val="15000"/>
                </a:schemeClr>
              </a:solidFill>
              <a:latin typeface="Franklin Gothic Demi" pitchFamily="34" charset="0"/>
            </a:endParaRPr>
          </a:p>
          <a:p>
            <a:pPr algn="l"/>
            <a:r>
              <a:rPr lang="fr-FR" dirty="0" smtClean="0">
                <a:solidFill>
                  <a:schemeClr val="bg1">
                    <a:lumMod val="95000"/>
                    <a:lumOff val="5000"/>
                  </a:schemeClr>
                </a:solidFill>
                <a:latin typeface="Franklin Gothic Demi" pitchFamily="34" charset="0"/>
              </a:rPr>
              <a:t>Kofi Annan </a:t>
            </a:r>
            <a:r>
              <a:rPr lang="fr-FR" dirty="0" err="1" smtClean="0">
                <a:solidFill>
                  <a:schemeClr val="bg1">
                    <a:lumMod val="95000"/>
                    <a:lumOff val="5000"/>
                  </a:schemeClr>
                </a:solidFill>
                <a:latin typeface="Franklin Gothic Demi" pitchFamily="34" charset="0"/>
              </a:rPr>
              <a:t>is</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married</a:t>
            </a:r>
            <a:r>
              <a:rPr lang="fr-FR" dirty="0" smtClean="0">
                <a:solidFill>
                  <a:schemeClr val="bg1">
                    <a:lumMod val="95000"/>
                    <a:lumOff val="5000"/>
                  </a:schemeClr>
                </a:solidFill>
                <a:latin typeface="Franklin Gothic Demi" pitchFamily="34" charset="0"/>
              </a:rPr>
              <a:t> to </a:t>
            </a:r>
            <a:r>
              <a:rPr lang="fr-FR" dirty="0" err="1" smtClean="0">
                <a:solidFill>
                  <a:schemeClr val="bg1">
                    <a:lumMod val="95000"/>
                    <a:lumOff val="5000"/>
                  </a:schemeClr>
                </a:solidFill>
                <a:latin typeface="Franklin Gothic Demi" pitchFamily="34" charset="0"/>
              </a:rPr>
              <a:t>Nane</a:t>
            </a:r>
            <a:r>
              <a:rPr lang="fr-FR" dirty="0" smtClean="0">
                <a:solidFill>
                  <a:schemeClr val="bg1">
                    <a:lumMod val="95000"/>
                    <a:lumOff val="5000"/>
                  </a:schemeClr>
                </a:solidFill>
                <a:latin typeface="Franklin Gothic Demi" pitchFamily="34" charset="0"/>
              </a:rPr>
              <a:t> Annan </a:t>
            </a:r>
            <a:r>
              <a:rPr lang="fr-FR" dirty="0" err="1" smtClean="0">
                <a:solidFill>
                  <a:schemeClr val="bg1">
                    <a:lumMod val="95000"/>
                    <a:lumOff val="5000"/>
                  </a:schemeClr>
                </a:solidFill>
                <a:latin typeface="Franklin Gothic Demi" pitchFamily="34" charset="0"/>
              </a:rPr>
              <a:t>from</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Sweden</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She</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is</a:t>
            </a:r>
            <a:r>
              <a:rPr lang="fr-FR" dirty="0" smtClean="0">
                <a:solidFill>
                  <a:schemeClr val="bg1">
                    <a:lumMod val="95000"/>
                    <a:lumOff val="5000"/>
                  </a:schemeClr>
                </a:solidFill>
                <a:latin typeface="Franklin Gothic Demi" pitchFamily="34" charset="0"/>
              </a:rPr>
              <a:t> a </a:t>
            </a:r>
            <a:r>
              <a:rPr lang="fr-FR" dirty="0" err="1" smtClean="0">
                <a:solidFill>
                  <a:schemeClr val="bg1">
                    <a:lumMod val="95000"/>
                    <a:lumOff val="5000"/>
                  </a:schemeClr>
                </a:solidFill>
                <a:latin typeface="Franklin Gothic Demi" pitchFamily="34" charset="0"/>
              </a:rPr>
              <a:t>lawyer</a:t>
            </a:r>
            <a:r>
              <a:rPr lang="fr-FR" dirty="0" smtClean="0">
                <a:solidFill>
                  <a:schemeClr val="bg1">
                    <a:lumMod val="95000"/>
                    <a:lumOff val="5000"/>
                  </a:schemeClr>
                </a:solidFill>
                <a:latin typeface="Franklin Gothic Demi" pitchFamily="34" charset="0"/>
              </a:rPr>
              <a:t> and </a:t>
            </a:r>
            <a:r>
              <a:rPr lang="fr-FR" dirty="0" err="1" smtClean="0">
                <a:solidFill>
                  <a:schemeClr val="bg1">
                    <a:lumMod val="95000"/>
                    <a:lumOff val="5000"/>
                  </a:schemeClr>
                </a:solidFill>
                <a:latin typeface="Franklin Gothic Demi" pitchFamily="34" charset="0"/>
              </a:rPr>
              <a:t>painter</a:t>
            </a:r>
            <a:r>
              <a:rPr lang="fr-FR" dirty="0" smtClean="0">
                <a:solidFill>
                  <a:schemeClr val="bg1">
                    <a:lumMod val="95000"/>
                    <a:lumOff val="5000"/>
                  </a:schemeClr>
                </a:solidFill>
                <a:latin typeface="Franklin Gothic Demi" pitchFamily="34" charset="0"/>
              </a:rPr>
              <a:t> and has been a </a:t>
            </a:r>
            <a:r>
              <a:rPr lang="fr-FR" dirty="0" err="1" smtClean="0">
                <a:solidFill>
                  <a:schemeClr val="bg1">
                    <a:lumMod val="95000"/>
                    <a:lumOff val="5000"/>
                  </a:schemeClr>
                </a:solidFill>
                <a:latin typeface="Franklin Gothic Demi" pitchFamily="34" charset="0"/>
              </a:rPr>
              <a:t>strong</a:t>
            </a:r>
            <a:r>
              <a:rPr lang="fr-FR" dirty="0" smtClean="0">
                <a:solidFill>
                  <a:schemeClr val="bg1">
                    <a:lumMod val="95000"/>
                    <a:lumOff val="5000"/>
                  </a:schemeClr>
                </a:solidFill>
                <a:latin typeface="Franklin Gothic Demi" pitchFamily="34" charset="0"/>
              </a:rPr>
              <a:t> supporter of the United Nations. </a:t>
            </a:r>
            <a:r>
              <a:rPr lang="fr-FR" dirty="0" err="1" smtClean="0">
                <a:solidFill>
                  <a:schemeClr val="bg1">
                    <a:lumMod val="95000"/>
                    <a:lumOff val="5000"/>
                  </a:schemeClr>
                </a:solidFill>
                <a:latin typeface="Franklin Gothic Demi" pitchFamily="34" charset="0"/>
              </a:rPr>
              <a:t>They</a:t>
            </a:r>
            <a:r>
              <a:rPr lang="fr-FR" dirty="0" smtClean="0">
                <a:solidFill>
                  <a:schemeClr val="bg1">
                    <a:lumMod val="95000"/>
                    <a:lumOff val="5000"/>
                  </a:schemeClr>
                </a:solidFill>
                <a:latin typeface="Franklin Gothic Demi" pitchFamily="34" charset="0"/>
              </a:rPr>
              <a:t> have </a:t>
            </a:r>
            <a:r>
              <a:rPr lang="fr-FR" dirty="0" err="1" smtClean="0">
                <a:solidFill>
                  <a:schemeClr val="bg1">
                    <a:lumMod val="95000"/>
                    <a:lumOff val="5000"/>
                  </a:schemeClr>
                </a:solidFill>
                <a:latin typeface="Franklin Gothic Demi" pitchFamily="34" charset="0"/>
              </a:rPr>
              <a:t>had</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three</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children</a:t>
            </a:r>
            <a:r>
              <a:rPr lang="fr-FR" dirty="0" smtClean="0">
                <a:solidFill>
                  <a:schemeClr val="bg1">
                    <a:lumMod val="95000"/>
                    <a:lumOff val="5000"/>
                  </a:schemeClr>
                </a:solidFill>
                <a:latin typeface="Franklin Gothic Demi" pitchFamily="34" charset="0"/>
              </a:rPr>
              <a:t>.</a:t>
            </a:r>
            <a:endParaRPr lang="ar-DZ" dirty="0">
              <a:solidFill>
                <a:schemeClr val="bg1">
                  <a:lumMod val="95000"/>
                  <a:lumOff val="5000"/>
                </a:schemeClr>
              </a:solidFill>
              <a:latin typeface="Franklin Gothic Dem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6" name="Espace réservé du contenu 5" descr="e3359215cab3a2ebdceb00d6a0fb669c.jpg"/>
          <p:cNvPicPr>
            <a:picLocks noGrp="1" noChangeAspect="1"/>
          </p:cNvPicPr>
          <p:nvPr>
            <p:ph idx="1"/>
          </p:nvPr>
        </p:nvPicPr>
        <p:blipFill>
          <a:blip r:embed="rId2"/>
          <a:stretch>
            <a:fillRect/>
          </a:stretch>
        </p:blipFill>
        <p:spPr>
          <a:xfrm>
            <a:off x="214283" y="285728"/>
            <a:ext cx="8643998" cy="62151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ogner un rectangle avec un coin diagonal 6"/>
          <p:cNvSpPr/>
          <p:nvPr/>
        </p:nvSpPr>
        <p:spPr>
          <a:xfrm>
            <a:off x="1643042" y="4857760"/>
            <a:ext cx="6192597" cy="1212116"/>
          </a:xfrm>
          <a:prstGeom prst="snip2DiagRect">
            <a:avLst/>
          </a:prstGeom>
          <a:solidFill>
            <a:schemeClr val="tx1"/>
          </a:solidFill>
          <a:effectLst>
            <a:outerShdw blurRad="50800" dist="50800" dir="5400000" sx="43000" sy="43000" algn="ctr" rotWithShape="0">
              <a:srgbClr val="000000">
                <a:alpha val="32000"/>
              </a:srgbClr>
            </a:outerShdw>
          </a:effectLst>
        </p:spPr>
        <p:txBody>
          <a:bodyPr wrap="none" lIns="91440" tIns="45720" rIns="91440" bIns="45720">
            <a:spAutoFit/>
          </a:bodyPr>
          <a:lstStyle/>
          <a:p>
            <a:pPr algn="ctr"/>
            <a:r>
              <a:rPr lang="fr-FR"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Nelson Mandela</a:t>
            </a:r>
            <a:endParaRPr lang="fr-FR"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e3359215cab3a2ebdceb00d6a0fb669c.jpg"/>
          <p:cNvPicPr>
            <a:picLocks noGrp="1" noChangeAspect="1"/>
          </p:cNvPicPr>
          <p:nvPr>
            <p:ph idx="1"/>
          </p:nvPr>
        </p:nvPicPr>
        <p:blipFill>
          <a:blip r:embed="rId2"/>
          <a:stretch>
            <a:fillRect/>
          </a:stretch>
        </p:blipFill>
        <p:spPr>
          <a:xfrm>
            <a:off x="285721" y="214290"/>
            <a:ext cx="8572560" cy="6286544"/>
          </a:xfrm>
          <a:prstGeom prst="rect">
            <a:avLst/>
          </a:prstGeom>
          <a:ln w="88900" cap="sq" cmpd="thickThin">
            <a:solidFill>
              <a:srgbClr val="000000"/>
            </a:solidFill>
            <a:prstDash val="solid"/>
            <a:miter lim="800000"/>
          </a:ln>
          <a:effectLst>
            <a:innerShdw blurRad="76200">
              <a:srgbClr val="000000"/>
            </a:innerShdw>
          </a:effectLst>
        </p:spPr>
      </p:pic>
      <p:sp>
        <p:nvSpPr>
          <p:cNvPr id="5" name="ZoneTexte 4"/>
          <p:cNvSpPr txBox="1"/>
          <p:nvPr/>
        </p:nvSpPr>
        <p:spPr>
          <a:xfrm>
            <a:off x="1071538" y="1214422"/>
            <a:ext cx="7000924" cy="4392692"/>
          </a:xfrm>
          <a:prstGeom prst="roundRect">
            <a:avLst/>
          </a:prstGeom>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a:outerShdw blurRad="50800" dist="38100" algn="l" rotWithShape="0">
              <a:prstClr val="black">
                <a:alpha val="40000"/>
              </a:prstClr>
            </a:outerShdw>
          </a:effectLst>
          <a:scene3d>
            <a:camera prst="orthographicFront"/>
            <a:lightRig rig="threePt" dir="t"/>
          </a:scene3d>
          <a:sp3d>
            <a:bevelT prst="relaxedInset"/>
          </a:sp3d>
        </p:spPr>
        <p:txBody>
          <a:bodyPr wrap="square" rtlCol="1">
            <a:spAutoFit/>
          </a:bodyPr>
          <a:lstStyle/>
          <a:p>
            <a:pPr algn="l" rtl="0"/>
            <a:r>
              <a:rPr lang="fr-FR" dirty="0" smtClean="0">
                <a:solidFill>
                  <a:schemeClr val="bg1">
                    <a:lumMod val="85000"/>
                    <a:lumOff val="15000"/>
                  </a:schemeClr>
                </a:solidFill>
                <a:latin typeface="Franklin Gothic Demi" pitchFamily="34" charset="0"/>
              </a:rPr>
              <a:t>      Nelson was </a:t>
            </a:r>
            <a:r>
              <a:rPr lang="fr-FR" dirty="0" err="1" smtClean="0">
                <a:solidFill>
                  <a:schemeClr val="bg1">
                    <a:lumMod val="85000"/>
                    <a:lumOff val="15000"/>
                  </a:schemeClr>
                </a:solidFill>
                <a:latin typeface="Franklin Gothic Demi" pitchFamily="34" charset="0"/>
              </a:rPr>
              <a:t>born</a:t>
            </a:r>
            <a:r>
              <a:rPr lang="fr-FR" dirty="0" smtClean="0">
                <a:solidFill>
                  <a:schemeClr val="bg1">
                    <a:lumMod val="85000"/>
                    <a:lumOff val="15000"/>
                  </a:schemeClr>
                </a:solidFill>
                <a:latin typeface="Franklin Gothic Demi" pitchFamily="34" charset="0"/>
              </a:rPr>
              <a:t> on </a:t>
            </a:r>
            <a:r>
              <a:rPr lang="fr-FR" dirty="0" err="1" smtClean="0">
                <a:solidFill>
                  <a:schemeClr val="bg1">
                    <a:lumMod val="85000"/>
                    <a:lumOff val="15000"/>
                  </a:schemeClr>
                </a:solidFill>
                <a:latin typeface="Franklin Gothic Demi" pitchFamily="34" charset="0"/>
              </a:rPr>
              <a:t>july</a:t>
            </a:r>
            <a:r>
              <a:rPr lang="fr-FR" dirty="0" smtClean="0">
                <a:solidFill>
                  <a:schemeClr val="bg1">
                    <a:lumMod val="85000"/>
                    <a:lumOff val="15000"/>
                  </a:schemeClr>
                </a:solidFill>
                <a:latin typeface="Franklin Gothic Demi" pitchFamily="34" charset="0"/>
              </a:rPr>
              <a:t> 18, 1918 in </a:t>
            </a:r>
            <a:r>
              <a:rPr lang="fr-FR" dirty="0" err="1" smtClean="0">
                <a:solidFill>
                  <a:schemeClr val="bg1">
                    <a:lumMod val="85000"/>
                    <a:lumOff val="15000"/>
                  </a:schemeClr>
                </a:solidFill>
                <a:latin typeface="Franklin Gothic Demi" pitchFamily="34" charset="0"/>
              </a:rPr>
              <a:t>Untata</a:t>
            </a:r>
            <a:r>
              <a:rPr lang="fr-FR" dirty="0" smtClean="0">
                <a:solidFill>
                  <a:schemeClr val="bg1">
                    <a:lumMod val="85000"/>
                    <a:lumOff val="15000"/>
                  </a:schemeClr>
                </a:solidFill>
                <a:latin typeface="Franklin Gothic Demi" pitchFamily="34" charset="0"/>
              </a:rPr>
              <a:t>, South </a:t>
            </a:r>
            <a:r>
              <a:rPr lang="fr-FR" dirty="0" err="1" smtClean="0">
                <a:solidFill>
                  <a:schemeClr val="bg1">
                    <a:lumMod val="85000"/>
                    <a:lumOff val="15000"/>
                  </a:schemeClr>
                </a:solidFill>
                <a:latin typeface="Franklin Gothic Demi" pitchFamily="34" charset="0"/>
              </a:rPr>
              <a:t>africa</a:t>
            </a:r>
            <a:r>
              <a:rPr lang="fr-FR" dirty="0" smtClean="0">
                <a:solidFill>
                  <a:schemeClr val="bg1">
                    <a:lumMod val="85000"/>
                    <a:lumOff val="15000"/>
                  </a:schemeClr>
                </a:solidFill>
                <a:latin typeface="Franklin Gothic Demi" pitchFamily="34" charset="0"/>
              </a:rPr>
              <a:t> . He was </a:t>
            </a:r>
            <a:r>
              <a:rPr lang="fr-FR" dirty="0" err="1" smtClean="0">
                <a:solidFill>
                  <a:schemeClr val="bg1">
                    <a:lumMod val="85000"/>
                    <a:lumOff val="15000"/>
                  </a:schemeClr>
                </a:solidFill>
                <a:latin typeface="Franklin Gothic Demi" pitchFamily="34" charset="0"/>
              </a:rPr>
              <a:t>educated</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at</a:t>
            </a:r>
            <a:r>
              <a:rPr lang="fr-FR" dirty="0" smtClean="0">
                <a:solidFill>
                  <a:schemeClr val="bg1">
                    <a:lumMod val="85000"/>
                    <a:lumOff val="15000"/>
                  </a:schemeClr>
                </a:solidFill>
                <a:latin typeface="Franklin Gothic Demi" pitchFamily="34" charset="0"/>
              </a:rPr>
              <a:t> the </a:t>
            </a:r>
            <a:r>
              <a:rPr lang="fr-FR" dirty="0" err="1" smtClean="0">
                <a:solidFill>
                  <a:schemeClr val="bg1">
                    <a:lumMod val="85000"/>
                    <a:lumOff val="15000"/>
                  </a:schemeClr>
                </a:solidFill>
                <a:latin typeface="Franklin Gothic Demi" pitchFamily="34" charset="0"/>
              </a:rPr>
              <a:t>University</a:t>
            </a:r>
            <a:r>
              <a:rPr lang="fr-FR" dirty="0" smtClean="0">
                <a:solidFill>
                  <a:schemeClr val="bg1">
                    <a:lumMod val="85000"/>
                    <a:lumOff val="15000"/>
                  </a:schemeClr>
                </a:solidFill>
                <a:latin typeface="Franklin Gothic Demi" pitchFamily="34" charset="0"/>
              </a:rPr>
              <a:t> of Witwatersrand and </a:t>
            </a:r>
            <a:r>
              <a:rPr lang="fr-FR" dirty="0" err="1" smtClean="0">
                <a:solidFill>
                  <a:schemeClr val="bg1">
                    <a:lumMod val="85000"/>
                    <a:lumOff val="15000"/>
                  </a:schemeClr>
                </a:solidFill>
                <a:latin typeface="Franklin Gothic Demi" pitchFamily="34" charset="0"/>
              </a:rPr>
              <a:t>qualified</a:t>
            </a:r>
            <a:r>
              <a:rPr lang="fr-FR" dirty="0" smtClean="0">
                <a:solidFill>
                  <a:schemeClr val="bg1">
                    <a:lumMod val="85000"/>
                    <a:lumOff val="15000"/>
                  </a:schemeClr>
                </a:solidFill>
                <a:latin typeface="Franklin Gothic Demi" pitchFamily="34" charset="0"/>
              </a:rPr>
              <a:t> in </a:t>
            </a:r>
            <a:r>
              <a:rPr lang="fr-FR" dirty="0" err="1" smtClean="0">
                <a:solidFill>
                  <a:schemeClr val="bg1">
                    <a:lumMod val="85000"/>
                    <a:lumOff val="15000"/>
                  </a:schemeClr>
                </a:solidFill>
                <a:latin typeface="Franklin Gothic Demi" pitchFamily="34" charset="0"/>
              </a:rPr>
              <a:t>law</a:t>
            </a:r>
            <a:r>
              <a:rPr lang="fr-FR" dirty="0" smtClean="0">
                <a:solidFill>
                  <a:schemeClr val="bg1">
                    <a:lumMod val="85000"/>
                    <a:lumOff val="15000"/>
                  </a:schemeClr>
                </a:solidFill>
                <a:latin typeface="Franklin Gothic Demi" pitchFamily="34" charset="0"/>
              </a:rPr>
              <a:t> in 1942. </a:t>
            </a:r>
            <a:r>
              <a:rPr lang="fr-FR" dirty="0" err="1" smtClean="0">
                <a:solidFill>
                  <a:schemeClr val="bg1">
                    <a:lumMod val="85000"/>
                    <a:lumOff val="15000"/>
                  </a:schemeClr>
                </a:solidFill>
                <a:latin typeface="Franklin Gothic Demi" pitchFamily="34" charset="0"/>
              </a:rPr>
              <a:t>hE</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joined</a:t>
            </a:r>
            <a:r>
              <a:rPr lang="fr-FR" dirty="0" smtClean="0">
                <a:solidFill>
                  <a:schemeClr val="bg1">
                    <a:lumMod val="85000"/>
                    <a:lumOff val="15000"/>
                  </a:schemeClr>
                </a:solidFill>
                <a:latin typeface="Franklin Gothic Demi" pitchFamily="34" charset="0"/>
              </a:rPr>
              <a:t> the </a:t>
            </a:r>
            <a:r>
              <a:rPr lang="fr-FR" dirty="0" err="1" smtClean="0">
                <a:solidFill>
                  <a:schemeClr val="bg1">
                    <a:lumMod val="85000"/>
                    <a:lumOff val="15000"/>
                  </a:schemeClr>
                </a:solidFill>
                <a:latin typeface="Franklin Gothic Demi" pitchFamily="34" charset="0"/>
              </a:rPr>
              <a:t>African</a:t>
            </a:r>
            <a:r>
              <a:rPr lang="fr-FR" dirty="0" smtClean="0">
                <a:solidFill>
                  <a:schemeClr val="bg1">
                    <a:lumMod val="85000"/>
                    <a:lumOff val="15000"/>
                  </a:schemeClr>
                </a:solidFill>
                <a:latin typeface="Franklin Gothic Demi" pitchFamily="34" charset="0"/>
              </a:rPr>
              <a:t> National </a:t>
            </a:r>
            <a:r>
              <a:rPr lang="fr-FR" dirty="0" err="1" smtClean="0">
                <a:solidFill>
                  <a:schemeClr val="bg1">
                    <a:lumMod val="85000"/>
                    <a:lumOff val="15000"/>
                  </a:schemeClr>
                </a:solidFill>
                <a:latin typeface="Franklin Gothic Demi" pitchFamily="34" charset="0"/>
              </a:rPr>
              <a:t>Congress</a:t>
            </a:r>
            <a:r>
              <a:rPr lang="fr-FR" dirty="0" smtClean="0">
                <a:solidFill>
                  <a:schemeClr val="bg1">
                    <a:lumMod val="85000"/>
                    <a:lumOff val="15000"/>
                  </a:schemeClr>
                </a:solidFill>
                <a:latin typeface="Franklin Gothic Demi" pitchFamily="34" charset="0"/>
              </a:rPr>
              <a:t>( ANC) in 1944and in 1949 </a:t>
            </a:r>
            <a:r>
              <a:rPr lang="fr-FR" dirty="0" err="1" smtClean="0">
                <a:solidFill>
                  <a:schemeClr val="bg1">
                    <a:lumMod val="85000"/>
                    <a:lumOff val="15000"/>
                  </a:schemeClr>
                </a:solidFill>
                <a:latin typeface="Franklin Gothic Demi" pitchFamily="34" charset="0"/>
              </a:rPr>
              <a:t>becam</a:t>
            </a:r>
            <a:r>
              <a:rPr lang="fr-FR" dirty="0" smtClean="0">
                <a:solidFill>
                  <a:schemeClr val="bg1">
                    <a:lumMod val="85000"/>
                    <a:lumOff val="15000"/>
                  </a:schemeClr>
                </a:solidFill>
                <a:latin typeface="Franklin Gothic Demi" pitchFamily="34" charset="0"/>
              </a:rPr>
              <a:t> one of </a:t>
            </a:r>
            <a:r>
              <a:rPr lang="fr-FR" dirty="0" err="1" smtClean="0">
                <a:solidFill>
                  <a:schemeClr val="bg1">
                    <a:lumMod val="85000"/>
                    <a:lumOff val="15000"/>
                  </a:schemeClr>
                </a:solidFill>
                <a:latin typeface="Franklin Gothic Demi" pitchFamily="34" charset="0"/>
              </a:rPr>
              <a:t>that</a:t>
            </a:r>
            <a:r>
              <a:rPr lang="fr-FR" dirty="0" smtClean="0">
                <a:solidFill>
                  <a:schemeClr val="bg1">
                    <a:lumMod val="85000"/>
                    <a:lumOff val="15000"/>
                  </a:schemeClr>
                </a:solidFill>
                <a:latin typeface="Franklin Gothic Demi" pitchFamily="34" charset="0"/>
              </a:rPr>
              <a:t> black-</a:t>
            </a:r>
            <a:r>
              <a:rPr lang="fr-FR" dirty="0" err="1" smtClean="0">
                <a:solidFill>
                  <a:schemeClr val="bg1">
                    <a:lumMod val="85000"/>
                    <a:lumOff val="15000"/>
                  </a:schemeClr>
                </a:solidFill>
                <a:latin typeface="Franklin Gothic Demi" pitchFamily="34" charset="0"/>
              </a:rPr>
              <a:t>liberation</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group's</a:t>
            </a:r>
            <a:r>
              <a:rPr lang="fr-FR" dirty="0" smtClean="0">
                <a:solidFill>
                  <a:schemeClr val="bg1">
                    <a:lumMod val="85000"/>
                    <a:lumOff val="15000"/>
                  </a:schemeClr>
                </a:solidFill>
                <a:latin typeface="Franklin Gothic Demi" pitchFamily="34" charset="0"/>
              </a:rPr>
              <a:t> leaders, </a:t>
            </a:r>
            <a:r>
              <a:rPr lang="fr-FR" dirty="0" err="1" smtClean="0">
                <a:solidFill>
                  <a:schemeClr val="bg1">
                    <a:lumMod val="85000"/>
                    <a:lumOff val="15000"/>
                  </a:schemeClr>
                </a:solidFill>
                <a:latin typeface="Franklin Gothic Demi" pitchFamily="34" charset="0"/>
              </a:rPr>
              <a:t>he</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helped</a:t>
            </a:r>
            <a:r>
              <a:rPr lang="fr-FR" dirty="0" smtClean="0">
                <a:solidFill>
                  <a:schemeClr val="bg1">
                    <a:lumMod val="85000"/>
                    <a:lumOff val="15000"/>
                  </a:schemeClr>
                </a:solidFill>
                <a:latin typeface="Franklin Gothic Demi" pitchFamily="34" charset="0"/>
              </a:rPr>
              <a:t> in the </a:t>
            </a:r>
            <a:r>
              <a:rPr lang="fr-FR" dirty="0" err="1" smtClean="0">
                <a:solidFill>
                  <a:schemeClr val="bg1">
                    <a:lumMod val="85000"/>
                    <a:lumOff val="15000"/>
                  </a:schemeClr>
                </a:solidFill>
                <a:latin typeface="Franklin Gothic Demi" pitchFamily="34" charset="0"/>
              </a:rPr>
              <a:t>organization</a:t>
            </a:r>
            <a:r>
              <a:rPr lang="fr-FR" dirty="0" smtClean="0">
                <a:solidFill>
                  <a:schemeClr val="bg1">
                    <a:lumMod val="85000"/>
                    <a:lumOff val="15000"/>
                  </a:schemeClr>
                </a:solidFill>
                <a:latin typeface="Franklin Gothic Demi" pitchFamily="34" charset="0"/>
              </a:rPr>
              <a:t> of militant </a:t>
            </a:r>
            <a:r>
              <a:rPr lang="fr-FR" dirty="0" err="1" smtClean="0">
                <a:solidFill>
                  <a:schemeClr val="bg1">
                    <a:lumMod val="85000"/>
                    <a:lumOff val="15000"/>
                  </a:schemeClr>
                </a:solidFill>
                <a:latin typeface="Franklin Gothic Demi" pitchFamily="34" charset="0"/>
              </a:rPr>
              <a:t>resistance</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against</a:t>
            </a:r>
            <a:r>
              <a:rPr lang="fr-FR" dirty="0" smtClean="0">
                <a:solidFill>
                  <a:schemeClr val="bg1">
                    <a:lumMod val="85000"/>
                    <a:lumOff val="15000"/>
                  </a:schemeClr>
                </a:solidFill>
                <a:latin typeface="Franklin Gothic Demi" pitchFamily="34" charset="0"/>
              </a:rPr>
              <a:t> the apartheid </a:t>
            </a:r>
            <a:r>
              <a:rPr lang="fr-FR" dirty="0" err="1" smtClean="0">
                <a:solidFill>
                  <a:schemeClr val="bg1">
                    <a:lumMod val="85000"/>
                    <a:lumOff val="15000"/>
                  </a:schemeClr>
                </a:solidFill>
                <a:latin typeface="Franklin Gothic Demi" pitchFamily="34" charset="0"/>
              </a:rPr>
              <a:t>poilicies</a:t>
            </a:r>
            <a:r>
              <a:rPr lang="fr-FR" dirty="0" smtClean="0">
                <a:solidFill>
                  <a:schemeClr val="bg1">
                    <a:lumMod val="85000"/>
                    <a:lumOff val="15000"/>
                  </a:schemeClr>
                </a:solidFill>
                <a:latin typeface="Franklin Gothic Demi" pitchFamily="34" charset="0"/>
              </a:rPr>
              <a:t> of the </a:t>
            </a:r>
            <a:r>
              <a:rPr lang="fr-FR" dirty="0" err="1" smtClean="0">
                <a:solidFill>
                  <a:schemeClr val="bg1">
                    <a:lumMod val="85000"/>
                    <a:lumOff val="15000"/>
                  </a:schemeClr>
                </a:solidFill>
                <a:latin typeface="Franklin Gothic Demi" pitchFamily="34" charset="0"/>
              </a:rPr>
              <a:t>ruling</a:t>
            </a:r>
            <a:r>
              <a:rPr lang="fr-FR" dirty="0" smtClean="0">
                <a:solidFill>
                  <a:schemeClr val="bg1">
                    <a:lumMod val="85000"/>
                    <a:lumOff val="15000"/>
                  </a:schemeClr>
                </a:solidFill>
                <a:latin typeface="Franklin Gothic Demi" pitchFamily="34" charset="0"/>
              </a:rPr>
              <a:t> National Party </a:t>
            </a:r>
            <a:r>
              <a:rPr lang="fr-FR" dirty="0" err="1" smtClean="0">
                <a:solidFill>
                  <a:schemeClr val="bg1">
                    <a:lumMod val="85000"/>
                    <a:lumOff val="15000"/>
                  </a:schemeClr>
                </a:solidFill>
                <a:latin typeface="Franklin Gothic Demi" pitchFamily="34" charset="0"/>
              </a:rPr>
              <a:t>which</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segregated</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between</a:t>
            </a:r>
            <a:r>
              <a:rPr lang="fr-FR" dirty="0" smtClean="0">
                <a:solidFill>
                  <a:schemeClr val="bg1">
                    <a:lumMod val="85000"/>
                    <a:lumOff val="15000"/>
                  </a:schemeClr>
                </a:solidFill>
                <a:latin typeface="Franklin Gothic Demi" pitchFamily="34" charset="0"/>
              </a:rPr>
              <a:t> the Blacks and the </a:t>
            </a:r>
            <a:r>
              <a:rPr lang="fr-FR" dirty="0" err="1" smtClean="0">
                <a:solidFill>
                  <a:schemeClr val="bg1">
                    <a:lumMod val="85000"/>
                    <a:lumOff val="15000"/>
                  </a:schemeClr>
                </a:solidFill>
                <a:latin typeface="Franklin Gothic Demi" pitchFamily="34" charset="0"/>
              </a:rPr>
              <a:t>whites</a:t>
            </a:r>
            <a:r>
              <a:rPr lang="fr-FR" dirty="0" smtClean="0">
                <a:solidFill>
                  <a:schemeClr val="bg1">
                    <a:lumMod val="85000"/>
                    <a:lumOff val="15000"/>
                  </a:schemeClr>
                </a:solidFill>
                <a:latin typeface="Franklin Gothic Demi" pitchFamily="34" charset="0"/>
              </a:rPr>
              <a:t>.</a:t>
            </a:r>
            <a:endParaRPr lang="en-US" dirty="0" smtClean="0">
              <a:solidFill>
                <a:schemeClr val="bg1">
                  <a:lumMod val="85000"/>
                  <a:lumOff val="15000"/>
                </a:schemeClr>
              </a:solidFill>
              <a:latin typeface="Franklin Gothic Demi" pitchFamily="34" charset="0"/>
            </a:endParaRPr>
          </a:p>
          <a:p>
            <a:pPr algn="l" rtl="0"/>
            <a:r>
              <a:rPr lang="fr-FR" dirty="0" smtClean="0">
                <a:solidFill>
                  <a:schemeClr val="bg1">
                    <a:lumMod val="85000"/>
                    <a:lumOff val="15000"/>
                  </a:schemeClr>
                </a:solidFill>
                <a:latin typeface="Franklin Gothic Demi" pitchFamily="34" charset="0"/>
              </a:rPr>
              <a:t>     In 1963 the police </a:t>
            </a:r>
            <a:r>
              <a:rPr lang="fr-FR" dirty="0" err="1" smtClean="0">
                <a:solidFill>
                  <a:schemeClr val="bg1">
                    <a:lumMod val="85000"/>
                    <a:lumOff val="15000"/>
                  </a:schemeClr>
                </a:solidFill>
                <a:latin typeface="Franklin Gothic Demi" pitchFamily="34" charset="0"/>
              </a:rPr>
              <a:t>discovered</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quantities</a:t>
            </a:r>
            <a:r>
              <a:rPr lang="fr-FR" dirty="0" smtClean="0">
                <a:solidFill>
                  <a:schemeClr val="bg1">
                    <a:lumMod val="85000"/>
                    <a:lumOff val="15000"/>
                  </a:schemeClr>
                </a:solidFill>
                <a:latin typeface="Franklin Gothic Demi" pitchFamily="34" charset="0"/>
              </a:rPr>
              <a:t> of </a:t>
            </a:r>
            <a:r>
              <a:rPr lang="fr-FR" dirty="0" err="1" smtClean="0">
                <a:solidFill>
                  <a:schemeClr val="bg1">
                    <a:lumMod val="85000"/>
                    <a:lumOff val="15000"/>
                  </a:schemeClr>
                </a:solidFill>
                <a:latin typeface="Franklin Gothic Demi" pitchFamily="34" charset="0"/>
              </a:rPr>
              <a:t>arms</a:t>
            </a:r>
            <a:r>
              <a:rPr lang="fr-FR" dirty="0" smtClean="0">
                <a:solidFill>
                  <a:schemeClr val="bg1">
                    <a:lumMod val="85000"/>
                    <a:lumOff val="15000"/>
                  </a:schemeClr>
                </a:solidFill>
                <a:latin typeface="Franklin Gothic Demi" pitchFamily="34" charset="0"/>
              </a:rPr>
              <a:t> and </a:t>
            </a:r>
            <a:r>
              <a:rPr lang="fr-FR" dirty="0" err="1" smtClean="0">
                <a:solidFill>
                  <a:schemeClr val="bg1">
                    <a:lumMod val="85000"/>
                    <a:lumOff val="15000"/>
                  </a:schemeClr>
                </a:solidFill>
                <a:latin typeface="Franklin Gothic Demi" pitchFamily="34" charset="0"/>
              </a:rPr>
              <a:t>equipments</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at</a:t>
            </a:r>
            <a:r>
              <a:rPr lang="fr-FR" dirty="0" smtClean="0">
                <a:solidFill>
                  <a:schemeClr val="bg1">
                    <a:lumMod val="85000"/>
                    <a:lumOff val="15000"/>
                  </a:schemeClr>
                </a:solidFill>
                <a:latin typeface="Franklin Gothic Demi" pitchFamily="34" charset="0"/>
              </a:rPr>
              <a:t> the </a:t>
            </a:r>
            <a:r>
              <a:rPr lang="fr-FR" dirty="0" err="1" smtClean="0">
                <a:solidFill>
                  <a:schemeClr val="bg1">
                    <a:lumMod val="85000"/>
                    <a:lumOff val="15000"/>
                  </a:schemeClr>
                </a:solidFill>
                <a:latin typeface="Franklin Gothic Demi" pitchFamily="34" charset="0"/>
              </a:rPr>
              <a:t>headquarters</a:t>
            </a:r>
            <a:r>
              <a:rPr lang="fr-FR" dirty="0" smtClean="0">
                <a:solidFill>
                  <a:schemeClr val="bg1">
                    <a:lumMod val="85000"/>
                    <a:lumOff val="15000"/>
                  </a:schemeClr>
                </a:solidFill>
                <a:latin typeface="Franklin Gothic Demi" pitchFamily="34" charset="0"/>
              </a:rPr>
              <a:t> of the </a:t>
            </a:r>
            <a:r>
              <a:rPr lang="fr-FR" dirty="0" err="1" smtClean="0">
                <a:solidFill>
                  <a:schemeClr val="bg1">
                    <a:lumMod val="85000"/>
                    <a:lumOff val="15000"/>
                  </a:schemeClr>
                </a:solidFill>
                <a:latin typeface="Franklin Gothic Demi" pitchFamily="34" charset="0"/>
              </a:rPr>
              <a:t>ANC's</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military</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wing</a:t>
            </a:r>
            <a:r>
              <a:rPr lang="fr-FR" dirty="0" smtClean="0">
                <a:solidFill>
                  <a:schemeClr val="bg1">
                    <a:lumMod val="85000"/>
                    <a:lumOff val="15000"/>
                  </a:schemeClr>
                </a:solidFill>
                <a:latin typeface="Franklin Gothic Demi" pitchFamily="34" charset="0"/>
              </a:rPr>
              <a:t>. Mandela </a:t>
            </a:r>
            <a:r>
              <a:rPr lang="fr-FR" dirty="0" err="1" smtClean="0">
                <a:solidFill>
                  <a:schemeClr val="bg1">
                    <a:lumMod val="85000"/>
                    <a:lumOff val="15000"/>
                  </a:schemeClr>
                </a:solidFill>
                <a:latin typeface="Franklin Gothic Demi" pitchFamily="34" charset="0"/>
              </a:rPr>
              <a:t>had</a:t>
            </a:r>
            <a:r>
              <a:rPr lang="fr-FR" dirty="0" smtClean="0">
                <a:solidFill>
                  <a:schemeClr val="bg1">
                    <a:lumMod val="85000"/>
                    <a:lumOff val="15000"/>
                  </a:schemeClr>
                </a:solidFill>
                <a:latin typeface="Franklin Gothic Demi" pitchFamily="34" charset="0"/>
              </a:rPr>
              <a:t> been the </a:t>
            </a:r>
            <a:r>
              <a:rPr lang="fr-FR" dirty="0" err="1" smtClean="0">
                <a:solidFill>
                  <a:schemeClr val="bg1">
                    <a:lumMod val="85000"/>
                    <a:lumOff val="15000"/>
                  </a:schemeClr>
                </a:solidFill>
                <a:latin typeface="Franklin Gothic Demi" pitchFamily="34" charset="0"/>
              </a:rPr>
              <a:t>founder</a:t>
            </a:r>
            <a:r>
              <a:rPr lang="fr-FR" dirty="0" smtClean="0">
                <a:solidFill>
                  <a:schemeClr val="bg1">
                    <a:lumMod val="85000"/>
                    <a:lumOff val="15000"/>
                  </a:schemeClr>
                </a:solidFill>
                <a:latin typeface="Franklin Gothic Demi" pitchFamily="34" charset="0"/>
              </a:rPr>
              <a:t> of th organisation and </a:t>
            </a:r>
            <a:r>
              <a:rPr lang="fr-FR" dirty="0" err="1" smtClean="0">
                <a:solidFill>
                  <a:schemeClr val="bg1">
                    <a:lumMod val="85000"/>
                    <a:lumOff val="15000"/>
                  </a:schemeClr>
                </a:solidFill>
                <a:latin typeface="Franklin Gothic Demi" pitchFamily="34" charset="0"/>
              </a:rPr>
              <a:t>admitted</a:t>
            </a:r>
            <a:r>
              <a:rPr lang="fr-FR" dirty="0" smtClean="0">
                <a:solidFill>
                  <a:schemeClr val="bg1">
                    <a:lumMod val="85000"/>
                    <a:lumOff val="15000"/>
                  </a:schemeClr>
                </a:solidFill>
                <a:latin typeface="Franklin Gothic Demi" pitchFamily="34" charset="0"/>
              </a:rPr>
              <a:t> the </a:t>
            </a:r>
            <a:r>
              <a:rPr lang="fr-FR" dirty="0" err="1" smtClean="0">
                <a:solidFill>
                  <a:schemeClr val="bg1">
                    <a:lumMod val="85000"/>
                    <a:lumOff val="15000"/>
                  </a:schemeClr>
                </a:solidFill>
                <a:latin typeface="Franklin Gothic Demi" pitchFamily="34" charset="0"/>
              </a:rPr>
              <a:t>truth</a:t>
            </a:r>
            <a:r>
              <a:rPr lang="fr-FR" dirty="0" smtClean="0">
                <a:solidFill>
                  <a:schemeClr val="bg1">
                    <a:lumMod val="85000"/>
                    <a:lumOff val="15000"/>
                  </a:schemeClr>
                </a:solidFill>
                <a:latin typeface="Franklin Gothic Demi" pitchFamily="34" charset="0"/>
              </a:rPr>
              <a:t> of the charges </a:t>
            </a:r>
            <a:r>
              <a:rPr lang="fr-FR" dirty="0" err="1" smtClean="0">
                <a:solidFill>
                  <a:schemeClr val="bg1">
                    <a:lumMod val="85000"/>
                    <a:lumOff val="15000"/>
                  </a:schemeClr>
                </a:solidFill>
                <a:latin typeface="Franklin Gothic Demi" pitchFamily="34" charset="0"/>
              </a:rPr>
              <a:t>theat</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were</a:t>
            </a:r>
            <a:r>
              <a:rPr lang="fr-FR" dirty="0" smtClean="0">
                <a:solidFill>
                  <a:schemeClr val="bg1">
                    <a:lumMod val="85000"/>
                    <a:lumOff val="15000"/>
                  </a:schemeClr>
                </a:solidFill>
                <a:latin typeface="Franklin Gothic Demi" pitchFamily="34" charset="0"/>
              </a:rPr>
              <a:t> made </a:t>
            </a:r>
            <a:r>
              <a:rPr lang="fr-FR" dirty="0" err="1" smtClean="0">
                <a:solidFill>
                  <a:schemeClr val="bg1">
                    <a:lumMod val="85000"/>
                    <a:lumOff val="15000"/>
                  </a:schemeClr>
                </a:solidFill>
                <a:latin typeface="Franklin Gothic Demi" pitchFamily="34" charset="0"/>
              </a:rPr>
              <a:t>against</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him</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oN</a:t>
            </a:r>
            <a:r>
              <a:rPr lang="fr-FR" dirty="0" smtClean="0">
                <a:solidFill>
                  <a:schemeClr val="bg1">
                    <a:lumMod val="85000"/>
                    <a:lumOff val="15000"/>
                  </a:schemeClr>
                </a:solidFill>
                <a:latin typeface="Franklin Gothic Demi" pitchFamily="34" charset="0"/>
              </a:rPr>
              <a:t> june11,1964, </a:t>
            </a:r>
            <a:r>
              <a:rPr lang="fr-FR" dirty="0" err="1" smtClean="0">
                <a:solidFill>
                  <a:schemeClr val="bg1">
                    <a:lumMod val="85000"/>
                    <a:lumOff val="15000"/>
                  </a:schemeClr>
                </a:solidFill>
                <a:latin typeface="Franklin Gothic Demi" pitchFamily="34" charset="0"/>
              </a:rPr>
              <a:t>he</a:t>
            </a:r>
            <a:r>
              <a:rPr lang="fr-FR" dirty="0" smtClean="0">
                <a:solidFill>
                  <a:schemeClr val="bg1">
                    <a:lumMod val="85000"/>
                    <a:lumOff val="15000"/>
                  </a:schemeClr>
                </a:solidFill>
                <a:latin typeface="Franklin Gothic Demi" pitchFamily="34" charset="0"/>
              </a:rPr>
              <a:t> was </a:t>
            </a:r>
            <a:r>
              <a:rPr lang="fr-FR" dirty="0" err="1" smtClean="0">
                <a:solidFill>
                  <a:schemeClr val="bg1">
                    <a:lumMod val="85000"/>
                    <a:lumOff val="15000"/>
                  </a:schemeClr>
                </a:solidFill>
                <a:latin typeface="Franklin Gothic Demi" pitchFamily="34" charset="0"/>
              </a:rPr>
              <a:t>sentenced</a:t>
            </a:r>
            <a:r>
              <a:rPr lang="fr-FR" dirty="0" smtClean="0">
                <a:solidFill>
                  <a:schemeClr val="bg1">
                    <a:lumMod val="85000"/>
                    <a:lumOff val="15000"/>
                  </a:schemeClr>
                </a:solidFill>
                <a:latin typeface="Franklin Gothic Demi" pitchFamily="34" charset="0"/>
              </a:rPr>
              <a:t> to life prison.</a:t>
            </a:r>
          </a:p>
          <a:p>
            <a:pPr algn="l"/>
            <a:endParaRPr lang="ar-DZ" dirty="0">
              <a:latin typeface="Franklin Gothic Dem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e3359215cab3a2ebdceb00d6a0fb669c.jpg"/>
          <p:cNvPicPr>
            <a:picLocks noGrp="1" noChangeAspect="1"/>
          </p:cNvPicPr>
          <p:nvPr>
            <p:ph idx="1"/>
          </p:nvPr>
        </p:nvPicPr>
        <p:blipFill>
          <a:blip r:embed="rId2"/>
          <a:stretch>
            <a:fillRect/>
          </a:stretch>
        </p:blipFill>
        <p:spPr>
          <a:xfrm>
            <a:off x="214283" y="285728"/>
            <a:ext cx="8643998" cy="6143668"/>
          </a:xfrm>
          <a:prstGeom prst="rect">
            <a:avLst/>
          </a:prstGeom>
          <a:ln w="88900" cap="sq" cmpd="thickThin">
            <a:solidFill>
              <a:srgbClr val="000000"/>
            </a:solidFill>
            <a:prstDash val="solid"/>
            <a:miter lim="800000"/>
          </a:ln>
          <a:effectLst>
            <a:innerShdw blurRad="76200">
              <a:srgbClr val="000000"/>
            </a:innerShdw>
          </a:effectLst>
        </p:spPr>
      </p:pic>
      <p:sp>
        <p:nvSpPr>
          <p:cNvPr id="5" name="ZoneTexte 4"/>
          <p:cNvSpPr txBox="1"/>
          <p:nvPr/>
        </p:nvSpPr>
        <p:spPr>
          <a:xfrm>
            <a:off x="928662" y="1428736"/>
            <a:ext cx="7429552" cy="4086225"/>
          </a:xfrm>
          <a:prstGeom prst="roundRect">
            <a:avLst/>
          </a:prstGeom>
          <a:gradFill>
            <a:gsLst>
              <a:gs pos="0">
                <a:schemeClr val="tx1">
                  <a:lumMod val="50000"/>
                </a:schemeClr>
              </a:gs>
              <a:gs pos="25000">
                <a:schemeClr val="bg2">
                  <a:tint val="83000"/>
                  <a:satMod val="320000"/>
                </a:schemeClr>
              </a:gs>
              <a:gs pos="100000">
                <a:schemeClr val="bg2">
                  <a:shade val="15000"/>
                  <a:satMod val="320000"/>
                </a:schemeClr>
              </a:gs>
            </a:gsLst>
            <a:path path="circle">
              <a:fillToRect l="10000" t="110000" r="10000" b="100000"/>
            </a:path>
          </a:gradFill>
          <a:effectLst>
            <a:outerShdw blurRad="50800" dist="38100" dir="5400000" algn="t" rotWithShape="0">
              <a:prstClr val="black">
                <a:alpha val="40000"/>
              </a:prstClr>
            </a:outerShdw>
          </a:effectLst>
        </p:spPr>
        <p:txBody>
          <a:bodyPr wrap="square" rtlCol="1">
            <a:spAutoFit/>
          </a:bodyPr>
          <a:lstStyle/>
          <a:p>
            <a:pPr algn="l"/>
            <a:r>
              <a:rPr lang="fr-FR" dirty="0" smtClean="0">
                <a:solidFill>
                  <a:schemeClr val="bg1">
                    <a:lumMod val="85000"/>
                    <a:lumOff val="15000"/>
                  </a:schemeClr>
                </a:solidFill>
                <a:latin typeface="Franklin Gothic Demi" pitchFamily="34" charset="0"/>
              </a:rPr>
              <a:t>      Mandela </a:t>
            </a:r>
            <a:r>
              <a:rPr lang="fr-FR" dirty="0" err="1" smtClean="0">
                <a:solidFill>
                  <a:schemeClr val="bg1">
                    <a:lumMod val="85000"/>
                    <a:lumOff val="15000"/>
                  </a:schemeClr>
                </a:solidFill>
                <a:latin typeface="Franklin Gothic Demi" pitchFamily="34" charset="0"/>
              </a:rPr>
              <a:t>retained</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wide</a:t>
            </a:r>
            <a:r>
              <a:rPr lang="fr-FR" dirty="0" smtClean="0">
                <a:solidFill>
                  <a:schemeClr val="bg1">
                    <a:lumMod val="85000"/>
                    <a:lumOff val="15000"/>
                  </a:schemeClr>
                </a:solidFill>
                <a:latin typeface="Franklin Gothic Demi" pitchFamily="34" charset="0"/>
              </a:rPr>
              <a:t> support </a:t>
            </a:r>
            <a:r>
              <a:rPr lang="fr-FR" dirty="0" err="1" smtClean="0">
                <a:solidFill>
                  <a:schemeClr val="bg1">
                    <a:lumMod val="85000"/>
                    <a:lumOff val="15000"/>
                  </a:schemeClr>
                </a:solidFill>
                <a:latin typeface="Franklin Gothic Demi" pitchFamily="34" charset="0"/>
              </a:rPr>
              <a:t>among</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south</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africa's</a:t>
            </a:r>
            <a:r>
              <a:rPr lang="fr-FR" dirty="0" smtClean="0">
                <a:solidFill>
                  <a:schemeClr val="bg1">
                    <a:lumMod val="85000"/>
                    <a:lumOff val="15000"/>
                  </a:schemeClr>
                </a:solidFill>
                <a:latin typeface="Franklin Gothic Demi" pitchFamily="34" charset="0"/>
              </a:rPr>
              <a:t> black population, and </a:t>
            </a:r>
            <a:r>
              <a:rPr lang="fr-FR" dirty="0" err="1" smtClean="0">
                <a:solidFill>
                  <a:schemeClr val="bg1">
                    <a:lumMod val="85000"/>
                    <a:lumOff val="15000"/>
                  </a:schemeClr>
                </a:solidFill>
                <a:latin typeface="Franklin Gothic Demi" pitchFamily="34" charset="0"/>
              </a:rPr>
              <a:t>his</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imprisonment</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became</a:t>
            </a:r>
            <a:r>
              <a:rPr lang="fr-FR" dirty="0" smtClean="0">
                <a:solidFill>
                  <a:schemeClr val="bg1">
                    <a:lumMod val="85000"/>
                    <a:lumOff val="15000"/>
                  </a:schemeClr>
                </a:solidFill>
                <a:latin typeface="Franklin Gothic Demi" pitchFamily="34" charset="0"/>
              </a:rPr>
              <a:t> a cause </a:t>
            </a:r>
            <a:r>
              <a:rPr lang="fr-FR" dirty="0" err="1" smtClean="0">
                <a:solidFill>
                  <a:schemeClr val="bg1">
                    <a:lumMod val="85000"/>
                    <a:lumOff val="15000"/>
                  </a:schemeClr>
                </a:solidFill>
                <a:latin typeface="Franklin Gothic Demi" pitchFamily="34" charset="0"/>
              </a:rPr>
              <a:t>celebre</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among</a:t>
            </a:r>
            <a:r>
              <a:rPr lang="fr-FR" dirty="0" smtClean="0">
                <a:solidFill>
                  <a:schemeClr val="bg1">
                    <a:lumMod val="85000"/>
                    <a:lumOff val="15000"/>
                  </a:schemeClr>
                </a:solidFill>
                <a:latin typeface="Franklin Gothic Demi" pitchFamily="34" charset="0"/>
              </a:rPr>
              <a:t> the international </a:t>
            </a:r>
            <a:r>
              <a:rPr lang="fr-FR" dirty="0" err="1" smtClean="0">
                <a:solidFill>
                  <a:schemeClr val="bg1">
                    <a:lumMod val="85000"/>
                    <a:lumOff val="15000"/>
                  </a:schemeClr>
                </a:solidFill>
                <a:latin typeface="Franklin Gothic Demi" pitchFamily="34" charset="0"/>
              </a:rPr>
              <a:t>community</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that</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attacked</a:t>
            </a:r>
            <a:r>
              <a:rPr lang="fr-FR" dirty="0" smtClean="0">
                <a:solidFill>
                  <a:schemeClr val="bg1">
                    <a:lumMod val="85000"/>
                    <a:lumOff val="15000"/>
                  </a:schemeClr>
                </a:solidFill>
                <a:latin typeface="Franklin Gothic Demi" pitchFamily="34" charset="0"/>
              </a:rPr>
              <a:t> the apartheid. He was </a:t>
            </a:r>
            <a:r>
              <a:rPr lang="fr-FR" dirty="0" err="1" smtClean="0">
                <a:solidFill>
                  <a:schemeClr val="bg1">
                    <a:lumMod val="85000"/>
                    <a:lumOff val="15000"/>
                  </a:schemeClr>
                </a:solidFill>
                <a:latin typeface="Franklin Gothic Demi" pitchFamily="34" charset="0"/>
              </a:rPr>
              <a:t>realesed</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from</a:t>
            </a:r>
            <a:r>
              <a:rPr lang="fr-FR" dirty="0" smtClean="0">
                <a:solidFill>
                  <a:schemeClr val="bg1">
                    <a:lumMod val="85000"/>
                    <a:lumOff val="15000"/>
                  </a:schemeClr>
                </a:solidFill>
                <a:latin typeface="Franklin Gothic Demi" pitchFamily="34" charset="0"/>
              </a:rPr>
              <a:t> prison on February11, 1990 . In 1993 Mandela was </a:t>
            </a:r>
            <a:r>
              <a:rPr lang="fr-FR" dirty="0" err="1" smtClean="0">
                <a:solidFill>
                  <a:schemeClr val="bg1">
                    <a:lumMod val="85000"/>
                    <a:lumOff val="15000"/>
                  </a:schemeClr>
                </a:solidFill>
                <a:latin typeface="Franklin Gothic Demi" pitchFamily="34" charset="0"/>
              </a:rPr>
              <a:t>awarded</a:t>
            </a:r>
            <a:r>
              <a:rPr lang="fr-FR" dirty="0" smtClean="0">
                <a:solidFill>
                  <a:schemeClr val="bg1">
                    <a:lumMod val="85000"/>
                    <a:lumOff val="15000"/>
                  </a:schemeClr>
                </a:solidFill>
                <a:latin typeface="Franklin Gothic Demi" pitchFamily="34" charset="0"/>
              </a:rPr>
              <a:t> the Nobel  Peace Prize for </a:t>
            </a:r>
            <a:r>
              <a:rPr lang="fr-FR" dirty="0" err="1" smtClean="0">
                <a:solidFill>
                  <a:schemeClr val="bg1">
                    <a:lumMod val="85000"/>
                    <a:lumOff val="15000"/>
                  </a:schemeClr>
                </a:solidFill>
                <a:latin typeface="Franklin Gothic Demi" pitchFamily="34" charset="0"/>
              </a:rPr>
              <a:t>his</a:t>
            </a:r>
            <a:r>
              <a:rPr lang="fr-FR" dirty="0" smtClean="0">
                <a:solidFill>
                  <a:schemeClr val="bg1">
                    <a:lumMod val="85000"/>
                    <a:lumOff val="15000"/>
                  </a:schemeClr>
                </a:solidFill>
                <a:latin typeface="Franklin Gothic Demi" pitchFamily="34" charset="0"/>
              </a:rPr>
              <a:t> efforts to end </a:t>
            </a:r>
            <a:r>
              <a:rPr lang="fr-FR" dirty="0" err="1" smtClean="0">
                <a:solidFill>
                  <a:schemeClr val="bg1">
                    <a:lumMod val="85000"/>
                    <a:lumOff val="15000"/>
                  </a:schemeClr>
                </a:solidFill>
                <a:latin typeface="Franklin Gothic Demi" pitchFamily="34" charset="0"/>
              </a:rPr>
              <a:t>racism</a:t>
            </a:r>
            <a:r>
              <a:rPr lang="fr-FR" dirty="0" smtClean="0">
                <a:solidFill>
                  <a:schemeClr val="bg1">
                    <a:lumMod val="85000"/>
                    <a:lumOff val="15000"/>
                  </a:schemeClr>
                </a:solidFill>
                <a:latin typeface="Franklin Gothic Demi" pitchFamily="34" charset="0"/>
              </a:rPr>
              <a:t> and to call for a </a:t>
            </a:r>
            <a:r>
              <a:rPr lang="fr-FR" dirty="0" err="1" smtClean="0">
                <a:solidFill>
                  <a:schemeClr val="bg1">
                    <a:lumMod val="85000"/>
                    <a:lumOff val="15000"/>
                  </a:schemeClr>
                </a:solidFill>
                <a:latin typeface="Franklin Gothic Demi" pitchFamily="34" charset="0"/>
              </a:rPr>
              <a:t>peaceful</a:t>
            </a:r>
            <a:r>
              <a:rPr lang="fr-FR" dirty="0" smtClean="0">
                <a:solidFill>
                  <a:schemeClr val="bg1">
                    <a:lumMod val="85000"/>
                    <a:lumOff val="15000"/>
                  </a:schemeClr>
                </a:solidFill>
                <a:latin typeface="Franklin Gothic Demi" pitchFamily="34" charset="0"/>
              </a:rPr>
              <a:t> transition to non-racial </a:t>
            </a:r>
            <a:r>
              <a:rPr lang="fr-FR" dirty="0" err="1" smtClean="0">
                <a:solidFill>
                  <a:schemeClr val="bg1">
                    <a:lumMod val="85000"/>
                    <a:lumOff val="15000"/>
                  </a:schemeClr>
                </a:solidFill>
                <a:latin typeface="Franklin Gothic Demi" pitchFamily="34" charset="0"/>
              </a:rPr>
              <a:t>democracy</a:t>
            </a:r>
            <a:r>
              <a:rPr lang="fr-FR" dirty="0" smtClean="0">
                <a:solidFill>
                  <a:schemeClr val="bg1">
                    <a:lumMod val="85000"/>
                    <a:lumOff val="15000"/>
                  </a:schemeClr>
                </a:solidFill>
                <a:latin typeface="Franklin Gothic Demi" pitchFamily="34" charset="0"/>
              </a:rPr>
              <a:t> in South </a:t>
            </a:r>
            <a:r>
              <a:rPr lang="fr-FR" dirty="0" err="1" smtClean="0">
                <a:solidFill>
                  <a:schemeClr val="bg1">
                    <a:lumMod val="85000"/>
                    <a:lumOff val="15000"/>
                  </a:schemeClr>
                </a:solidFill>
                <a:latin typeface="Franklin Gothic Demi" pitchFamily="34" charset="0"/>
              </a:rPr>
              <a:t>Africa</a:t>
            </a:r>
            <a:endParaRPr lang="fr-FR" dirty="0" smtClean="0">
              <a:solidFill>
                <a:schemeClr val="bg1">
                  <a:lumMod val="85000"/>
                  <a:lumOff val="15000"/>
                </a:schemeClr>
              </a:solidFill>
              <a:latin typeface="Franklin Gothic Demi" pitchFamily="34" charset="0"/>
            </a:endParaRPr>
          </a:p>
          <a:p>
            <a:pPr algn="l"/>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Quote</a:t>
            </a:r>
            <a:r>
              <a:rPr lang="fr-FR" dirty="0" smtClean="0">
                <a:solidFill>
                  <a:schemeClr val="bg1">
                    <a:lumMod val="85000"/>
                    <a:lumOff val="15000"/>
                  </a:schemeClr>
                </a:solidFill>
                <a:latin typeface="Franklin Gothic Demi" pitchFamily="34" charset="0"/>
              </a:rPr>
              <a:t>:</a:t>
            </a:r>
          </a:p>
          <a:p>
            <a:pPr algn="l"/>
            <a:r>
              <a:rPr lang="fr-FR" dirty="0" smtClean="0">
                <a:solidFill>
                  <a:schemeClr val="bg1">
                    <a:lumMod val="85000"/>
                    <a:lumOff val="15000"/>
                  </a:schemeClr>
                </a:solidFill>
                <a:latin typeface="Franklin Gothic Demi" pitchFamily="34" charset="0"/>
              </a:rPr>
              <a:t>    « No one </a:t>
            </a:r>
            <a:r>
              <a:rPr lang="fr-FR" dirty="0" err="1" smtClean="0">
                <a:solidFill>
                  <a:schemeClr val="bg1">
                    <a:lumMod val="85000"/>
                    <a:lumOff val="15000"/>
                  </a:schemeClr>
                </a:solidFill>
                <a:latin typeface="Franklin Gothic Demi" pitchFamily="34" charset="0"/>
              </a:rPr>
              <a:t>is</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born</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hating</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another</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person</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because</a:t>
            </a:r>
            <a:r>
              <a:rPr lang="fr-FR" dirty="0" smtClean="0">
                <a:solidFill>
                  <a:schemeClr val="bg1">
                    <a:lumMod val="85000"/>
                    <a:lumOff val="15000"/>
                  </a:schemeClr>
                </a:solidFill>
                <a:latin typeface="Franklin Gothic Demi" pitchFamily="34" charset="0"/>
              </a:rPr>
              <a:t> of the </a:t>
            </a:r>
            <a:r>
              <a:rPr lang="fr-FR" dirty="0" err="1" smtClean="0">
                <a:solidFill>
                  <a:schemeClr val="bg1">
                    <a:lumMod val="85000"/>
                    <a:lumOff val="15000"/>
                  </a:schemeClr>
                </a:solidFill>
                <a:latin typeface="Franklin Gothic Demi" pitchFamily="34" charset="0"/>
              </a:rPr>
              <a:t>color</a:t>
            </a:r>
            <a:r>
              <a:rPr lang="fr-FR" dirty="0" smtClean="0">
                <a:solidFill>
                  <a:schemeClr val="bg1">
                    <a:lumMod val="85000"/>
                    <a:lumOff val="15000"/>
                  </a:schemeClr>
                </a:solidFill>
                <a:latin typeface="Franklin Gothic Demi" pitchFamily="34" charset="0"/>
              </a:rPr>
              <a:t> of </a:t>
            </a:r>
            <a:r>
              <a:rPr lang="fr-FR" dirty="0" err="1" smtClean="0">
                <a:solidFill>
                  <a:schemeClr val="bg1">
                    <a:lumMod val="85000"/>
                    <a:lumOff val="15000"/>
                  </a:schemeClr>
                </a:solidFill>
                <a:latin typeface="Franklin Gothic Demi" pitchFamily="34" charset="0"/>
              </a:rPr>
              <a:t>his</a:t>
            </a:r>
            <a:r>
              <a:rPr lang="fr-FR" dirty="0" smtClean="0">
                <a:solidFill>
                  <a:schemeClr val="bg1">
                    <a:lumMod val="85000"/>
                    <a:lumOff val="15000"/>
                  </a:schemeClr>
                </a:solidFill>
                <a:latin typeface="Franklin Gothic Demi" pitchFamily="34" charset="0"/>
              </a:rPr>
              <a:t> skin, or </a:t>
            </a:r>
            <a:r>
              <a:rPr lang="fr-FR" dirty="0" err="1" smtClean="0">
                <a:solidFill>
                  <a:schemeClr val="bg1">
                    <a:lumMod val="85000"/>
                    <a:lumOff val="15000"/>
                  </a:schemeClr>
                </a:solidFill>
                <a:latin typeface="Franklin Gothic Demi" pitchFamily="34" charset="0"/>
              </a:rPr>
              <a:t>his</a:t>
            </a:r>
            <a:r>
              <a:rPr lang="fr-FR" dirty="0" smtClean="0">
                <a:solidFill>
                  <a:schemeClr val="bg1">
                    <a:lumMod val="85000"/>
                    <a:lumOff val="15000"/>
                  </a:schemeClr>
                </a:solidFill>
                <a:latin typeface="Franklin Gothic Demi" pitchFamily="34" charset="0"/>
              </a:rPr>
              <a:t>  background, or </a:t>
            </a:r>
            <a:r>
              <a:rPr lang="fr-FR" dirty="0" err="1" smtClean="0">
                <a:solidFill>
                  <a:schemeClr val="bg1">
                    <a:lumMod val="85000"/>
                    <a:lumOff val="15000"/>
                  </a:schemeClr>
                </a:solidFill>
                <a:latin typeface="Franklin Gothic Demi" pitchFamily="34" charset="0"/>
              </a:rPr>
              <a:t>his</a:t>
            </a:r>
            <a:r>
              <a:rPr lang="fr-FR" dirty="0" smtClean="0">
                <a:solidFill>
                  <a:schemeClr val="bg1">
                    <a:lumMod val="85000"/>
                    <a:lumOff val="15000"/>
                  </a:schemeClr>
                </a:solidFill>
                <a:latin typeface="Franklin Gothic Demi" pitchFamily="34" charset="0"/>
              </a:rPr>
              <a:t> religion. People must </a:t>
            </a:r>
            <a:r>
              <a:rPr lang="fr-FR" dirty="0" err="1" smtClean="0">
                <a:solidFill>
                  <a:schemeClr val="bg1">
                    <a:lumMod val="85000"/>
                    <a:lumOff val="15000"/>
                  </a:schemeClr>
                </a:solidFill>
                <a:latin typeface="Franklin Gothic Demi" pitchFamily="34" charset="0"/>
              </a:rPr>
              <a:t>learn</a:t>
            </a:r>
            <a:r>
              <a:rPr lang="fr-FR" dirty="0" smtClean="0">
                <a:solidFill>
                  <a:schemeClr val="bg1">
                    <a:lumMod val="85000"/>
                    <a:lumOff val="15000"/>
                  </a:schemeClr>
                </a:solidFill>
                <a:latin typeface="Franklin Gothic Demi" pitchFamily="34" charset="0"/>
              </a:rPr>
              <a:t> to </a:t>
            </a:r>
            <a:r>
              <a:rPr lang="fr-FR" dirty="0" err="1" smtClean="0">
                <a:solidFill>
                  <a:schemeClr val="bg1">
                    <a:lumMod val="85000"/>
                    <a:lumOff val="15000"/>
                  </a:schemeClr>
                </a:solidFill>
                <a:latin typeface="Franklin Gothic Demi" pitchFamily="34" charset="0"/>
              </a:rPr>
              <a:t>hate</a:t>
            </a:r>
            <a:r>
              <a:rPr lang="fr-FR" dirty="0" smtClean="0">
                <a:solidFill>
                  <a:schemeClr val="bg1">
                    <a:lumMod val="85000"/>
                    <a:lumOff val="15000"/>
                  </a:schemeClr>
                </a:solidFill>
                <a:latin typeface="Franklin Gothic Demi" pitchFamily="34" charset="0"/>
              </a:rPr>
              <a:t>, and if </a:t>
            </a:r>
            <a:r>
              <a:rPr lang="fr-FR" dirty="0" err="1" smtClean="0">
                <a:solidFill>
                  <a:schemeClr val="bg1">
                    <a:lumMod val="85000"/>
                    <a:lumOff val="15000"/>
                  </a:schemeClr>
                </a:solidFill>
                <a:latin typeface="Franklin Gothic Demi" pitchFamily="34" charset="0"/>
              </a:rPr>
              <a:t>that</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can</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learn</a:t>
            </a:r>
            <a:r>
              <a:rPr lang="fr-FR" dirty="0" smtClean="0">
                <a:solidFill>
                  <a:schemeClr val="bg1">
                    <a:lumMod val="85000"/>
                    <a:lumOff val="15000"/>
                  </a:schemeClr>
                </a:solidFill>
                <a:latin typeface="Franklin Gothic Demi" pitchFamily="34" charset="0"/>
              </a:rPr>
              <a:t> to </a:t>
            </a:r>
            <a:r>
              <a:rPr lang="fr-FR" dirty="0" err="1" smtClean="0">
                <a:solidFill>
                  <a:schemeClr val="bg1">
                    <a:lumMod val="85000"/>
                    <a:lumOff val="15000"/>
                  </a:schemeClr>
                </a:solidFill>
                <a:latin typeface="Franklin Gothic Demi" pitchFamily="34" charset="0"/>
              </a:rPr>
              <a:t>hate</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they</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can</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be</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taught</a:t>
            </a:r>
            <a:r>
              <a:rPr lang="fr-FR" dirty="0" smtClean="0">
                <a:solidFill>
                  <a:schemeClr val="bg1">
                    <a:lumMod val="85000"/>
                    <a:lumOff val="15000"/>
                  </a:schemeClr>
                </a:solidFill>
                <a:latin typeface="Franklin Gothic Demi" pitchFamily="34" charset="0"/>
              </a:rPr>
              <a:t> to love, for love </a:t>
            </a:r>
            <a:r>
              <a:rPr lang="fr-FR" dirty="0" err="1" smtClean="0">
                <a:solidFill>
                  <a:schemeClr val="bg1">
                    <a:lumMod val="85000"/>
                    <a:lumOff val="15000"/>
                  </a:schemeClr>
                </a:solidFill>
                <a:latin typeface="Franklin Gothic Demi" pitchFamily="34" charset="0"/>
              </a:rPr>
              <a:t>comes</a:t>
            </a:r>
            <a:r>
              <a:rPr lang="fr-FR" dirty="0" smtClean="0">
                <a:solidFill>
                  <a:schemeClr val="bg1">
                    <a:lumMod val="85000"/>
                    <a:lumOff val="15000"/>
                  </a:schemeClr>
                </a:solidFill>
                <a:latin typeface="Franklin Gothic Demi" pitchFamily="34" charset="0"/>
              </a:rPr>
              <a:t> more </a:t>
            </a:r>
            <a:r>
              <a:rPr lang="fr-FR" dirty="0" err="1" smtClean="0">
                <a:solidFill>
                  <a:schemeClr val="bg1">
                    <a:lumMod val="85000"/>
                    <a:lumOff val="15000"/>
                  </a:schemeClr>
                </a:solidFill>
                <a:latin typeface="Franklin Gothic Demi" pitchFamily="34" charset="0"/>
              </a:rPr>
              <a:t>naturally</a:t>
            </a:r>
            <a:r>
              <a:rPr lang="fr-FR" dirty="0" smtClean="0">
                <a:solidFill>
                  <a:schemeClr val="bg1">
                    <a:lumMod val="85000"/>
                    <a:lumOff val="15000"/>
                  </a:schemeClr>
                </a:solidFill>
                <a:latin typeface="Franklin Gothic Demi" pitchFamily="34" charset="0"/>
              </a:rPr>
              <a:t> to the </a:t>
            </a:r>
            <a:r>
              <a:rPr lang="fr-FR" dirty="0" err="1" smtClean="0">
                <a:solidFill>
                  <a:schemeClr val="bg1">
                    <a:lumMod val="85000"/>
                    <a:lumOff val="15000"/>
                  </a:schemeClr>
                </a:solidFill>
                <a:latin typeface="Franklin Gothic Demi" pitchFamily="34" charset="0"/>
              </a:rPr>
              <a:t>human</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heart</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than</a:t>
            </a:r>
            <a:r>
              <a:rPr lang="fr-FR" dirty="0" smtClean="0">
                <a:solidFill>
                  <a:schemeClr val="bg1">
                    <a:lumMod val="85000"/>
                    <a:lumOff val="15000"/>
                  </a:schemeClr>
                </a:solidFill>
                <a:latin typeface="Franklin Gothic Demi" pitchFamily="34" charset="0"/>
              </a:rPr>
              <a:t> </a:t>
            </a:r>
            <a:r>
              <a:rPr lang="fr-FR" dirty="0" err="1" smtClean="0">
                <a:solidFill>
                  <a:schemeClr val="bg1">
                    <a:lumMod val="85000"/>
                    <a:lumOff val="15000"/>
                  </a:schemeClr>
                </a:solidFill>
                <a:latin typeface="Franklin Gothic Demi" pitchFamily="34" charset="0"/>
              </a:rPr>
              <a:t>its</a:t>
            </a:r>
            <a:r>
              <a:rPr lang="fr-FR" dirty="0" smtClean="0">
                <a:solidFill>
                  <a:schemeClr val="bg1">
                    <a:lumMod val="85000"/>
                    <a:lumOff val="15000"/>
                  </a:schemeClr>
                </a:solidFill>
                <a:latin typeface="Franklin Gothic Demi" pitchFamily="34" charset="0"/>
              </a:rPr>
              <a:t> opposite ».</a:t>
            </a:r>
            <a:endParaRPr lang="en-US" dirty="0" smtClean="0">
              <a:solidFill>
                <a:schemeClr val="bg1">
                  <a:lumMod val="85000"/>
                  <a:lumOff val="15000"/>
                </a:schemeClr>
              </a:solidFill>
              <a:latin typeface="Franklin Gothic Demi" pitchFamily="34" charset="0"/>
            </a:endParaRPr>
          </a:p>
          <a:p>
            <a:pPr algn="l"/>
            <a:endParaRPr lang="en-US" dirty="0" smtClean="0">
              <a:solidFill>
                <a:schemeClr val="bg1">
                  <a:lumMod val="85000"/>
                  <a:lumOff val="15000"/>
                </a:schemeClr>
              </a:solidFill>
              <a:latin typeface="Franklin Gothic Demi" pitchFamily="34" charset="0"/>
            </a:endParaRPr>
          </a:p>
          <a:p>
            <a:pPr algn="l"/>
            <a:endParaRPr lang="ar-DZ" dirty="0">
              <a:solidFill>
                <a:schemeClr val="bg1">
                  <a:lumMod val="85000"/>
                  <a:lumOff val="15000"/>
                </a:schemeClr>
              </a:solidFill>
              <a:latin typeface="Franklin Gothic Dem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5" name="Rectangle 4"/>
          <p:cNvSpPr/>
          <p:nvPr/>
        </p:nvSpPr>
        <p:spPr>
          <a:xfrm>
            <a:off x="1857356" y="2428868"/>
            <a:ext cx="5113899" cy="923330"/>
          </a:xfrm>
          <a:prstGeom prst="rect">
            <a:avLst/>
          </a:prstGeom>
          <a:noFill/>
        </p:spPr>
        <p:txBody>
          <a:bodyPr wrap="square" lIns="91440" tIns="45720" rIns="91440" bIns="45720">
            <a:spAutoFit/>
          </a:bodyPr>
          <a:lstStyle/>
          <a:p>
            <a:pPr rtl="0"/>
            <a:r>
              <a:rPr lang="fr-FR" sz="54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Espace réservé du contenu 6" descr="index.png"/>
          <p:cNvPicPr>
            <a:picLocks noGrp="1" noChangeAspect="1"/>
          </p:cNvPicPr>
          <p:nvPr>
            <p:ph idx="1"/>
          </p:nvPr>
        </p:nvPicPr>
        <p:blipFill>
          <a:blip r:embed="rId2"/>
          <a:stretch>
            <a:fillRect/>
          </a:stretch>
        </p:blipFill>
        <p:spPr>
          <a:xfrm>
            <a:off x="285721" y="285728"/>
            <a:ext cx="8572560" cy="6286544"/>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1785918" y="2714620"/>
            <a:ext cx="5575565" cy="1384995"/>
          </a:xfrm>
          <a:prstGeom prst="rect">
            <a:avLst/>
          </a:prstGeom>
          <a:noFill/>
        </p:spPr>
        <p:txBody>
          <a:bodyPr wrap="none" lIns="91440" tIns="45720" rIns="91440" bIns="45720">
            <a:spAutoFit/>
          </a:bodyPr>
          <a:lstStyle/>
          <a:p>
            <a:pPr algn="ctr" rtl="0"/>
            <a:r>
              <a:rPr lang="fr-FR" sz="4200" b="1" i="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Demi" pitchFamily="34" charset="0"/>
              </a:rPr>
              <a:t>Algerians</a:t>
            </a:r>
            <a:r>
              <a:rPr lang="fr-FR" sz="42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Demi" pitchFamily="34" charset="0"/>
              </a:rPr>
              <a:t> Noble </a:t>
            </a:r>
            <a:r>
              <a:rPr lang="fr-FR" sz="4200" b="1" i="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Demi" pitchFamily="34" charset="0"/>
              </a:rPr>
              <a:t>peace</a:t>
            </a:r>
            <a:r>
              <a:rPr lang="fr-FR" sz="42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Demi" pitchFamily="34" charset="0"/>
              </a:rPr>
              <a:t> </a:t>
            </a:r>
          </a:p>
          <a:p>
            <a:pPr algn="ctr" rtl="0"/>
            <a:r>
              <a:rPr lang="fr-FR" sz="4200" b="1" i="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Demi" pitchFamily="34" charset="0"/>
              </a:rPr>
              <a:t>prize</a:t>
            </a:r>
            <a:r>
              <a:rPr lang="fr-FR" sz="42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Demi" pitchFamily="34" charset="0"/>
              </a:rPr>
              <a:t> </a:t>
            </a:r>
            <a:r>
              <a:rPr lang="fr-FR" sz="4200" b="1" i="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Demi" pitchFamily="34" charset="0"/>
              </a:rPr>
              <a:t>nominees</a:t>
            </a:r>
            <a:r>
              <a:rPr lang="fr-FR" sz="42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Demi" pitchFamily="34" charset="0"/>
              </a:rPr>
              <a:t> :</a:t>
            </a:r>
            <a:endParaRPr lang="fr-FR"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3e00eb9f67687c9fc958e2dd0e1be873.jpg"/>
          <p:cNvPicPr>
            <a:picLocks noGrp="1" noChangeAspect="1"/>
          </p:cNvPicPr>
          <p:nvPr>
            <p:ph idx="1"/>
          </p:nvPr>
        </p:nvPicPr>
        <p:blipFill>
          <a:blip r:embed="rId2"/>
          <a:stretch>
            <a:fillRect/>
          </a:stretch>
        </p:blipFill>
        <p:spPr>
          <a:xfrm>
            <a:off x="214282" y="285728"/>
            <a:ext cx="8715436" cy="63579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ogner un rectangle avec un coin diagonal 4"/>
          <p:cNvSpPr/>
          <p:nvPr/>
        </p:nvSpPr>
        <p:spPr>
          <a:xfrm>
            <a:off x="928662" y="5072074"/>
            <a:ext cx="7207941" cy="1101923"/>
          </a:xfrm>
          <a:prstGeom prst="snip2DiagRect">
            <a:avLst/>
          </a:prstGeom>
          <a:solidFill>
            <a:schemeClr val="tx1"/>
          </a:solidFill>
        </p:spPr>
        <p:txBody>
          <a:bodyPr wrap="none" lIns="91440" tIns="45720" rIns="91440" bIns="45720">
            <a:spAutoFit/>
          </a:bodyPr>
          <a:lstStyle/>
          <a:p>
            <a:pPr algn="ct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Abdelaziz </a:t>
            </a:r>
            <a:r>
              <a:rPr lang="fr-FR"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bouteflika</a:t>
            </a: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3e00eb9f67687c9fc958e2dd0e1be873.jpg"/>
          <p:cNvPicPr>
            <a:picLocks noGrp="1" noChangeAspect="1"/>
          </p:cNvPicPr>
          <p:nvPr>
            <p:ph idx="1"/>
          </p:nvPr>
        </p:nvPicPr>
        <p:blipFill>
          <a:blip r:embed="rId2"/>
          <a:stretch>
            <a:fillRect/>
          </a:stretch>
        </p:blipFill>
        <p:spPr>
          <a:xfrm>
            <a:off x="214282" y="357166"/>
            <a:ext cx="8715436" cy="6072230"/>
          </a:xfrm>
          <a:prstGeom prst="rect">
            <a:avLst/>
          </a:prstGeom>
          <a:ln w="88900" cap="sq" cmpd="thickThin">
            <a:solidFill>
              <a:srgbClr val="000000"/>
            </a:solidFill>
            <a:prstDash val="solid"/>
            <a:miter lim="800000"/>
          </a:ln>
          <a:effectLst>
            <a:innerShdw blurRad="76200">
              <a:srgbClr val="000000"/>
            </a:innerShdw>
          </a:effectLst>
        </p:spPr>
      </p:pic>
      <p:sp>
        <p:nvSpPr>
          <p:cNvPr id="6" name="ZoneTexte 5"/>
          <p:cNvSpPr txBox="1"/>
          <p:nvPr/>
        </p:nvSpPr>
        <p:spPr>
          <a:xfrm>
            <a:off x="1142976" y="928670"/>
            <a:ext cx="7000924" cy="4699159"/>
          </a:xfrm>
          <a:prstGeom prst="roundRect">
            <a:avLst/>
          </a:prstGeom>
          <a:gradFill flip="none" rotWithShape="1">
            <a:gsLst>
              <a:gs pos="100000">
                <a:schemeClr val="bg1">
                  <a:lumMod val="65000"/>
                  <a:lumOff val="35000"/>
                </a:schemeClr>
              </a:gs>
              <a:gs pos="0">
                <a:schemeClr val="tx1">
                  <a:lumMod val="75000"/>
                </a:schemeClr>
              </a:gs>
              <a:gs pos="0">
                <a:schemeClr val="tx1">
                  <a:lumMod val="75000"/>
                </a:schemeClr>
              </a:gs>
              <a:gs pos="0">
                <a:schemeClr val="tx1">
                  <a:lumMod val="75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1">
            <a:spAutoFit/>
          </a:bodyPr>
          <a:lstStyle/>
          <a:p>
            <a:pPr algn="l"/>
            <a:r>
              <a:rPr lang="fr-FR" dirty="0" smtClean="0">
                <a:solidFill>
                  <a:schemeClr val="bg1">
                    <a:lumMod val="95000"/>
                    <a:lumOff val="5000"/>
                  </a:schemeClr>
                </a:solidFill>
                <a:latin typeface="Franklin Gothic Demi" pitchFamily="34" charset="0"/>
              </a:rPr>
              <a:t>    He </a:t>
            </a:r>
            <a:r>
              <a:rPr lang="fr-FR" dirty="0" err="1" smtClean="0">
                <a:solidFill>
                  <a:schemeClr val="bg1">
                    <a:lumMod val="95000"/>
                    <a:lumOff val="5000"/>
                  </a:schemeClr>
                </a:solidFill>
                <a:latin typeface="Franklin Gothic Demi" pitchFamily="34" charset="0"/>
              </a:rPr>
              <a:t>was</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born</a:t>
            </a:r>
            <a:r>
              <a:rPr lang="fr-FR" dirty="0" smtClean="0">
                <a:solidFill>
                  <a:schemeClr val="bg1">
                    <a:lumMod val="95000"/>
                    <a:lumOff val="5000"/>
                  </a:schemeClr>
                </a:solidFill>
                <a:latin typeface="Franklin Gothic Demi" pitchFamily="34" charset="0"/>
              </a:rPr>
              <a:t> on </a:t>
            </a:r>
            <a:r>
              <a:rPr lang="fr-FR" dirty="0" err="1" smtClean="0">
                <a:solidFill>
                  <a:schemeClr val="bg1">
                    <a:lumMod val="95000"/>
                    <a:lumOff val="5000"/>
                  </a:schemeClr>
                </a:solidFill>
                <a:latin typeface="Franklin Gothic Demi" pitchFamily="34" charset="0"/>
              </a:rPr>
              <a:t>march</a:t>
            </a:r>
            <a:r>
              <a:rPr lang="fr-FR" dirty="0" smtClean="0">
                <a:solidFill>
                  <a:schemeClr val="bg1">
                    <a:lumMod val="95000"/>
                    <a:lumOff val="5000"/>
                  </a:schemeClr>
                </a:solidFill>
                <a:latin typeface="Franklin Gothic Demi" pitchFamily="34" charset="0"/>
              </a:rPr>
              <a:t> 2</a:t>
            </a:r>
            <a:r>
              <a:rPr lang="fr-FR" baseline="30000" dirty="0" smtClean="0">
                <a:solidFill>
                  <a:schemeClr val="bg1">
                    <a:lumMod val="95000"/>
                    <a:lumOff val="5000"/>
                  </a:schemeClr>
                </a:solidFill>
                <a:latin typeface="Franklin Gothic Demi" pitchFamily="34" charset="0"/>
              </a:rPr>
              <a:t>nd</a:t>
            </a:r>
            <a:r>
              <a:rPr lang="fr-FR" dirty="0" smtClean="0">
                <a:solidFill>
                  <a:schemeClr val="bg1">
                    <a:lumMod val="95000"/>
                    <a:lumOff val="5000"/>
                  </a:schemeClr>
                </a:solidFill>
                <a:latin typeface="Franklin Gothic Demi" pitchFamily="34" charset="0"/>
              </a:rPr>
              <a:t>, 1937 in Oujda, Tlemcen. Abdelaziz </a:t>
            </a:r>
            <a:r>
              <a:rPr lang="fr-FR" dirty="0" err="1" smtClean="0">
                <a:solidFill>
                  <a:schemeClr val="bg1">
                    <a:lumMod val="95000"/>
                    <a:lumOff val="5000"/>
                  </a:schemeClr>
                </a:solidFill>
                <a:latin typeface="Franklin Gothic Demi" pitchFamily="34" charset="0"/>
              </a:rPr>
              <a:t>became</a:t>
            </a:r>
            <a:r>
              <a:rPr lang="fr-FR" dirty="0" smtClean="0">
                <a:solidFill>
                  <a:schemeClr val="bg1">
                    <a:lumMod val="95000"/>
                    <a:lumOff val="5000"/>
                  </a:schemeClr>
                </a:solidFill>
                <a:latin typeface="Franklin Gothic Demi" pitchFamily="34" charset="0"/>
              </a:rPr>
              <a:t> an </a:t>
            </a:r>
            <a:r>
              <a:rPr lang="fr-FR" dirty="0" err="1" smtClean="0">
                <a:solidFill>
                  <a:schemeClr val="bg1">
                    <a:lumMod val="95000"/>
                    <a:lumOff val="5000"/>
                  </a:schemeClr>
                </a:solidFill>
                <a:latin typeface="Franklin Gothic Demi" pitchFamily="34" charset="0"/>
              </a:rPr>
              <a:t>officer</a:t>
            </a:r>
            <a:r>
              <a:rPr lang="fr-FR" dirty="0" smtClean="0">
                <a:solidFill>
                  <a:schemeClr val="bg1">
                    <a:lumMod val="95000"/>
                    <a:lumOff val="5000"/>
                  </a:schemeClr>
                </a:solidFill>
                <a:latin typeface="Franklin Gothic Demi" pitchFamily="34" charset="0"/>
              </a:rPr>
              <a:t> in  the National </a:t>
            </a:r>
            <a:r>
              <a:rPr lang="fr-FR" dirty="0" err="1" smtClean="0">
                <a:solidFill>
                  <a:schemeClr val="bg1">
                    <a:lumMod val="95000"/>
                    <a:lumOff val="5000"/>
                  </a:schemeClr>
                </a:solidFill>
                <a:latin typeface="Franklin Gothic Demi" pitchFamily="34" charset="0"/>
              </a:rPr>
              <a:t>Liberation</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Army</a:t>
            </a:r>
            <a:r>
              <a:rPr lang="fr-FR" dirty="0" smtClean="0">
                <a:solidFill>
                  <a:schemeClr val="bg1">
                    <a:lumMod val="95000"/>
                    <a:lumOff val="5000"/>
                  </a:schemeClr>
                </a:solidFill>
                <a:latin typeface="Franklin Gothic Demi" pitchFamily="34" charset="0"/>
              </a:rPr>
              <a:t> ( ALN )in  1956. </a:t>
            </a:r>
            <a:r>
              <a:rPr lang="fr-FR" dirty="0" err="1" smtClean="0">
                <a:solidFill>
                  <a:schemeClr val="bg1">
                    <a:lumMod val="95000"/>
                    <a:lumOff val="5000"/>
                  </a:schemeClr>
                </a:solidFill>
                <a:latin typeface="Franklin Gothic Demi" pitchFamily="34" charset="0"/>
              </a:rPr>
              <a:t>After</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Algerian</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independence</a:t>
            </a:r>
            <a:r>
              <a:rPr lang="fr-FR" dirty="0" smtClean="0">
                <a:solidFill>
                  <a:schemeClr val="bg1">
                    <a:lumMod val="95000"/>
                    <a:lumOff val="5000"/>
                  </a:schemeClr>
                </a:solidFill>
                <a:latin typeface="Franklin Gothic Demi" pitchFamily="34" charset="0"/>
              </a:rPr>
              <a:t> in 1962, Bouteflika </a:t>
            </a:r>
            <a:r>
              <a:rPr lang="fr-FR" dirty="0" err="1" smtClean="0">
                <a:solidFill>
                  <a:schemeClr val="bg1">
                    <a:lumMod val="95000"/>
                    <a:lumOff val="5000"/>
                  </a:schemeClr>
                </a:solidFill>
                <a:latin typeface="Franklin Gothic Demi" pitchFamily="34" charset="0"/>
              </a:rPr>
              <a:t>was</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appointed</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minister</a:t>
            </a:r>
            <a:r>
              <a:rPr lang="fr-FR" dirty="0" smtClean="0">
                <a:solidFill>
                  <a:schemeClr val="bg1">
                    <a:lumMod val="95000"/>
                    <a:lumOff val="5000"/>
                  </a:schemeClr>
                </a:solidFill>
                <a:latin typeface="Franklin Gothic Demi" pitchFamily="34" charset="0"/>
              </a:rPr>
              <a:t> for </a:t>
            </a:r>
            <a:r>
              <a:rPr lang="fr-FR" dirty="0" err="1" smtClean="0">
                <a:solidFill>
                  <a:schemeClr val="bg1">
                    <a:lumMod val="95000"/>
                    <a:lumOff val="5000"/>
                  </a:schemeClr>
                </a:solidFill>
                <a:latin typeface="Franklin Gothic Demi" pitchFamily="34" charset="0"/>
              </a:rPr>
              <a:t>youth</a:t>
            </a:r>
            <a:r>
              <a:rPr lang="fr-FR" dirty="0" smtClean="0">
                <a:solidFill>
                  <a:schemeClr val="bg1">
                    <a:lumMod val="95000"/>
                    <a:lumOff val="5000"/>
                  </a:schemeClr>
                </a:solidFill>
                <a:latin typeface="Franklin Gothic Demi" pitchFamily="34" charset="0"/>
              </a:rPr>
              <a:t>, sports, and </a:t>
            </a:r>
            <a:r>
              <a:rPr lang="fr-FR" dirty="0" err="1" smtClean="0">
                <a:solidFill>
                  <a:schemeClr val="bg1">
                    <a:lumMod val="95000"/>
                    <a:lumOff val="5000"/>
                  </a:schemeClr>
                </a:solidFill>
                <a:latin typeface="Franklin Gothic Demi" pitchFamily="34" charset="0"/>
              </a:rPr>
              <a:t>tourism</a:t>
            </a:r>
            <a:r>
              <a:rPr lang="fr-FR" dirty="0" smtClean="0">
                <a:solidFill>
                  <a:schemeClr val="bg1">
                    <a:lumMod val="95000"/>
                    <a:lumOff val="5000"/>
                  </a:schemeClr>
                </a:solidFill>
                <a:latin typeface="Franklin Gothic Demi" pitchFamily="34" charset="0"/>
              </a:rPr>
              <a:t>, and a </a:t>
            </a:r>
            <a:r>
              <a:rPr lang="fr-FR" dirty="0" err="1" smtClean="0">
                <a:solidFill>
                  <a:schemeClr val="bg1">
                    <a:lumMod val="95000"/>
                    <a:lumOff val="5000"/>
                  </a:schemeClr>
                </a:solidFill>
                <a:latin typeface="Franklin Gothic Demi" pitchFamily="34" charset="0"/>
              </a:rPr>
              <a:t>year</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later</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he</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was</a:t>
            </a:r>
            <a:r>
              <a:rPr lang="fr-FR" dirty="0" smtClean="0">
                <a:solidFill>
                  <a:schemeClr val="bg1">
                    <a:lumMod val="95000"/>
                    <a:lumOff val="5000"/>
                  </a:schemeClr>
                </a:solidFill>
                <a:latin typeface="Franklin Gothic Demi" pitchFamily="34" charset="0"/>
              </a:rPr>
              <a:t> made </a:t>
            </a:r>
            <a:r>
              <a:rPr lang="fr-FR" dirty="0" err="1" smtClean="0">
                <a:solidFill>
                  <a:schemeClr val="bg1">
                    <a:lumMod val="95000"/>
                    <a:lumOff val="5000"/>
                  </a:schemeClr>
                </a:solidFill>
                <a:latin typeface="Franklin Gothic Demi" pitchFamily="34" charset="0"/>
              </a:rPr>
              <a:t>foreign</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minister</a:t>
            </a:r>
            <a:r>
              <a:rPr lang="fr-FR" dirty="0" smtClean="0">
                <a:solidFill>
                  <a:schemeClr val="bg1">
                    <a:lumMod val="95000"/>
                    <a:lumOff val="5000"/>
                  </a:schemeClr>
                </a:solidFill>
                <a:latin typeface="Franklin Gothic Demi" pitchFamily="34" charset="0"/>
              </a:rPr>
              <a:t>. April 1999 ,  Bouteflika </a:t>
            </a:r>
            <a:r>
              <a:rPr lang="fr-FR" dirty="0" err="1" smtClean="0">
                <a:solidFill>
                  <a:schemeClr val="bg1">
                    <a:lumMod val="95000"/>
                    <a:lumOff val="5000"/>
                  </a:schemeClr>
                </a:solidFill>
                <a:latin typeface="Franklin Gothic Demi" pitchFamily="34" charset="0"/>
              </a:rPr>
              <a:t>ran</a:t>
            </a:r>
            <a:r>
              <a:rPr lang="fr-FR" dirty="0" smtClean="0">
                <a:solidFill>
                  <a:schemeClr val="bg1">
                    <a:lumMod val="95000"/>
                    <a:lumOff val="5000"/>
                  </a:schemeClr>
                </a:solidFill>
                <a:latin typeface="Franklin Gothic Demi" pitchFamily="34" charset="0"/>
              </a:rPr>
              <a:t> for the </a:t>
            </a:r>
            <a:r>
              <a:rPr lang="fr-FR" dirty="0" err="1" smtClean="0">
                <a:solidFill>
                  <a:schemeClr val="bg1">
                    <a:lumMod val="95000"/>
                    <a:lumOff val="5000"/>
                  </a:schemeClr>
                </a:solidFill>
                <a:latin typeface="Franklin Gothic Demi" pitchFamily="34" charset="0"/>
              </a:rPr>
              <a:t>presidental</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elections</a:t>
            </a:r>
            <a:r>
              <a:rPr lang="fr-FR" dirty="0" smtClean="0">
                <a:solidFill>
                  <a:schemeClr val="bg1">
                    <a:lumMod val="95000"/>
                    <a:lumOff val="5000"/>
                  </a:schemeClr>
                </a:solidFill>
                <a:latin typeface="Franklin Gothic Demi" pitchFamily="34" charset="0"/>
              </a:rPr>
              <a:t> and </a:t>
            </a:r>
            <a:r>
              <a:rPr lang="fr-FR" dirty="0" err="1" smtClean="0">
                <a:solidFill>
                  <a:schemeClr val="bg1">
                    <a:lumMod val="95000"/>
                    <a:lumOff val="5000"/>
                  </a:schemeClr>
                </a:solidFill>
                <a:latin typeface="Franklin Gothic Demi" pitchFamily="34" charset="0"/>
              </a:rPr>
              <a:t>was</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selected</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officially</a:t>
            </a:r>
            <a:r>
              <a:rPr lang="fr-FR" dirty="0" smtClean="0">
                <a:solidFill>
                  <a:schemeClr val="bg1">
                    <a:lumMod val="95000"/>
                    <a:lumOff val="5000"/>
                  </a:schemeClr>
                </a:solidFill>
                <a:latin typeface="Franklin Gothic Demi" pitchFamily="34" charset="0"/>
              </a:rPr>
              <a:t> </a:t>
            </a:r>
            <a:r>
              <a:rPr lang="fr-FR" dirty="0" err="1" smtClean="0">
                <a:solidFill>
                  <a:schemeClr val="bg1">
                    <a:lumMod val="95000"/>
                    <a:lumOff val="5000"/>
                  </a:schemeClr>
                </a:solidFill>
                <a:latin typeface="Franklin Gothic Demi" pitchFamily="34" charset="0"/>
              </a:rPr>
              <a:t>with</a:t>
            </a:r>
            <a:r>
              <a:rPr lang="fr-FR" dirty="0" smtClean="0">
                <a:solidFill>
                  <a:schemeClr val="bg1">
                    <a:lumMod val="95000"/>
                    <a:lumOff val="5000"/>
                  </a:schemeClr>
                </a:solidFill>
                <a:latin typeface="Franklin Gothic Demi" pitchFamily="34" charset="0"/>
              </a:rPr>
              <a:t> 74% of the </a:t>
            </a:r>
            <a:r>
              <a:rPr lang="ar-DZ" dirty="0" smtClean="0">
                <a:solidFill>
                  <a:schemeClr val="bg1">
                    <a:lumMod val="95000"/>
                    <a:lumOff val="5000"/>
                  </a:schemeClr>
                </a:solidFill>
                <a:latin typeface="Franklin Gothic Demi" pitchFamily="34" charset="0"/>
              </a:rPr>
              <a:t>.</a:t>
            </a:r>
          </a:p>
          <a:p>
            <a:pPr algn="l"/>
            <a:r>
              <a:rPr lang="ar-DZ" dirty="0" smtClean="0">
                <a:solidFill>
                  <a:schemeClr val="bg1">
                    <a:lumMod val="95000"/>
                    <a:lumOff val="5000"/>
                  </a:schemeClr>
                </a:solidFill>
                <a:latin typeface="Franklin Gothic Demi" pitchFamily="34" charset="0"/>
              </a:rPr>
              <a:t> </a:t>
            </a:r>
            <a:r>
              <a:rPr lang="fr-FR" dirty="0" smtClean="0">
                <a:solidFill>
                  <a:schemeClr val="bg1">
                    <a:lumMod val="95000"/>
                    <a:lumOff val="5000"/>
                  </a:schemeClr>
                </a:solidFill>
                <a:latin typeface="Franklin Gothic Demi" pitchFamily="34" charset="0"/>
              </a:rPr>
              <a:t> Votes</a:t>
            </a:r>
          </a:p>
          <a:p>
            <a:pPr algn="l"/>
            <a:r>
              <a:rPr lang="fr-FR" sz="2000" u="sng" dirty="0" err="1" smtClean="0">
                <a:solidFill>
                  <a:schemeClr val="bg1">
                    <a:lumMod val="95000"/>
                    <a:lumOff val="5000"/>
                  </a:schemeClr>
                </a:solidFill>
                <a:latin typeface="Franklin Gothic Demi" pitchFamily="34" charset="0"/>
              </a:rPr>
              <a:t>His</a:t>
            </a:r>
            <a:r>
              <a:rPr lang="fr-FR" sz="2000" u="sng" dirty="0" smtClean="0">
                <a:solidFill>
                  <a:schemeClr val="bg1">
                    <a:lumMod val="95000"/>
                    <a:lumOff val="5000"/>
                  </a:schemeClr>
                </a:solidFill>
                <a:latin typeface="Franklin Gothic Demi" pitchFamily="34" charset="0"/>
              </a:rPr>
              <a:t> </a:t>
            </a:r>
            <a:r>
              <a:rPr lang="fr-FR" sz="2000" u="sng" dirty="0" err="1" smtClean="0">
                <a:solidFill>
                  <a:schemeClr val="bg1">
                    <a:lumMod val="95000"/>
                    <a:lumOff val="5000"/>
                  </a:schemeClr>
                </a:solidFill>
                <a:latin typeface="Franklin Gothic Demi" pitchFamily="34" charset="0"/>
              </a:rPr>
              <a:t>acheivments</a:t>
            </a:r>
            <a:r>
              <a:rPr lang="fr-FR" sz="2000" u="sng" dirty="0" smtClean="0">
                <a:solidFill>
                  <a:schemeClr val="bg1">
                    <a:lumMod val="95000"/>
                    <a:lumOff val="5000"/>
                  </a:schemeClr>
                </a:solidFill>
                <a:latin typeface="Franklin Gothic Demi" pitchFamily="34" charset="0"/>
              </a:rPr>
              <a:t> :</a:t>
            </a:r>
          </a:p>
          <a:p>
            <a:pPr algn="l"/>
            <a:r>
              <a:rPr lang="fr-FR" dirty="0" smtClean="0">
                <a:solidFill>
                  <a:schemeClr val="bg1">
                    <a:lumMod val="95000"/>
                    <a:lumOff val="5000"/>
                  </a:schemeClr>
                </a:solidFill>
                <a:latin typeface="Franklin Gothic Demi" pitchFamily="34" charset="0"/>
              </a:rPr>
              <a:t>   </a:t>
            </a:r>
            <a:r>
              <a:rPr lang="fr-FR" b="1" i="1" dirty="0" smtClean="0">
                <a:solidFill>
                  <a:schemeClr val="bg1">
                    <a:lumMod val="95000"/>
                    <a:lumOff val="5000"/>
                  </a:schemeClr>
                </a:solidFill>
              </a:rPr>
              <a:t>He </a:t>
            </a:r>
            <a:r>
              <a:rPr lang="fr-FR" b="1" i="1" dirty="0" err="1" smtClean="0">
                <a:solidFill>
                  <a:schemeClr val="bg1">
                    <a:lumMod val="95000"/>
                    <a:lumOff val="5000"/>
                  </a:schemeClr>
                </a:solidFill>
              </a:rPr>
              <a:t>is</a:t>
            </a:r>
            <a:r>
              <a:rPr lang="fr-FR" b="1" i="1" dirty="0" smtClean="0">
                <a:solidFill>
                  <a:schemeClr val="bg1">
                    <a:lumMod val="95000"/>
                    <a:lumOff val="5000"/>
                  </a:schemeClr>
                </a:solidFill>
              </a:rPr>
              <a:t> a national </a:t>
            </a:r>
            <a:r>
              <a:rPr lang="fr-FR" b="1" i="1" dirty="0" err="1" smtClean="0">
                <a:solidFill>
                  <a:schemeClr val="bg1">
                    <a:lumMod val="95000"/>
                    <a:lumOff val="5000"/>
                  </a:schemeClr>
                </a:solidFill>
              </a:rPr>
              <a:t>hero</a:t>
            </a:r>
            <a:r>
              <a:rPr lang="fr-FR" b="1" i="1" dirty="0" smtClean="0">
                <a:solidFill>
                  <a:schemeClr val="bg1">
                    <a:lumMod val="95000"/>
                    <a:lumOff val="5000"/>
                  </a:schemeClr>
                </a:solidFill>
              </a:rPr>
              <a:t> </a:t>
            </a:r>
            <a:r>
              <a:rPr lang="fr-FR" b="1" i="1" dirty="0" err="1" smtClean="0">
                <a:solidFill>
                  <a:schemeClr val="bg1">
                    <a:lumMod val="95000"/>
                    <a:lumOff val="5000"/>
                  </a:schemeClr>
                </a:solidFill>
              </a:rPr>
              <a:t>before</a:t>
            </a:r>
            <a:r>
              <a:rPr lang="fr-FR" b="1" i="1" dirty="0" smtClean="0">
                <a:solidFill>
                  <a:schemeClr val="bg1">
                    <a:lumMod val="95000"/>
                    <a:lumOff val="5000"/>
                  </a:schemeClr>
                </a:solidFill>
              </a:rPr>
              <a:t> and </a:t>
            </a:r>
            <a:r>
              <a:rPr lang="fr-FR" b="1" i="1" dirty="0" err="1" smtClean="0">
                <a:solidFill>
                  <a:schemeClr val="bg1">
                    <a:lumMod val="95000"/>
                    <a:lumOff val="5000"/>
                  </a:schemeClr>
                </a:solidFill>
              </a:rPr>
              <a:t>after</a:t>
            </a:r>
            <a:r>
              <a:rPr lang="fr-FR" b="1" i="1" dirty="0" smtClean="0">
                <a:solidFill>
                  <a:schemeClr val="bg1">
                    <a:lumMod val="95000"/>
                    <a:lumOff val="5000"/>
                  </a:schemeClr>
                </a:solidFill>
              </a:rPr>
              <a:t> </a:t>
            </a:r>
            <a:r>
              <a:rPr lang="fr-FR" b="1" i="1" dirty="0" err="1" smtClean="0">
                <a:solidFill>
                  <a:schemeClr val="bg1">
                    <a:lumMod val="95000"/>
                    <a:lumOff val="5000"/>
                  </a:schemeClr>
                </a:solidFill>
              </a:rPr>
              <a:t>his</a:t>
            </a:r>
            <a:r>
              <a:rPr lang="fr-FR" b="1" i="1" dirty="0" smtClean="0">
                <a:solidFill>
                  <a:schemeClr val="bg1">
                    <a:lumMod val="95000"/>
                    <a:lumOff val="5000"/>
                  </a:schemeClr>
                </a:solidFill>
              </a:rPr>
              <a:t> </a:t>
            </a:r>
            <a:r>
              <a:rPr lang="fr-FR" b="1" i="1" dirty="0" err="1" smtClean="0">
                <a:solidFill>
                  <a:schemeClr val="bg1">
                    <a:lumMod val="95000"/>
                    <a:lumOff val="5000"/>
                  </a:schemeClr>
                </a:solidFill>
              </a:rPr>
              <a:t>election</a:t>
            </a:r>
            <a:r>
              <a:rPr lang="fr-FR" b="1" i="1" dirty="0" smtClean="0">
                <a:solidFill>
                  <a:schemeClr val="bg1">
                    <a:lumMod val="95000"/>
                    <a:lumOff val="5000"/>
                  </a:schemeClr>
                </a:solidFill>
              </a:rPr>
              <a:t> as </a:t>
            </a:r>
            <a:r>
              <a:rPr lang="fr-FR" b="1" i="1" dirty="0" err="1" smtClean="0">
                <a:solidFill>
                  <a:schemeClr val="bg1">
                    <a:lumMod val="95000"/>
                    <a:lumOff val="5000"/>
                  </a:schemeClr>
                </a:solidFill>
              </a:rPr>
              <a:t>algeria's</a:t>
            </a:r>
            <a:r>
              <a:rPr lang="fr-FR" b="1" i="1" dirty="0" smtClean="0">
                <a:solidFill>
                  <a:schemeClr val="bg1">
                    <a:lumMod val="95000"/>
                    <a:lumOff val="5000"/>
                  </a:schemeClr>
                </a:solidFill>
              </a:rPr>
              <a:t> </a:t>
            </a:r>
            <a:r>
              <a:rPr lang="fr-FR" b="1" i="1" dirty="0" err="1" smtClean="0">
                <a:solidFill>
                  <a:schemeClr val="bg1">
                    <a:lumMod val="95000"/>
                    <a:lumOff val="5000"/>
                  </a:schemeClr>
                </a:solidFill>
              </a:rPr>
              <a:t>president</a:t>
            </a:r>
            <a:r>
              <a:rPr lang="fr-FR" b="1" i="1" dirty="0" smtClean="0">
                <a:solidFill>
                  <a:schemeClr val="bg1">
                    <a:lumMod val="95000"/>
                    <a:lumOff val="5000"/>
                  </a:schemeClr>
                </a:solidFill>
              </a:rPr>
              <a:t> , </a:t>
            </a:r>
            <a:r>
              <a:rPr lang="fr-FR" b="1" i="1" dirty="0" err="1" smtClean="0">
                <a:solidFill>
                  <a:schemeClr val="bg1">
                    <a:lumMod val="95000"/>
                    <a:lumOff val="5000"/>
                  </a:schemeClr>
                </a:solidFill>
              </a:rPr>
              <a:t>because</a:t>
            </a:r>
            <a:r>
              <a:rPr lang="fr-FR" b="1" i="1" dirty="0" smtClean="0">
                <a:solidFill>
                  <a:schemeClr val="bg1">
                    <a:lumMod val="95000"/>
                    <a:lumOff val="5000"/>
                  </a:schemeClr>
                </a:solidFill>
              </a:rPr>
              <a:t> </a:t>
            </a:r>
            <a:r>
              <a:rPr lang="fr-FR" b="1" i="1" dirty="0" err="1" smtClean="0">
                <a:solidFill>
                  <a:schemeClr val="bg1">
                    <a:lumMod val="95000"/>
                    <a:lumOff val="5000"/>
                  </a:schemeClr>
                </a:solidFill>
              </a:rPr>
              <a:t>he</a:t>
            </a:r>
            <a:r>
              <a:rPr lang="fr-FR" b="1" i="1" dirty="0" smtClean="0">
                <a:solidFill>
                  <a:schemeClr val="bg1">
                    <a:lumMod val="95000"/>
                    <a:lumOff val="5000"/>
                  </a:schemeClr>
                </a:solidFill>
              </a:rPr>
              <a:t> </a:t>
            </a:r>
            <a:r>
              <a:rPr lang="fr-FR" b="1" i="1" dirty="0" err="1" smtClean="0">
                <a:solidFill>
                  <a:schemeClr val="bg1">
                    <a:lumMod val="95000"/>
                    <a:lumOff val="5000"/>
                  </a:schemeClr>
                </a:solidFill>
              </a:rPr>
              <a:t>could</a:t>
            </a:r>
            <a:r>
              <a:rPr lang="fr-FR" b="1" i="1" dirty="0" smtClean="0">
                <a:solidFill>
                  <a:schemeClr val="bg1">
                    <a:lumMod val="95000"/>
                    <a:lumOff val="5000"/>
                  </a:schemeClr>
                </a:solidFill>
              </a:rPr>
              <a:t> </a:t>
            </a:r>
            <a:r>
              <a:rPr lang="fr-FR" b="1" i="1" dirty="0" err="1" smtClean="0">
                <a:solidFill>
                  <a:schemeClr val="bg1">
                    <a:lumMod val="95000"/>
                    <a:lumOff val="5000"/>
                  </a:schemeClr>
                </a:solidFill>
              </a:rPr>
              <a:t>bring</a:t>
            </a:r>
            <a:r>
              <a:rPr lang="fr-FR" b="1" i="1" dirty="0" smtClean="0">
                <a:solidFill>
                  <a:schemeClr val="bg1">
                    <a:lumMod val="95000"/>
                    <a:lumOff val="5000"/>
                  </a:schemeClr>
                </a:solidFill>
              </a:rPr>
              <a:t> back </a:t>
            </a:r>
            <a:r>
              <a:rPr lang="fr-FR" b="1" i="1" dirty="0" err="1" smtClean="0">
                <a:solidFill>
                  <a:schemeClr val="bg1">
                    <a:lumMod val="95000"/>
                    <a:lumOff val="5000"/>
                  </a:schemeClr>
                </a:solidFill>
              </a:rPr>
              <a:t>peace</a:t>
            </a:r>
            <a:r>
              <a:rPr lang="fr-FR" b="1" i="1" dirty="0" smtClean="0">
                <a:solidFill>
                  <a:schemeClr val="bg1">
                    <a:lumMod val="95000"/>
                    <a:lumOff val="5000"/>
                  </a:schemeClr>
                </a:solidFill>
              </a:rPr>
              <a:t> to </a:t>
            </a:r>
            <a:r>
              <a:rPr lang="fr-FR" b="1" i="1" dirty="0" err="1" smtClean="0">
                <a:solidFill>
                  <a:schemeClr val="bg1">
                    <a:lumMod val="95000"/>
                    <a:lumOff val="5000"/>
                  </a:schemeClr>
                </a:solidFill>
              </a:rPr>
              <a:t>our</a:t>
            </a:r>
            <a:r>
              <a:rPr lang="fr-FR" b="1" i="1" dirty="0" smtClean="0">
                <a:solidFill>
                  <a:schemeClr val="bg1">
                    <a:lumMod val="95000"/>
                    <a:lumOff val="5000"/>
                  </a:schemeClr>
                </a:solidFill>
              </a:rPr>
              <a:t> country.</a:t>
            </a:r>
          </a:p>
          <a:p>
            <a:pPr algn="l"/>
            <a:r>
              <a:rPr lang="fr-FR" b="1" i="1" dirty="0" smtClean="0">
                <a:solidFill>
                  <a:schemeClr val="bg1">
                    <a:lumMod val="95000"/>
                    <a:lumOff val="5000"/>
                  </a:schemeClr>
                </a:solidFill>
                <a:latin typeface="Franklin Gothic Demi" pitchFamily="34" charset="0"/>
              </a:rPr>
              <a:t>    </a:t>
            </a:r>
            <a:r>
              <a:rPr lang="fr-FR" b="1" i="1" dirty="0" smtClean="0">
                <a:solidFill>
                  <a:schemeClr val="bg1">
                    <a:lumMod val="95000"/>
                    <a:lumOff val="5000"/>
                  </a:schemeClr>
                </a:solidFill>
              </a:rPr>
              <a:t>He </a:t>
            </a:r>
            <a:r>
              <a:rPr lang="fr-FR" b="1" i="1" dirty="0" err="1" smtClean="0">
                <a:solidFill>
                  <a:schemeClr val="bg1">
                    <a:lumMod val="95000"/>
                    <a:lumOff val="5000"/>
                  </a:schemeClr>
                </a:solidFill>
              </a:rPr>
              <a:t>improved</a:t>
            </a:r>
            <a:r>
              <a:rPr lang="fr-FR" b="1" i="1" dirty="0" smtClean="0">
                <a:solidFill>
                  <a:schemeClr val="bg1">
                    <a:lumMod val="95000"/>
                    <a:lumOff val="5000"/>
                  </a:schemeClr>
                </a:solidFill>
              </a:rPr>
              <a:t> the relations </a:t>
            </a:r>
            <a:r>
              <a:rPr lang="fr-FR" b="1" i="1" dirty="0" err="1" smtClean="0">
                <a:solidFill>
                  <a:schemeClr val="bg1">
                    <a:lumMod val="95000"/>
                    <a:lumOff val="5000"/>
                  </a:schemeClr>
                </a:solidFill>
              </a:rPr>
              <a:t>with</a:t>
            </a:r>
            <a:r>
              <a:rPr lang="fr-FR" b="1" i="1" dirty="0" smtClean="0">
                <a:solidFill>
                  <a:schemeClr val="bg1">
                    <a:lumMod val="95000"/>
                    <a:lumOff val="5000"/>
                  </a:schemeClr>
                </a:solidFill>
              </a:rPr>
              <a:t> the </a:t>
            </a:r>
            <a:r>
              <a:rPr lang="fr-FR" b="1" i="1" dirty="0" err="1" smtClean="0">
                <a:solidFill>
                  <a:schemeClr val="bg1">
                    <a:lumMod val="95000"/>
                    <a:lumOff val="5000"/>
                  </a:schemeClr>
                </a:solidFill>
              </a:rPr>
              <a:t>other</a:t>
            </a:r>
            <a:r>
              <a:rPr lang="fr-FR" b="1" i="1" dirty="0" smtClean="0">
                <a:solidFill>
                  <a:schemeClr val="bg1">
                    <a:lumMod val="95000"/>
                    <a:lumOff val="5000"/>
                  </a:schemeClr>
                </a:solidFill>
              </a:rPr>
              <a:t> countries and </a:t>
            </a:r>
            <a:r>
              <a:rPr lang="fr-FR" b="1" i="1" dirty="0" err="1" smtClean="0">
                <a:solidFill>
                  <a:schemeClr val="bg1">
                    <a:lumMod val="95000"/>
                    <a:lumOff val="5000"/>
                  </a:schemeClr>
                </a:solidFill>
              </a:rPr>
              <a:t>he</a:t>
            </a:r>
            <a:r>
              <a:rPr lang="fr-FR" b="1" i="1" dirty="0" smtClean="0">
                <a:solidFill>
                  <a:schemeClr val="bg1">
                    <a:lumMod val="95000"/>
                    <a:lumOff val="5000"/>
                  </a:schemeClr>
                </a:solidFill>
              </a:rPr>
              <a:t> </a:t>
            </a:r>
            <a:r>
              <a:rPr lang="fr-FR" b="1" i="1" dirty="0" err="1" smtClean="0">
                <a:solidFill>
                  <a:schemeClr val="bg1">
                    <a:lumMod val="95000"/>
                    <a:lumOff val="5000"/>
                  </a:schemeClr>
                </a:solidFill>
              </a:rPr>
              <a:t>declared</a:t>
            </a:r>
            <a:r>
              <a:rPr lang="fr-FR" b="1" i="1" dirty="0" smtClean="0">
                <a:solidFill>
                  <a:schemeClr val="bg1">
                    <a:lumMod val="95000"/>
                    <a:lumOff val="5000"/>
                  </a:schemeClr>
                </a:solidFill>
              </a:rPr>
              <a:t> </a:t>
            </a:r>
            <a:r>
              <a:rPr lang="fr-FR" b="1" i="1" dirty="0" err="1" smtClean="0">
                <a:solidFill>
                  <a:schemeClr val="bg1">
                    <a:lumMod val="95000"/>
                    <a:lumOff val="5000"/>
                  </a:schemeClr>
                </a:solidFill>
              </a:rPr>
              <a:t>that</a:t>
            </a:r>
            <a:r>
              <a:rPr lang="fr-FR" b="1" i="1" dirty="0" smtClean="0">
                <a:solidFill>
                  <a:schemeClr val="bg1">
                    <a:lumMod val="95000"/>
                    <a:lumOff val="5000"/>
                  </a:schemeClr>
                </a:solidFill>
              </a:rPr>
              <a:t> the </a:t>
            </a:r>
            <a:r>
              <a:rPr lang="fr-FR" b="1" i="1" dirty="0" err="1" smtClean="0">
                <a:solidFill>
                  <a:schemeClr val="bg1">
                    <a:lumMod val="95000"/>
                    <a:lumOff val="5000"/>
                  </a:schemeClr>
                </a:solidFill>
              </a:rPr>
              <a:t>fate</a:t>
            </a:r>
            <a:r>
              <a:rPr lang="fr-FR" b="1" i="1" dirty="0" smtClean="0">
                <a:solidFill>
                  <a:schemeClr val="bg1">
                    <a:lumMod val="95000"/>
                    <a:lumOff val="5000"/>
                  </a:schemeClr>
                </a:solidFill>
              </a:rPr>
              <a:t> of Western Sahara </a:t>
            </a:r>
            <a:r>
              <a:rPr lang="fr-FR" b="1" i="1" dirty="0" err="1" smtClean="0">
                <a:solidFill>
                  <a:schemeClr val="bg1">
                    <a:lumMod val="95000"/>
                    <a:lumOff val="5000"/>
                  </a:schemeClr>
                </a:solidFill>
              </a:rPr>
              <a:t>is</a:t>
            </a:r>
            <a:r>
              <a:rPr lang="fr-FR" b="1" i="1" dirty="0" smtClean="0">
                <a:solidFill>
                  <a:schemeClr val="bg1">
                    <a:lumMod val="95000"/>
                    <a:lumOff val="5000"/>
                  </a:schemeClr>
                </a:solidFill>
              </a:rPr>
              <a:t> an </a:t>
            </a:r>
            <a:r>
              <a:rPr lang="fr-FR" b="1" i="1" dirty="0" err="1" smtClean="0">
                <a:solidFill>
                  <a:schemeClr val="bg1">
                    <a:lumMod val="95000"/>
                    <a:lumOff val="5000"/>
                  </a:schemeClr>
                </a:solidFill>
              </a:rPr>
              <a:t>Algerian</a:t>
            </a:r>
            <a:r>
              <a:rPr lang="fr-FR" b="1" i="1" dirty="0" smtClean="0">
                <a:solidFill>
                  <a:schemeClr val="bg1">
                    <a:lumMod val="95000"/>
                    <a:lumOff val="5000"/>
                  </a:schemeClr>
                </a:solidFill>
              </a:rPr>
              <a:t> and an international </a:t>
            </a:r>
            <a:r>
              <a:rPr lang="fr-FR" b="1" i="1" dirty="0" err="1" smtClean="0">
                <a:solidFill>
                  <a:schemeClr val="bg1">
                    <a:lumMod val="95000"/>
                    <a:lumOff val="5000"/>
                  </a:schemeClr>
                </a:solidFill>
              </a:rPr>
              <a:t>matter</a:t>
            </a:r>
            <a:r>
              <a:rPr lang="fr-FR" b="1" i="1" dirty="0" smtClean="0">
                <a:solidFill>
                  <a:schemeClr val="bg1">
                    <a:lumMod val="95000"/>
                    <a:lumOff val="5000"/>
                  </a:schemeClr>
                </a:solidFill>
              </a:rPr>
              <a:t>. </a:t>
            </a:r>
            <a:endParaRPr lang="ar-DZ" dirty="0">
              <a:solidFill>
                <a:schemeClr val="bg1">
                  <a:lumMod val="95000"/>
                  <a:lumOff val="5000"/>
                </a:schemeClr>
              </a:solidFill>
              <a:latin typeface="Franklin Gothic Dem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f1ca5f112234cb1f9ad2230cbe38e4dc.jpg"/>
          <p:cNvPicPr>
            <a:picLocks noGrp="1" noChangeAspect="1"/>
          </p:cNvPicPr>
          <p:nvPr>
            <p:ph idx="1"/>
          </p:nvPr>
        </p:nvPicPr>
        <p:blipFill>
          <a:blip r:embed="rId2"/>
          <a:stretch>
            <a:fillRect/>
          </a:stretch>
        </p:blipFill>
        <p:spPr>
          <a:xfrm>
            <a:off x="285720" y="285728"/>
            <a:ext cx="8572560" cy="628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ogner un rectangle avec un coin diagonal 4"/>
          <p:cNvSpPr/>
          <p:nvPr/>
        </p:nvSpPr>
        <p:spPr>
          <a:xfrm>
            <a:off x="1643042" y="5143512"/>
            <a:ext cx="5989708" cy="1101923"/>
          </a:xfrm>
          <a:prstGeom prst="snip2DiagRect">
            <a:avLst/>
          </a:prstGeom>
          <a:solidFill>
            <a:schemeClr val="tx1"/>
          </a:solidFill>
        </p:spPr>
        <p:txBody>
          <a:bodyPr wrap="none" lIns="91440" tIns="45720" rIns="91440" bIns="45720">
            <a:spAutoFit/>
          </a:bodyPr>
          <a:lstStyle/>
          <a:p>
            <a:pPr algn="ctr"/>
            <a:r>
              <a:rPr lang="fr-FR"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Lakhdar</a:t>
            </a:r>
            <a:r>
              <a:rPr lang="fr-F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Ibrahimi</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5" presetClass="entr" presetSubtype="1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ar-DZ" dirty="0"/>
          </a:p>
        </p:txBody>
      </p:sp>
      <p:pic>
        <p:nvPicPr>
          <p:cNvPr id="11266" name="Picture 2" descr="Lauréats français du prix Nobel de littérature - Liste de 16 livres"/>
          <p:cNvPicPr>
            <a:picLocks noChangeAspect="1" noChangeArrowheads="1"/>
          </p:cNvPicPr>
          <p:nvPr/>
        </p:nvPicPr>
        <p:blipFill>
          <a:blip r:embed="rId3">
            <a:lum contrast="30000"/>
          </a:blip>
          <a:srcRect/>
          <a:stretch>
            <a:fillRect/>
          </a:stretch>
        </p:blipFill>
        <p:spPr bwMode="auto">
          <a:xfrm>
            <a:off x="321439" y="214290"/>
            <a:ext cx="8501122" cy="6500834"/>
          </a:xfrm>
          <a:prstGeom prst="rect">
            <a:avLst/>
          </a:prstGeom>
          <a:ln w="88900" cap="sq" cmpd="thickThin">
            <a:solidFill>
              <a:srgbClr val="000000"/>
            </a:solidFill>
            <a:prstDash val="solid"/>
            <a:miter lim="800000"/>
          </a:ln>
          <a:effectLst>
            <a:innerShdw blurRad="76200">
              <a:srgbClr val="000000"/>
            </a:innerShdw>
          </a:effectLst>
        </p:spPr>
        <p:style>
          <a:lnRef idx="2">
            <a:schemeClr val="accent1">
              <a:shade val="50000"/>
            </a:schemeClr>
          </a:lnRef>
          <a:fillRef idx="1">
            <a:schemeClr val="accent1"/>
          </a:fillRef>
          <a:effectRef idx="0">
            <a:schemeClr val="accent1"/>
          </a:effectRef>
          <a:fontRef idx="minor">
            <a:schemeClr val="lt1"/>
          </a:fontRef>
        </p:style>
      </p:pic>
      <p:sp>
        <p:nvSpPr>
          <p:cNvPr id="3" name="Sous-titre 2"/>
          <p:cNvSpPr>
            <a:spLocks noGrp="1"/>
          </p:cNvSpPr>
          <p:nvPr>
            <p:ph type="subTitle" idx="1"/>
          </p:nvPr>
        </p:nvSpPr>
        <p:spPr/>
        <p:txBody>
          <a:bodyPr>
            <a:noAutofit/>
          </a:bodyPr>
          <a:lstStyle/>
          <a:p>
            <a:pPr algn="l" rtl="0"/>
            <a:endParaRPr lang="en-US" sz="1600" dirty="0" smtClean="0">
              <a:solidFill>
                <a:schemeClr val="bg1"/>
              </a:solidFill>
              <a:latin typeface="Arial Unicode MS" pitchFamily="34" charset="-128"/>
              <a:ea typeface="Arial Unicode MS" pitchFamily="34" charset="-128"/>
              <a:cs typeface="Arial Unicode MS" pitchFamily="34" charset="-128"/>
            </a:endParaRPr>
          </a:p>
        </p:txBody>
      </p:sp>
      <p:sp>
        <p:nvSpPr>
          <p:cNvPr id="6" name="Rectangle à coins arrondis 5"/>
          <p:cNvSpPr/>
          <p:nvPr/>
        </p:nvSpPr>
        <p:spPr>
          <a:xfrm>
            <a:off x="571472" y="2500306"/>
            <a:ext cx="7858180" cy="2928958"/>
          </a:xfrm>
          <a:prstGeom prst="roundRect">
            <a:avLst/>
          </a:prstGeom>
          <a:solidFill>
            <a:schemeClr val="tx1">
              <a:lumMod val="65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l" rtl="0"/>
            <a:r>
              <a:rPr lang="en-US" sz="2000" b="1" u="sng" dirty="0" smtClean="0">
                <a:ln w="1905"/>
                <a:solidFill>
                  <a:schemeClr val="bg1"/>
                </a:solidFill>
                <a:effectLst>
                  <a:innerShdw blurRad="69850" dist="43180" dir="5400000">
                    <a:srgbClr val="000000">
                      <a:alpha val="65000"/>
                    </a:srgbClr>
                  </a:innerShdw>
                </a:effectLst>
                <a:latin typeface="Berlin Sans FB Demi" pitchFamily="34" charset="0"/>
                <a:ea typeface="Arial Unicode MS" pitchFamily="34" charset="-128"/>
                <a:cs typeface="Arial Unicode MS" pitchFamily="34" charset="-128"/>
              </a:rPr>
              <a:t>Short  Background :</a:t>
            </a:r>
            <a:endParaRPr lang="en-US" sz="2000" b="1" dirty="0" smtClean="0">
              <a:ln w="1905"/>
              <a:solidFill>
                <a:schemeClr val="bg1"/>
              </a:solidFill>
              <a:effectLst>
                <a:innerShdw blurRad="69850" dist="43180" dir="5400000">
                  <a:srgbClr val="000000">
                    <a:alpha val="65000"/>
                  </a:srgbClr>
                </a:innerShdw>
              </a:effectLst>
              <a:latin typeface="Berlin Sans FB Demi" pitchFamily="34" charset="0"/>
              <a:ea typeface="Arial Unicode MS" pitchFamily="34" charset="-128"/>
              <a:cs typeface="Arial Unicode MS" pitchFamily="34" charset="-128"/>
            </a:endParaRPr>
          </a:p>
          <a:p>
            <a:pPr algn="l"/>
            <a:r>
              <a:rPr lang="en-US"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The Nobel Peace Prize is one of the five </a:t>
            </a:r>
            <a:r>
              <a:rPr lang="en-US" b="1" dirty="0" smtClean="0">
                <a:ln w="1905"/>
                <a:solidFill>
                  <a:schemeClr val="bg1">
                    <a:lumMod val="85000"/>
                    <a:lumOff val="15000"/>
                  </a:schemeClr>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hlinkClick r:id="rId4" tooltip="Nobel Prize"/>
              </a:rPr>
              <a:t>Nobel Prizes</a:t>
            </a:r>
            <a:r>
              <a:rPr lang="en-US" b="1" dirty="0" smtClean="0">
                <a:ln w="1905"/>
                <a:solidFill>
                  <a:schemeClr val="bg1">
                    <a:lumMod val="85000"/>
                    <a:lumOff val="15000"/>
                  </a:schemeClr>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t>
            </a:r>
            <a:r>
              <a:rPr lang="en-US"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created by the Swedish inventor </a:t>
            </a:r>
            <a:r>
              <a:rPr lang="en-US"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hlinkClick r:id="rId5" tooltip="Alfred Nobel"/>
              </a:rPr>
              <a:t>Alfred Nobel</a:t>
            </a:r>
            <a:r>
              <a:rPr lang="en-US"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It awarded </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to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those</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who</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make</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efforts to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preverve</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peace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around</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the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whole</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world and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who</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want</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to use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his</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fortune to serve the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humanity</a:t>
            </a:r>
            <a:r>
              <a:rPr lang="en-US"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The first prize was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given</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to Henry Dunant in 1901. The winners of the prize are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chosen</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bu The Nobel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institute</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in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Olso</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on the 10th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December</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of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each</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year</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 The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Chirman</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Norwegian</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Nobel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Committee</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presents</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the prize in the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presence</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of the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king</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of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Norway</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The Nobel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laureate</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recives</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diploma</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medal</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and a doucement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confirming</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the prize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amout</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and more </a:t>
            </a:r>
            <a:r>
              <a:rPr lang="fr-FR" b="1" dirty="0" err="1"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than</a:t>
            </a:r>
            <a:r>
              <a:rPr lang="fr-FR"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rPr>
              <a:t> 1.4 million US dollars .</a:t>
            </a:r>
            <a:endParaRPr lang="ar-DZ" b="1" dirty="0" smtClean="0">
              <a:ln w="1905"/>
              <a:solidFill>
                <a:schemeClr val="bg1"/>
              </a:solidFill>
              <a:effectLst>
                <a:innerShdw blurRad="69850" dist="43180" dir="5400000">
                  <a:srgbClr val="000000">
                    <a:alpha val="65000"/>
                  </a:srgbClr>
                </a:innerShdw>
              </a:effectLst>
              <a:latin typeface="Franklin Gothic Demi" pitchFamily="34" charset="0"/>
              <a:ea typeface="Arial Unicode MS" pitchFamily="34" charset="-128"/>
              <a:cs typeface="Arial Unicode MS" pitchFamily="34" charset="-128"/>
            </a:endParaRPr>
          </a:p>
          <a:p>
            <a:pPr algn="ctr"/>
            <a:endParaRPr lang="ar-D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strVal val="#ppt_w*0.70"/>
                                          </p:val>
                                        </p:tav>
                                        <p:tav tm="100000">
                                          <p:val>
                                            <p:strVal val="#ppt_w"/>
                                          </p:val>
                                        </p:tav>
                                      </p:tavLst>
                                    </p:anim>
                                    <p:anim calcmode="lin" valueType="num">
                                      <p:cBhvr>
                                        <p:cTn id="8" dur="1000" fill="hold"/>
                                        <p:tgtEl>
                                          <p:spTgt spid="11266"/>
                                        </p:tgtEl>
                                        <p:attrNameLst>
                                          <p:attrName>ppt_h</p:attrName>
                                        </p:attrNameLst>
                                      </p:cBhvr>
                                      <p:tavLst>
                                        <p:tav tm="0">
                                          <p:val>
                                            <p:strVal val="#ppt_h"/>
                                          </p:val>
                                        </p:tav>
                                        <p:tav tm="100000">
                                          <p:val>
                                            <p:strVal val="#ppt_h"/>
                                          </p:val>
                                        </p:tav>
                                      </p:tavLst>
                                    </p:anim>
                                    <p:animEffect transition="in" filter="fade">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5"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dow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f1ca5f112234cb1f9ad2230cbe38e4dc.jpg"/>
          <p:cNvPicPr>
            <a:picLocks noGrp="1" noChangeAspect="1"/>
          </p:cNvPicPr>
          <p:nvPr>
            <p:ph idx="1"/>
          </p:nvPr>
        </p:nvPicPr>
        <p:blipFill>
          <a:blip r:embed="rId2"/>
          <a:stretch>
            <a:fillRect/>
          </a:stretch>
        </p:blipFill>
        <p:spPr>
          <a:xfrm>
            <a:off x="214282" y="357166"/>
            <a:ext cx="8643998" cy="6143668"/>
          </a:xfrm>
          <a:prstGeom prst="rect">
            <a:avLst/>
          </a:prstGeom>
          <a:ln w="88900" cap="sq" cmpd="thickThin">
            <a:solidFill>
              <a:srgbClr val="000000"/>
            </a:solidFill>
            <a:prstDash val="solid"/>
            <a:miter lim="800000"/>
          </a:ln>
          <a:effectLst>
            <a:innerShdw blurRad="76200">
              <a:srgbClr val="000000"/>
            </a:innerShdw>
          </a:effectLst>
        </p:spPr>
      </p:pic>
      <p:sp>
        <p:nvSpPr>
          <p:cNvPr id="5" name="ZoneTexte 4"/>
          <p:cNvSpPr txBox="1"/>
          <p:nvPr/>
        </p:nvSpPr>
        <p:spPr>
          <a:xfrm>
            <a:off x="1000100" y="1714488"/>
            <a:ext cx="7358114" cy="3857652"/>
          </a:xfrm>
          <a:prstGeom prst="roundRect">
            <a:avLst/>
          </a:prstGeom>
          <a:gradFill>
            <a:gsLst>
              <a:gs pos="0">
                <a:schemeClr val="bg1">
                  <a:lumMod val="75000"/>
                  <a:lumOff val="25000"/>
                </a:schemeClr>
              </a:gs>
              <a:gs pos="50000">
                <a:schemeClr val="accent1">
                  <a:tint val="44500"/>
                  <a:satMod val="160000"/>
                </a:schemeClr>
              </a:gs>
              <a:gs pos="100000">
                <a:schemeClr val="accent1">
                  <a:tint val="23500"/>
                  <a:satMod val="160000"/>
                </a:schemeClr>
              </a:gs>
            </a:gsLst>
            <a:lin ang="0" scaled="0"/>
          </a:gradFill>
        </p:spPr>
        <p:txBody>
          <a:bodyPr wrap="square" rtlCol="1">
            <a:spAutoFit/>
          </a:bodyPr>
          <a:lstStyle/>
          <a:p>
            <a:pPr algn="l"/>
            <a:r>
              <a:rPr lang="fr-FR" dirty="0" err="1" smtClean="0">
                <a:solidFill>
                  <a:schemeClr val="bg1"/>
                </a:solidFill>
                <a:latin typeface="Franklin Gothic Demi" pitchFamily="34" charset="0"/>
              </a:rPr>
              <a:t>he</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is</a:t>
            </a:r>
            <a:r>
              <a:rPr lang="fr-FR" dirty="0" smtClean="0">
                <a:solidFill>
                  <a:schemeClr val="bg1"/>
                </a:solidFill>
                <a:latin typeface="Franklin Gothic Demi" pitchFamily="34" charset="0"/>
              </a:rPr>
              <a:t> a </a:t>
            </a:r>
            <a:r>
              <a:rPr lang="fr-FR" dirty="0" err="1" smtClean="0">
                <a:solidFill>
                  <a:schemeClr val="bg1"/>
                </a:solidFill>
                <a:latin typeface="Franklin Gothic Demi" pitchFamily="34" charset="0"/>
              </a:rPr>
              <a:t>veteran</a:t>
            </a:r>
            <a:r>
              <a:rPr lang="fr-FR" dirty="0" smtClean="0">
                <a:solidFill>
                  <a:schemeClr val="bg1"/>
                </a:solidFill>
                <a:latin typeface="Franklin Gothic Demi" pitchFamily="34" charset="0"/>
              </a:rPr>
              <a:t> United Nations </a:t>
            </a:r>
            <a:r>
              <a:rPr lang="fr-FR" dirty="0" err="1" smtClean="0">
                <a:solidFill>
                  <a:schemeClr val="bg1"/>
                </a:solidFill>
                <a:latin typeface="Franklin Gothic Demi" pitchFamily="34" charset="0"/>
              </a:rPr>
              <a:t>envoy</a:t>
            </a:r>
            <a:r>
              <a:rPr lang="fr-FR" dirty="0" smtClean="0">
                <a:solidFill>
                  <a:schemeClr val="bg1"/>
                </a:solidFill>
                <a:latin typeface="Franklin Gothic Demi" pitchFamily="34" charset="0"/>
              </a:rPr>
              <a:t> and </a:t>
            </a:r>
            <a:r>
              <a:rPr lang="fr-FR" dirty="0" err="1" smtClean="0">
                <a:solidFill>
                  <a:schemeClr val="bg1"/>
                </a:solidFill>
                <a:latin typeface="Franklin Gothic Demi" pitchFamily="34" charset="0"/>
              </a:rPr>
              <a:t>advisor</a:t>
            </a:r>
            <a:r>
              <a:rPr lang="fr-FR" dirty="0" smtClean="0">
                <a:solidFill>
                  <a:schemeClr val="bg1"/>
                </a:solidFill>
                <a:latin typeface="Franklin Gothic Demi" pitchFamily="34" charset="0"/>
              </a:rPr>
              <a:t>. He </a:t>
            </a:r>
            <a:r>
              <a:rPr lang="fr-FR" dirty="0" err="1" smtClean="0">
                <a:solidFill>
                  <a:schemeClr val="bg1"/>
                </a:solidFill>
                <a:latin typeface="Franklin Gothic Demi" pitchFamily="34" charset="0"/>
              </a:rPr>
              <a:t>was</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born</a:t>
            </a:r>
            <a:r>
              <a:rPr lang="fr-FR" dirty="0" smtClean="0">
                <a:solidFill>
                  <a:schemeClr val="bg1"/>
                </a:solidFill>
                <a:latin typeface="Franklin Gothic Demi" pitchFamily="34" charset="0"/>
              </a:rPr>
              <a:t> on </a:t>
            </a:r>
            <a:r>
              <a:rPr lang="fr-FR" dirty="0" err="1" smtClean="0">
                <a:solidFill>
                  <a:schemeClr val="bg1"/>
                </a:solidFill>
                <a:latin typeface="Franklin Gothic Demi" pitchFamily="34" charset="0"/>
              </a:rPr>
              <a:t>January</a:t>
            </a:r>
            <a:r>
              <a:rPr lang="fr-FR" dirty="0" smtClean="0">
                <a:solidFill>
                  <a:schemeClr val="bg1"/>
                </a:solidFill>
                <a:latin typeface="Franklin Gothic Demi" pitchFamily="34" charset="0"/>
              </a:rPr>
              <a:t> 1st , in </a:t>
            </a:r>
            <a:r>
              <a:rPr lang="fr-FR" dirty="0" err="1" smtClean="0">
                <a:solidFill>
                  <a:schemeClr val="bg1"/>
                </a:solidFill>
                <a:latin typeface="Franklin Gothic Demi" pitchFamily="34" charset="0"/>
              </a:rPr>
              <a:t>Algeria</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Lakhdar</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was</a:t>
            </a:r>
            <a:r>
              <a:rPr lang="fr-FR" dirty="0" smtClean="0">
                <a:solidFill>
                  <a:schemeClr val="bg1"/>
                </a:solidFill>
                <a:latin typeface="Franklin Gothic Demi" pitchFamily="34" charset="0"/>
              </a:rPr>
              <a:t> the United Nations </a:t>
            </a:r>
            <a:r>
              <a:rPr lang="fr-FR" dirty="0" err="1" smtClean="0">
                <a:solidFill>
                  <a:schemeClr val="bg1"/>
                </a:solidFill>
                <a:latin typeface="Franklin Gothic Demi" pitchFamily="34" charset="0"/>
              </a:rPr>
              <a:t>special</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representative</a:t>
            </a:r>
            <a:r>
              <a:rPr lang="fr-FR" dirty="0" smtClean="0">
                <a:solidFill>
                  <a:schemeClr val="bg1"/>
                </a:solidFill>
                <a:latin typeface="Franklin Gothic Demi" pitchFamily="34" charset="0"/>
              </a:rPr>
              <a:t> for </a:t>
            </a:r>
            <a:r>
              <a:rPr lang="fr-FR" dirty="0" err="1" smtClean="0">
                <a:solidFill>
                  <a:schemeClr val="bg1"/>
                </a:solidFill>
                <a:latin typeface="Franklin Gothic Demi" pitchFamily="34" charset="0"/>
              </a:rPr>
              <a:t>afghanistan</a:t>
            </a:r>
            <a:r>
              <a:rPr lang="fr-FR" dirty="0" smtClean="0">
                <a:solidFill>
                  <a:schemeClr val="bg1"/>
                </a:solidFill>
                <a:latin typeface="Franklin Gothic Demi" pitchFamily="34" charset="0"/>
              </a:rPr>
              <a:t> and </a:t>
            </a:r>
            <a:r>
              <a:rPr lang="fr-FR" dirty="0" err="1" smtClean="0">
                <a:solidFill>
                  <a:schemeClr val="bg1"/>
                </a:solidFill>
                <a:latin typeface="Franklin Gothic Demi" pitchFamily="34" charset="0"/>
              </a:rPr>
              <a:t>iraq</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Before</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his</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appointment</a:t>
            </a:r>
            <a:r>
              <a:rPr lang="fr-FR" dirty="0" smtClean="0">
                <a:solidFill>
                  <a:schemeClr val="bg1"/>
                </a:solidFill>
                <a:latin typeface="Franklin Gothic Demi" pitchFamily="34" charset="0"/>
              </a:rPr>
              <a:t> in 2001 by </a:t>
            </a:r>
            <a:r>
              <a:rPr lang="fr-FR" dirty="0" err="1" smtClean="0">
                <a:solidFill>
                  <a:schemeClr val="bg1"/>
                </a:solidFill>
                <a:latin typeface="Franklin Gothic Demi" pitchFamily="34" charset="0"/>
              </a:rPr>
              <a:t>Secretary</a:t>
            </a:r>
            <a:r>
              <a:rPr lang="fr-FR" dirty="0" smtClean="0">
                <a:solidFill>
                  <a:schemeClr val="bg1"/>
                </a:solidFill>
                <a:latin typeface="Franklin Gothic Demi" pitchFamily="34" charset="0"/>
              </a:rPr>
              <a:t>-</a:t>
            </a:r>
            <a:r>
              <a:rPr lang="fr-FR" dirty="0" err="1" smtClean="0">
                <a:solidFill>
                  <a:schemeClr val="bg1"/>
                </a:solidFill>
                <a:latin typeface="Franklin Gothic Demi" pitchFamily="34" charset="0"/>
              </a:rPr>
              <a:t>general</a:t>
            </a:r>
            <a:r>
              <a:rPr lang="fr-FR" dirty="0" smtClean="0">
                <a:solidFill>
                  <a:schemeClr val="bg1"/>
                </a:solidFill>
                <a:latin typeface="Franklin Gothic Demi" pitchFamily="34" charset="0"/>
              </a:rPr>
              <a:t> Kofi </a:t>
            </a:r>
            <a:r>
              <a:rPr lang="fr-FR" dirty="0" err="1" smtClean="0">
                <a:solidFill>
                  <a:schemeClr val="bg1"/>
                </a:solidFill>
                <a:latin typeface="Franklin Gothic Demi" pitchFamily="34" charset="0"/>
              </a:rPr>
              <a:t>Annan,he</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had</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served</a:t>
            </a:r>
            <a:r>
              <a:rPr lang="fr-FR" dirty="0" smtClean="0">
                <a:solidFill>
                  <a:schemeClr val="bg1"/>
                </a:solidFill>
                <a:latin typeface="Franklin Gothic Demi" pitchFamily="34" charset="0"/>
              </a:rPr>
              <a:t> the UN as </a:t>
            </a:r>
            <a:r>
              <a:rPr lang="fr-FR" dirty="0" err="1" smtClean="0">
                <a:solidFill>
                  <a:schemeClr val="bg1"/>
                </a:solidFill>
                <a:latin typeface="Franklin Gothic Demi" pitchFamily="34" charset="0"/>
              </a:rPr>
              <a:t>special</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represantative</a:t>
            </a:r>
            <a:r>
              <a:rPr lang="fr-FR" dirty="0" smtClean="0">
                <a:solidFill>
                  <a:schemeClr val="bg1"/>
                </a:solidFill>
                <a:latin typeface="Franklin Gothic Demi" pitchFamily="34" charset="0"/>
              </a:rPr>
              <a:t> to </a:t>
            </a:r>
            <a:r>
              <a:rPr lang="fr-FR" dirty="0" err="1" smtClean="0">
                <a:solidFill>
                  <a:schemeClr val="bg1"/>
                </a:solidFill>
                <a:latin typeface="Franklin Gothic Demi" pitchFamily="34" charset="0"/>
              </a:rPr>
              <a:t>Haiti</a:t>
            </a:r>
            <a:r>
              <a:rPr lang="fr-FR" dirty="0" smtClean="0">
                <a:solidFill>
                  <a:schemeClr val="bg1"/>
                </a:solidFill>
                <a:latin typeface="Franklin Gothic Demi" pitchFamily="34" charset="0"/>
              </a:rPr>
              <a:t> and South </a:t>
            </a:r>
            <a:r>
              <a:rPr lang="fr-FR" dirty="0" err="1" smtClean="0">
                <a:solidFill>
                  <a:schemeClr val="bg1"/>
                </a:solidFill>
                <a:latin typeface="Franklin Gothic Demi" pitchFamily="34" charset="0"/>
              </a:rPr>
              <a:t>africa</a:t>
            </a:r>
            <a:r>
              <a:rPr lang="fr-FR" dirty="0" smtClean="0">
                <a:solidFill>
                  <a:schemeClr val="bg1"/>
                </a:solidFill>
                <a:latin typeface="Franklin Gothic Demi" pitchFamily="34" charset="0"/>
              </a:rPr>
              <a:t> . He </a:t>
            </a:r>
            <a:r>
              <a:rPr lang="fr-FR" dirty="0" err="1" smtClean="0">
                <a:solidFill>
                  <a:schemeClr val="bg1"/>
                </a:solidFill>
                <a:latin typeface="Franklin Gothic Demi" pitchFamily="34" charset="0"/>
              </a:rPr>
              <a:t>retired</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from</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his</a:t>
            </a:r>
            <a:r>
              <a:rPr lang="fr-FR" dirty="0" smtClean="0">
                <a:solidFill>
                  <a:schemeClr val="bg1"/>
                </a:solidFill>
                <a:latin typeface="Franklin Gothic Demi" pitchFamily="34" charset="0"/>
              </a:rPr>
              <a:t> </a:t>
            </a:r>
            <a:r>
              <a:rPr lang="ar-DZ" dirty="0" smtClean="0">
                <a:solidFill>
                  <a:schemeClr val="bg1"/>
                </a:solidFill>
                <a:latin typeface="Franklin Gothic Demi" pitchFamily="34" charset="0"/>
              </a:rPr>
              <a:t> </a:t>
            </a:r>
            <a:endParaRPr lang="fr-FR" dirty="0" smtClean="0">
              <a:solidFill>
                <a:schemeClr val="bg1"/>
              </a:solidFill>
              <a:latin typeface="Franklin Gothic Demi" pitchFamily="34" charset="0"/>
            </a:endParaRPr>
          </a:p>
          <a:p>
            <a:pPr algn="l"/>
            <a:r>
              <a:rPr lang="ar-DZ" dirty="0" smtClean="0">
                <a:solidFill>
                  <a:schemeClr val="bg1"/>
                </a:solidFill>
                <a:latin typeface="Franklin Gothic Demi" pitchFamily="34" charset="0"/>
              </a:rPr>
              <a:t>. </a:t>
            </a:r>
            <a:r>
              <a:rPr lang="fr-FR" dirty="0" err="1" smtClean="0">
                <a:solidFill>
                  <a:schemeClr val="bg1"/>
                </a:solidFill>
                <a:latin typeface="Franklin Gothic Demi" pitchFamily="34" charset="0"/>
              </a:rPr>
              <a:t>duties</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at</a:t>
            </a:r>
            <a:r>
              <a:rPr lang="fr-FR" dirty="0" smtClean="0">
                <a:solidFill>
                  <a:schemeClr val="bg1"/>
                </a:solidFill>
                <a:latin typeface="Franklin Gothic Demi" pitchFamily="34" charset="0"/>
              </a:rPr>
              <a:t> the end of 2005</a:t>
            </a:r>
          </a:p>
          <a:p>
            <a:pPr algn="l"/>
            <a:r>
              <a:rPr lang="fr-FR" sz="2000" u="sng" dirty="0" err="1" smtClean="0">
                <a:solidFill>
                  <a:schemeClr val="bg1"/>
                </a:solidFill>
                <a:latin typeface="Franklin Gothic Demi" pitchFamily="34" charset="0"/>
              </a:rPr>
              <a:t>His</a:t>
            </a:r>
            <a:r>
              <a:rPr lang="fr-FR" sz="2000" u="sng" dirty="0" smtClean="0">
                <a:solidFill>
                  <a:schemeClr val="bg1"/>
                </a:solidFill>
                <a:latin typeface="Franklin Gothic Demi" pitchFamily="34" charset="0"/>
              </a:rPr>
              <a:t> </a:t>
            </a:r>
            <a:r>
              <a:rPr lang="fr-FR" sz="2000" u="sng" dirty="0" err="1" smtClean="0">
                <a:solidFill>
                  <a:schemeClr val="bg1"/>
                </a:solidFill>
                <a:latin typeface="Franklin Gothic Demi" pitchFamily="34" charset="0"/>
              </a:rPr>
              <a:t>acheivments</a:t>
            </a:r>
            <a:r>
              <a:rPr lang="fr-FR" sz="2000" u="sng" dirty="0" smtClean="0">
                <a:solidFill>
                  <a:schemeClr val="bg1"/>
                </a:solidFill>
                <a:latin typeface="Franklin Gothic Demi" pitchFamily="34" charset="0"/>
              </a:rPr>
              <a:t>:</a:t>
            </a:r>
          </a:p>
          <a:p>
            <a:pPr algn="l"/>
            <a:r>
              <a:rPr lang="fr-FR" dirty="0" smtClean="0"/>
              <a:t>     </a:t>
            </a:r>
            <a:r>
              <a:rPr lang="fr-FR" b="1" i="1" dirty="0" smtClean="0">
                <a:solidFill>
                  <a:schemeClr val="bg1"/>
                </a:solidFill>
              </a:rPr>
              <a:t>He </a:t>
            </a:r>
            <a:r>
              <a:rPr lang="fr-FR" b="1" i="1" dirty="0" err="1" smtClean="0">
                <a:solidFill>
                  <a:schemeClr val="bg1"/>
                </a:solidFill>
              </a:rPr>
              <a:t>was</a:t>
            </a:r>
            <a:r>
              <a:rPr lang="fr-FR" b="1" i="1" dirty="0" smtClean="0">
                <a:solidFill>
                  <a:schemeClr val="bg1"/>
                </a:solidFill>
              </a:rPr>
              <a:t> one of the </a:t>
            </a:r>
            <a:r>
              <a:rPr lang="fr-FR" b="1" i="1" dirty="0" err="1" smtClean="0">
                <a:solidFill>
                  <a:schemeClr val="bg1"/>
                </a:solidFill>
              </a:rPr>
              <a:t>fonders</a:t>
            </a:r>
            <a:r>
              <a:rPr lang="fr-FR" b="1" i="1" dirty="0" smtClean="0">
                <a:solidFill>
                  <a:schemeClr val="bg1"/>
                </a:solidFill>
              </a:rPr>
              <a:t> of the journal of Palestine </a:t>
            </a:r>
            <a:r>
              <a:rPr lang="fr-FR" b="1" i="1" dirty="0" err="1" smtClean="0">
                <a:solidFill>
                  <a:schemeClr val="bg1"/>
                </a:solidFill>
              </a:rPr>
              <a:t>Studies</a:t>
            </a:r>
            <a:r>
              <a:rPr lang="fr-FR" b="1" i="1" dirty="0" smtClean="0">
                <a:solidFill>
                  <a:schemeClr val="bg1"/>
                </a:solidFill>
              </a:rPr>
              <a:t> </a:t>
            </a:r>
            <a:r>
              <a:rPr lang="ar-DZ" b="1" i="1" dirty="0" smtClean="0">
                <a:solidFill>
                  <a:schemeClr val="bg1"/>
                </a:solidFill>
              </a:rPr>
              <a:t>.</a:t>
            </a:r>
            <a:r>
              <a:rPr lang="fr-FR" b="1" i="1" dirty="0" err="1" smtClean="0">
                <a:solidFill>
                  <a:schemeClr val="bg1"/>
                </a:solidFill>
              </a:rPr>
              <a:t>called</a:t>
            </a:r>
            <a:r>
              <a:rPr lang="fr-FR" b="1" i="1" dirty="0" smtClean="0">
                <a:solidFill>
                  <a:schemeClr val="bg1"/>
                </a:solidFill>
              </a:rPr>
              <a:t> " la revue d'</a:t>
            </a:r>
            <a:r>
              <a:rPr lang="fr-FR" b="1" i="1" dirty="0" err="1" smtClean="0">
                <a:solidFill>
                  <a:schemeClr val="bg1"/>
                </a:solidFill>
              </a:rPr>
              <a:t>etude</a:t>
            </a:r>
            <a:r>
              <a:rPr lang="fr-FR" b="1" i="1" dirty="0" smtClean="0">
                <a:solidFill>
                  <a:schemeClr val="bg1"/>
                </a:solidFill>
              </a:rPr>
              <a:t> palestinienne " </a:t>
            </a:r>
            <a:endParaRPr lang="en-US" b="1" i="1" dirty="0" smtClean="0">
              <a:solidFill>
                <a:schemeClr val="bg1"/>
              </a:solidFill>
            </a:endParaRPr>
          </a:p>
          <a:p>
            <a:pPr algn="l"/>
            <a:r>
              <a:rPr lang="fr-FR" b="1" i="1" dirty="0" smtClean="0">
                <a:solidFill>
                  <a:schemeClr val="bg1"/>
                </a:solidFill>
              </a:rPr>
              <a:t>     He </a:t>
            </a:r>
            <a:r>
              <a:rPr lang="fr-FR" b="1" i="1" dirty="0" err="1" smtClean="0">
                <a:solidFill>
                  <a:schemeClr val="bg1"/>
                </a:solidFill>
              </a:rPr>
              <a:t>was</a:t>
            </a:r>
            <a:r>
              <a:rPr lang="fr-FR" b="1" i="1" dirty="0" smtClean="0">
                <a:solidFill>
                  <a:schemeClr val="bg1"/>
                </a:solidFill>
              </a:rPr>
              <a:t> </a:t>
            </a:r>
            <a:r>
              <a:rPr lang="fr-FR" b="1" i="1" dirty="0" err="1" smtClean="0">
                <a:solidFill>
                  <a:schemeClr val="bg1"/>
                </a:solidFill>
              </a:rPr>
              <a:t>also</a:t>
            </a:r>
            <a:r>
              <a:rPr lang="fr-FR" b="1" i="1" dirty="0" smtClean="0">
                <a:solidFill>
                  <a:schemeClr val="bg1"/>
                </a:solidFill>
              </a:rPr>
              <a:t> chairman of the panel of United Nations </a:t>
            </a:r>
            <a:r>
              <a:rPr lang="fr-FR" b="1" i="1" dirty="0" err="1" smtClean="0">
                <a:solidFill>
                  <a:schemeClr val="bg1"/>
                </a:solidFill>
              </a:rPr>
              <a:t>Peace</a:t>
            </a:r>
            <a:r>
              <a:rPr lang="fr-FR" b="1" i="1" dirty="0" smtClean="0">
                <a:solidFill>
                  <a:schemeClr val="bg1"/>
                </a:solidFill>
              </a:rPr>
              <a:t> </a:t>
            </a:r>
            <a:r>
              <a:rPr lang="fr-FR" b="1" i="1" dirty="0" err="1" smtClean="0">
                <a:solidFill>
                  <a:schemeClr val="bg1"/>
                </a:solidFill>
              </a:rPr>
              <a:t>operations</a:t>
            </a:r>
            <a:r>
              <a:rPr lang="fr-FR" b="1" i="1" dirty="0" smtClean="0">
                <a:solidFill>
                  <a:schemeClr val="bg1"/>
                </a:solidFill>
              </a:rPr>
              <a:t>, </a:t>
            </a:r>
            <a:r>
              <a:rPr lang="fr-FR" b="1" i="1" dirty="0" err="1" smtClean="0">
                <a:solidFill>
                  <a:schemeClr val="bg1"/>
                </a:solidFill>
              </a:rPr>
              <a:t>which</a:t>
            </a:r>
            <a:r>
              <a:rPr lang="fr-FR" b="1" i="1" dirty="0" smtClean="0">
                <a:solidFill>
                  <a:schemeClr val="bg1"/>
                </a:solidFill>
              </a:rPr>
              <a:t> </a:t>
            </a:r>
            <a:r>
              <a:rPr lang="fr-FR" b="1" i="1" dirty="0" err="1" smtClean="0">
                <a:solidFill>
                  <a:schemeClr val="bg1"/>
                </a:solidFill>
              </a:rPr>
              <a:t>produced</a:t>
            </a:r>
            <a:r>
              <a:rPr lang="fr-FR" b="1" i="1" dirty="0" smtClean="0">
                <a:solidFill>
                  <a:schemeClr val="bg1"/>
                </a:solidFill>
              </a:rPr>
              <a:t> the </a:t>
            </a:r>
            <a:r>
              <a:rPr lang="fr-FR" b="1" i="1" dirty="0" err="1" smtClean="0">
                <a:solidFill>
                  <a:schemeClr val="bg1"/>
                </a:solidFill>
              </a:rPr>
              <a:t>influntial</a:t>
            </a:r>
            <a:r>
              <a:rPr lang="fr-FR" b="1" i="1" dirty="0" smtClean="0">
                <a:solidFill>
                  <a:schemeClr val="bg1"/>
                </a:solidFill>
              </a:rPr>
              <a:t> </a:t>
            </a:r>
            <a:r>
              <a:rPr lang="fr-FR" b="1" i="1" dirty="0" err="1" smtClean="0">
                <a:solidFill>
                  <a:schemeClr val="bg1"/>
                </a:solidFill>
              </a:rPr>
              <a:t>Brahimi</a:t>
            </a:r>
            <a:r>
              <a:rPr lang="fr-FR" b="1" i="1" dirty="0" smtClean="0">
                <a:solidFill>
                  <a:schemeClr val="bg1"/>
                </a:solidFill>
              </a:rPr>
              <a:t> report.</a:t>
            </a:r>
            <a:r>
              <a:rPr lang="fr-FR" dirty="0" smtClean="0"/>
              <a:t>.</a:t>
            </a:r>
            <a:endParaRPr lang="ar-DZ" dirty="0">
              <a:solidFill>
                <a:schemeClr val="bg1"/>
              </a:solidFill>
              <a:latin typeface="Franklin Gothic Dem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6" name="Rectangle 5"/>
          <p:cNvSpPr/>
          <p:nvPr/>
        </p:nvSpPr>
        <p:spPr>
          <a:xfrm>
            <a:off x="714348" y="500042"/>
            <a:ext cx="3550972" cy="923330"/>
          </a:xfrm>
          <a:prstGeom prst="rect">
            <a:avLst/>
          </a:prstGeom>
          <a:noFill/>
        </p:spPr>
        <p:txBody>
          <a:bodyPr wrap="none" lIns="91440" tIns="45720" rIns="91440" bIns="45720">
            <a:spAutoFit/>
          </a:bodyPr>
          <a:lstStyle/>
          <a:p>
            <a:pPr algn="ctr"/>
            <a:r>
              <a:rPr lang="fr-FR"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Coclusion</a:t>
            </a:r>
            <a:r>
              <a:rPr lang="fr-F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fr-F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Espace réservé du contenu 7" descr="a06906158b537ec68877e9eba9961924.jpg"/>
          <p:cNvPicPr>
            <a:picLocks noGrp="1" noChangeAspect="1"/>
          </p:cNvPicPr>
          <p:nvPr>
            <p:ph idx="1"/>
          </p:nvPr>
        </p:nvPicPr>
        <p:blipFill>
          <a:blip r:embed="rId2"/>
          <a:stretch>
            <a:fillRect/>
          </a:stretch>
        </p:blipFill>
        <p:spPr>
          <a:xfrm>
            <a:off x="285720" y="285728"/>
            <a:ext cx="8572560" cy="6215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357290" y="785794"/>
            <a:ext cx="2802369" cy="738664"/>
          </a:xfrm>
          <a:prstGeom prst="rect">
            <a:avLst/>
          </a:prstGeom>
          <a:noFill/>
        </p:spPr>
        <p:txBody>
          <a:bodyPr wrap="none" lIns="91440" tIns="45720" rIns="91440" bIns="45720">
            <a:spAutoFit/>
          </a:bodyPr>
          <a:lstStyle/>
          <a:p>
            <a:pPr algn="ctr"/>
            <a:r>
              <a:rPr lang="fr-FR" sz="4200" b="1" i="1" u="sng"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Coclusion</a:t>
            </a:r>
            <a:r>
              <a:rPr lang="fr-FR" sz="4200" b="1" i="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fr-FR" sz="4200" b="1" i="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ZoneTexte 9"/>
          <p:cNvSpPr txBox="1"/>
          <p:nvPr/>
        </p:nvSpPr>
        <p:spPr>
          <a:xfrm>
            <a:off x="1500166" y="2071678"/>
            <a:ext cx="6500858" cy="2553891"/>
          </a:xfrm>
          <a:prstGeom prst="roundRect">
            <a:avLst/>
          </a:prstGeom>
          <a:gradFill>
            <a:gsLst>
              <a:gs pos="0">
                <a:schemeClr val="bg1">
                  <a:lumMod val="75000"/>
                  <a:lumOff val="25000"/>
                </a:schemeClr>
              </a:gs>
              <a:gs pos="50000">
                <a:schemeClr val="accent1">
                  <a:tint val="44500"/>
                  <a:satMod val="160000"/>
                </a:schemeClr>
              </a:gs>
              <a:gs pos="100000">
                <a:schemeClr val="accent1">
                  <a:tint val="23500"/>
                  <a:satMod val="160000"/>
                </a:schemeClr>
              </a:gs>
            </a:gsLst>
            <a:lin ang="0" scaled="0"/>
          </a:gradFill>
        </p:spPr>
        <p:txBody>
          <a:bodyPr wrap="square" rtlCol="1">
            <a:spAutoFit/>
          </a:bodyPr>
          <a:lstStyle/>
          <a:p>
            <a:pPr algn="l"/>
            <a:r>
              <a:rPr lang="ar-DZ" dirty="0" smtClean="0">
                <a:solidFill>
                  <a:schemeClr val="bg1"/>
                </a:solidFill>
                <a:latin typeface="Franklin Gothic Demi" pitchFamily="34" charset="0"/>
              </a:rPr>
              <a:t> </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Awarding</a:t>
            </a:r>
            <a:r>
              <a:rPr lang="fr-FR" dirty="0" smtClean="0">
                <a:solidFill>
                  <a:schemeClr val="bg1"/>
                </a:solidFill>
                <a:latin typeface="Franklin Gothic Demi" pitchFamily="34" charset="0"/>
              </a:rPr>
              <a:t> Nobel </a:t>
            </a:r>
            <a:r>
              <a:rPr lang="fr-FR" dirty="0" err="1" smtClean="0">
                <a:solidFill>
                  <a:schemeClr val="bg1"/>
                </a:solidFill>
                <a:latin typeface="Franklin Gothic Demi" pitchFamily="34" charset="0"/>
              </a:rPr>
              <a:t>peace</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prize</a:t>
            </a:r>
            <a:r>
              <a:rPr lang="fr-FR" dirty="0" smtClean="0">
                <a:solidFill>
                  <a:schemeClr val="bg1"/>
                </a:solidFill>
                <a:latin typeface="Franklin Gothic Demi" pitchFamily="34" charset="0"/>
              </a:rPr>
              <a:t> to </a:t>
            </a:r>
            <a:r>
              <a:rPr lang="fr-FR" dirty="0" err="1" smtClean="0">
                <a:solidFill>
                  <a:schemeClr val="bg1"/>
                </a:solidFill>
                <a:latin typeface="Franklin Gothic Demi" pitchFamily="34" charset="0"/>
              </a:rPr>
              <a:t>thes</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personlitieswill</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really</a:t>
            </a:r>
            <a:r>
              <a:rPr lang="fr-FR" dirty="0" smtClean="0">
                <a:solidFill>
                  <a:schemeClr val="bg1"/>
                </a:solidFill>
                <a:latin typeface="Franklin Gothic Demi" pitchFamily="34" charset="0"/>
              </a:rPr>
              <a:t> encourage the efforts </a:t>
            </a:r>
            <a:r>
              <a:rPr lang="fr-FR" dirty="0" err="1" smtClean="0">
                <a:solidFill>
                  <a:schemeClr val="bg1"/>
                </a:solidFill>
                <a:latin typeface="Franklin Gothic Demi" pitchFamily="34" charset="0"/>
              </a:rPr>
              <a:t>they</a:t>
            </a:r>
            <a:r>
              <a:rPr lang="fr-FR" dirty="0" smtClean="0">
                <a:solidFill>
                  <a:schemeClr val="bg1"/>
                </a:solidFill>
                <a:latin typeface="Franklin Gothic Demi" pitchFamily="34" charset="0"/>
              </a:rPr>
              <a:t> do to </a:t>
            </a:r>
            <a:r>
              <a:rPr lang="fr-FR" dirty="0" err="1" smtClean="0">
                <a:solidFill>
                  <a:schemeClr val="bg1"/>
                </a:solidFill>
                <a:latin typeface="Franklin Gothic Demi" pitchFamily="34" charset="0"/>
              </a:rPr>
              <a:t>keep</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peace</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Morever</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it</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will</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contribute</a:t>
            </a:r>
            <a:r>
              <a:rPr lang="fr-FR" dirty="0" smtClean="0">
                <a:solidFill>
                  <a:schemeClr val="bg1"/>
                </a:solidFill>
                <a:latin typeface="Franklin Gothic Demi" pitchFamily="34" charset="0"/>
              </a:rPr>
              <a:t> in </a:t>
            </a:r>
            <a:r>
              <a:rPr lang="fr-FR" dirty="0" err="1" smtClean="0">
                <a:solidFill>
                  <a:schemeClr val="bg1"/>
                </a:solidFill>
                <a:latin typeface="Franklin Gothic Demi" pitchFamily="34" charset="0"/>
              </a:rPr>
              <a:t>making</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peace</a:t>
            </a:r>
            <a:r>
              <a:rPr lang="fr-FR" dirty="0" smtClean="0">
                <a:solidFill>
                  <a:schemeClr val="bg1"/>
                </a:solidFill>
                <a:latin typeface="Franklin Gothic Demi" pitchFamily="34" charset="0"/>
              </a:rPr>
              <a:t> in </a:t>
            </a:r>
            <a:r>
              <a:rPr lang="fr-FR" dirty="0" err="1" smtClean="0">
                <a:solidFill>
                  <a:schemeClr val="bg1"/>
                </a:solidFill>
                <a:latin typeface="Franklin Gothic Demi" pitchFamily="34" charset="0"/>
              </a:rPr>
              <a:t>algeria</a:t>
            </a:r>
            <a:r>
              <a:rPr lang="fr-FR" dirty="0" smtClean="0">
                <a:solidFill>
                  <a:schemeClr val="bg1"/>
                </a:solidFill>
                <a:latin typeface="Franklin Gothic Demi" pitchFamily="34" charset="0"/>
              </a:rPr>
              <a:t> and middle </a:t>
            </a:r>
            <a:r>
              <a:rPr lang="fr-FR" dirty="0" err="1" smtClean="0">
                <a:solidFill>
                  <a:schemeClr val="bg1"/>
                </a:solidFill>
                <a:latin typeface="Franklin Gothic Demi" pitchFamily="34" charset="0"/>
              </a:rPr>
              <a:t>east</a:t>
            </a:r>
            <a:r>
              <a:rPr lang="fr-FR" dirty="0" smtClean="0">
                <a:solidFill>
                  <a:schemeClr val="bg1"/>
                </a:solidFill>
                <a:latin typeface="Franklin Gothic Demi" pitchFamily="34" charset="0"/>
              </a:rPr>
              <a:t> countries.   </a:t>
            </a:r>
          </a:p>
          <a:p>
            <a:pPr algn="l"/>
            <a:endParaRPr lang="fr-FR" dirty="0" smtClean="0">
              <a:solidFill>
                <a:schemeClr val="bg1"/>
              </a:solidFill>
              <a:latin typeface="Franklin Gothic Demi" pitchFamily="34" charset="0"/>
            </a:endParaRPr>
          </a:p>
          <a:p>
            <a:pPr algn="l"/>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Finaly</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p</a:t>
            </a:r>
            <a:r>
              <a:rPr lang="fr-FR" smtClean="0">
                <a:solidFill>
                  <a:schemeClr val="bg1"/>
                </a:solidFill>
                <a:latin typeface="Franklin Gothic Demi" pitchFamily="34" charset="0"/>
              </a:rPr>
              <a:t>eace</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is</a:t>
            </a:r>
            <a:r>
              <a:rPr lang="fr-FR" dirty="0" smtClean="0">
                <a:solidFill>
                  <a:schemeClr val="bg1"/>
                </a:solidFill>
                <a:latin typeface="Franklin Gothic Demi" pitchFamily="34" charset="0"/>
              </a:rPr>
              <a:t> not </a:t>
            </a:r>
            <a:r>
              <a:rPr lang="fr-FR" dirty="0" err="1" smtClean="0">
                <a:solidFill>
                  <a:schemeClr val="bg1"/>
                </a:solidFill>
                <a:latin typeface="Franklin Gothic Demi" pitchFamily="34" charset="0"/>
              </a:rPr>
              <a:t>something</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you</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wish</a:t>
            </a:r>
            <a:r>
              <a:rPr lang="fr-FR" dirty="0" smtClean="0">
                <a:solidFill>
                  <a:schemeClr val="bg1"/>
                </a:solidFill>
                <a:latin typeface="Franklin Gothic Demi" pitchFamily="34" charset="0"/>
              </a:rPr>
              <a:t> for, </a:t>
            </a:r>
            <a:r>
              <a:rPr lang="fr-FR" dirty="0" err="1" smtClean="0">
                <a:solidFill>
                  <a:schemeClr val="bg1"/>
                </a:solidFill>
                <a:latin typeface="Franklin Gothic Demi" pitchFamily="34" charset="0"/>
              </a:rPr>
              <a:t>It’s</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something</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you</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make</a:t>
            </a:r>
            <a:r>
              <a:rPr lang="fr-FR" dirty="0" smtClean="0">
                <a:solidFill>
                  <a:schemeClr val="bg1"/>
                </a:solidFill>
                <a:latin typeface="Franklin Gothic Demi" pitchFamily="34" charset="0"/>
              </a:rPr>
              <a:t> , </a:t>
            </a:r>
            <a:r>
              <a:rPr lang="fr-FR" dirty="0" err="1" smtClean="0">
                <a:solidFill>
                  <a:schemeClr val="bg1"/>
                </a:solidFill>
                <a:latin typeface="Franklin Gothic Demi" pitchFamily="34" charset="0"/>
              </a:rPr>
              <a:t>Something</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you</a:t>
            </a:r>
            <a:r>
              <a:rPr lang="fr-FR" dirty="0" smtClean="0">
                <a:solidFill>
                  <a:schemeClr val="bg1"/>
                </a:solidFill>
                <a:latin typeface="Franklin Gothic Demi" pitchFamily="34" charset="0"/>
              </a:rPr>
              <a:t> do, </a:t>
            </a:r>
            <a:r>
              <a:rPr lang="fr-FR" dirty="0" err="1" smtClean="0">
                <a:solidFill>
                  <a:schemeClr val="bg1"/>
                </a:solidFill>
                <a:latin typeface="Franklin Gothic Demi" pitchFamily="34" charset="0"/>
              </a:rPr>
              <a:t>something</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you</a:t>
            </a:r>
            <a:r>
              <a:rPr lang="fr-FR" dirty="0" smtClean="0">
                <a:solidFill>
                  <a:schemeClr val="bg1"/>
                </a:solidFill>
                <a:latin typeface="Franklin Gothic Demi" pitchFamily="34" charset="0"/>
              </a:rPr>
              <a:t> are , and </a:t>
            </a:r>
            <a:r>
              <a:rPr lang="fr-FR" dirty="0" err="1" smtClean="0">
                <a:solidFill>
                  <a:schemeClr val="bg1"/>
                </a:solidFill>
                <a:latin typeface="Franklin Gothic Demi" pitchFamily="34" charset="0"/>
              </a:rPr>
              <a:t>something</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you</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give</a:t>
            </a:r>
            <a:r>
              <a:rPr lang="fr-FR" dirty="0" smtClean="0">
                <a:solidFill>
                  <a:schemeClr val="bg1"/>
                </a:solidFill>
                <a:latin typeface="Franklin Gothic Demi" pitchFamily="34" charset="0"/>
              </a:rPr>
              <a:t> </a:t>
            </a:r>
            <a:r>
              <a:rPr lang="fr-FR" dirty="0" err="1" smtClean="0">
                <a:solidFill>
                  <a:schemeClr val="bg1"/>
                </a:solidFill>
                <a:latin typeface="Franklin Gothic Demi" pitchFamily="34" charset="0"/>
              </a:rPr>
              <a:t>away</a:t>
            </a:r>
            <a:r>
              <a:rPr lang="fr-FR" dirty="0" smtClean="0">
                <a:solidFill>
                  <a:schemeClr val="bg1"/>
                </a:solidFill>
                <a:latin typeface="Franklin Gothic Demi" pitchFamily="34" charset="0"/>
              </a:rPr>
              <a:t>.</a:t>
            </a:r>
            <a:endParaRPr lang="ar-DZ" dirty="0">
              <a:solidFill>
                <a:schemeClr val="bg1"/>
              </a:solidFill>
              <a:latin typeface="Franklin Gothic Dem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6" name="Espace réservé du contenu 5" descr="23227115_609177379253028_331364768_n.png"/>
          <p:cNvPicPr>
            <a:picLocks noGrp="1" noChangeAspect="1"/>
          </p:cNvPicPr>
          <p:nvPr>
            <p:ph idx="1"/>
          </p:nvPr>
        </p:nvPicPr>
        <p:blipFill>
          <a:blip r:embed="rId2">
            <a:lum/>
          </a:blip>
          <a:stretch>
            <a:fillRect/>
          </a:stretch>
        </p:blipFill>
        <p:spPr>
          <a:xfrm>
            <a:off x="285720" y="285728"/>
            <a:ext cx="8643998" cy="6286543"/>
          </a:xfrm>
        </p:spPr>
      </p:pic>
      <p:sp>
        <p:nvSpPr>
          <p:cNvPr id="7" name="Rectangle 6"/>
          <p:cNvSpPr/>
          <p:nvPr/>
        </p:nvSpPr>
        <p:spPr>
          <a:xfrm>
            <a:off x="500034" y="2643182"/>
            <a:ext cx="8417690" cy="1846659"/>
          </a:xfrm>
          <a:prstGeom prst="rect">
            <a:avLst/>
          </a:prstGeom>
          <a:noFill/>
        </p:spPr>
        <p:txBody>
          <a:bodyPr wrap="square" lIns="91440" tIns="45720" rIns="91440" bIns="45720">
            <a:spAutoFit/>
          </a:bodyPr>
          <a:lstStyle/>
          <a:p>
            <a:pPr algn="ctr"/>
            <a:r>
              <a:rPr lang="fr-FR" sz="3800" b="1" i="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List of Nobel </a:t>
            </a:r>
            <a:r>
              <a:rPr lang="fr-FR" sz="3800" b="1" i="1" u="sng"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peace</a:t>
            </a:r>
            <a:endParaRPr lang="fr-FR" sz="3800" b="1" i="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a:p>
            <a:pPr algn="ctr"/>
            <a:r>
              <a:rPr lang="fr-FR" sz="3800" b="1" i="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fr-FR" sz="3800" b="1" i="1" u="sng"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prize</a:t>
            </a:r>
            <a:r>
              <a:rPr lang="fr-FR" sz="3800" b="1" i="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winner of </a:t>
            </a:r>
          </a:p>
          <a:p>
            <a:pPr algn="ctr"/>
            <a:r>
              <a:rPr lang="fr-FR" sz="3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Last </a:t>
            </a:r>
            <a:r>
              <a:rPr lang="fr-FR" sz="3800" b="1" i="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decade</a:t>
            </a:r>
            <a:r>
              <a:rPr lang="fr-FR" sz="3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 </a:t>
            </a:r>
            <a:r>
              <a:rPr lang="fr-FR" sz="3800" b="1" i="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endParaRPr lang="fr-FR" sz="3800" b="1" i="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dirty="0"/>
          </a:p>
        </p:txBody>
      </p:sp>
      <p:pic>
        <p:nvPicPr>
          <p:cNvPr id="4" name="Espace réservé du contenu 3" descr="23192819_609113129259453_697199794_n.png"/>
          <p:cNvPicPr>
            <a:picLocks noGrp="1" noChangeAspect="1"/>
          </p:cNvPicPr>
          <p:nvPr>
            <p:ph idx="1"/>
          </p:nvPr>
        </p:nvPicPr>
        <p:blipFill>
          <a:blip r:embed="rId2">
            <a:lum contrast="20000"/>
          </a:blip>
          <a:stretch>
            <a:fillRect/>
          </a:stretch>
        </p:blipFill>
        <p:spPr>
          <a:xfrm>
            <a:off x="214282" y="214290"/>
            <a:ext cx="8715436" cy="635798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dirty="0"/>
          </a:p>
        </p:txBody>
      </p:sp>
      <p:pic>
        <p:nvPicPr>
          <p:cNvPr id="1027" name="Picture 3"/>
          <p:cNvPicPr>
            <a:picLocks noGrp="1" noChangeAspect="1" noChangeArrowheads="1"/>
          </p:cNvPicPr>
          <p:nvPr>
            <p:ph idx="1"/>
          </p:nvPr>
        </p:nvPicPr>
        <p:blipFill>
          <a:blip r:embed="rId2">
            <a:lum contrast="20000"/>
          </a:blip>
          <a:srcRect/>
          <a:stretch>
            <a:fillRect/>
          </a:stretch>
        </p:blipFill>
        <p:spPr bwMode="auto">
          <a:xfrm>
            <a:off x="214282" y="285728"/>
            <a:ext cx="8715436" cy="62150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to="" calcmode="lin" valueType="num">
                                      <p:cBhvr>
                                        <p:cTn id="7" dur="1" fill="hold"/>
                                        <p:tgtEl>
                                          <p:spTgt spid="10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dirty="0"/>
          </a:p>
        </p:txBody>
      </p:sp>
      <p:sp>
        <p:nvSpPr>
          <p:cNvPr id="3" name="Espace réservé du contenu 2"/>
          <p:cNvSpPr>
            <a:spLocks noGrp="1"/>
          </p:cNvSpPr>
          <p:nvPr>
            <p:ph idx="1"/>
          </p:nvPr>
        </p:nvSpPr>
        <p:spPr/>
        <p:txBody>
          <a:bodyPr/>
          <a:lstStyle/>
          <a:p>
            <a:endParaRPr lang="ar-DZ"/>
          </a:p>
        </p:txBody>
      </p:sp>
      <p:pic>
        <p:nvPicPr>
          <p:cNvPr id="2051" name="Picture 3"/>
          <p:cNvPicPr>
            <a:picLocks noChangeAspect="1" noChangeArrowheads="1"/>
          </p:cNvPicPr>
          <p:nvPr/>
        </p:nvPicPr>
        <p:blipFill>
          <a:blip r:embed="rId2">
            <a:lum contrast="20000"/>
          </a:blip>
          <a:srcRect/>
          <a:stretch>
            <a:fillRect/>
          </a:stretch>
        </p:blipFill>
        <p:spPr bwMode="auto">
          <a:xfrm>
            <a:off x="214282" y="214290"/>
            <a:ext cx="8715435" cy="62865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to="" calcmode="lin" valueType="num">
                                      <p:cBhvr>
                                        <p:cTn id="7" dur="1" fill="hold"/>
                                        <p:tgtEl>
                                          <p:spTgt spid="2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p:txBody>
          <a:bodyPr/>
          <a:lstStyle/>
          <a:p>
            <a:endParaRPr lang="ar-DZ"/>
          </a:p>
        </p:txBody>
      </p:sp>
      <p:pic>
        <p:nvPicPr>
          <p:cNvPr id="3074" name="Picture 2"/>
          <p:cNvPicPr>
            <a:picLocks noChangeAspect="1" noChangeArrowheads="1"/>
          </p:cNvPicPr>
          <p:nvPr/>
        </p:nvPicPr>
        <p:blipFill>
          <a:blip r:embed="rId2"/>
          <a:srcRect/>
          <a:stretch>
            <a:fillRect/>
          </a:stretch>
        </p:blipFill>
        <p:spPr bwMode="auto">
          <a:xfrm>
            <a:off x="214282" y="285728"/>
            <a:ext cx="8715436" cy="621510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p:txBody>
          <a:bodyPr/>
          <a:lstStyle/>
          <a:p>
            <a:endParaRPr lang="ar-DZ"/>
          </a:p>
        </p:txBody>
      </p:sp>
      <p:pic>
        <p:nvPicPr>
          <p:cNvPr id="4098" name="Picture 2"/>
          <p:cNvPicPr>
            <a:picLocks noChangeAspect="1" noChangeArrowheads="1"/>
          </p:cNvPicPr>
          <p:nvPr/>
        </p:nvPicPr>
        <p:blipFill>
          <a:blip r:embed="rId2">
            <a:lum contrast="20000"/>
          </a:blip>
          <a:srcRect/>
          <a:stretch>
            <a:fillRect/>
          </a:stretch>
        </p:blipFill>
        <p:spPr bwMode="auto">
          <a:xfrm>
            <a:off x="214282" y="214290"/>
            <a:ext cx="8715435" cy="62865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3f187ee188f77c511fdbb525f08307d2.jpg"/>
          <p:cNvPicPr>
            <a:picLocks noGrp="1" noChangeAspect="1"/>
          </p:cNvPicPr>
          <p:nvPr>
            <p:ph idx="1"/>
          </p:nvPr>
        </p:nvPicPr>
        <p:blipFill>
          <a:blip r:embed="rId2"/>
          <a:stretch>
            <a:fillRect/>
          </a:stretch>
        </p:blipFill>
        <p:spPr>
          <a:xfrm>
            <a:off x="214282" y="285728"/>
            <a:ext cx="8643998" cy="6215106"/>
          </a:xfrm>
          <a:prstGeom prst="rect">
            <a:avLst/>
          </a:prstGeom>
          <a:ln w="88900" cap="sq" cmpd="thickThin">
            <a:solidFill>
              <a:srgbClr val="000000"/>
            </a:solidFill>
            <a:prstDash val="solid"/>
            <a:miter lim="800000"/>
          </a:ln>
          <a:effectLst>
            <a:innerShdw blurRad="76200">
              <a:srgbClr val="000000"/>
            </a:innerShdw>
          </a:effectLst>
        </p:spPr>
      </p:pic>
      <p:sp>
        <p:nvSpPr>
          <p:cNvPr id="12" name="ZoneTexte 11"/>
          <p:cNvSpPr txBox="1"/>
          <p:nvPr/>
        </p:nvSpPr>
        <p:spPr>
          <a:xfrm>
            <a:off x="1643042" y="1928802"/>
            <a:ext cx="5786478" cy="3000821"/>
          </a:xfrm>
          <a:prstGeom prst="rect">
            <a:avLst/>
          </a:prstGeom>
          <a:noFill/>
        </p:spPr>
        <p:txBody>
          <a:bodyPr wrap="square" rtlCol="1">
            <a:spAutoFit/>
          </a:bodyPr>
          <a:lstStyle/>
          <a:p>
            <a:pPr marL="742950" indent="-742950" algn="ctr" rtl="0">
              <a:lnSpc>
                <a:spcPct val="150000"/>
              </a:lnSpc>
            </a:pPr>
            <a:r>
              <a:rPr lang="fr-FR" sz="3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The Nobel peace prize winners's </a:t>
            </a:r>
          </a:p>
          <a:p>
            <a:pPr algn="ctr" rtl="0">
              <a:lnSpc>
                <a:spcPct val="150000"/>
              </a:lnSpc>
            </a:pPr>
            <a:r>
              <a:rPr lang="fr-FR" sz="3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Biographies </a:t>
            </a:r>
            <a:r>
              <a:rPr lang="fr-FR"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t>
            </a:r>
            <a:endParaRPr lang="en-US"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a:p>
            <a:endParaRPr lang="ar-DZ"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367</TotalTime>
  <Words>1097</Words>
  <Application>Microsoft Office PowerPoint</Application>
  <PresentationFormat>Affichage à l'écran (4:3)</PresentationFormat>
  <Paragraphs>45</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Apex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42</cp:revision>
  <dcterms:created xsi:type="dcterms:W3CDTF">2017-11-03T10:29:05Z</dcterms:created>
  <dcterms:modified xsi:type="dcterms:W3CDTF">2017-11-04T12:41:38Z</dcterms:modified>
</cp:coreProperties>
</file>