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6" r:id="rId2"/>
    <p:sldId id="257" r:id="rId3"/>
    <p:sldId id="258" r:id="rId4"/>
    <p:sldId id="259" r:id="rId5"/>
    <p:sldId id="260" r:id="rId6"/>
    <p:sldId id="261" r:id="rId7"/>
    <p:sldId id="262" r:id="rId8"/>
    <p:sldId id="264" r:id="rId9"/>
    <p:sldId id="263" r:id="rId10"/>
    <p:sldId id="265" r:id="rId11"/>
    <p:sldId id="268" r:id="rId12"/>
    <p:sldId id="269" r:id="rId13"/>
    <p:sldId id="272" r:id="rId14"/>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544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412"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12"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B3866C15-3DC4-4240-9009-92A119B124D9}" type="datetimeFigureOut">
              <a:rPr lang="ar-DZ" smtClean="0"/>
              <a:pPr/>
              <a:t>22-08-1435</a:t>
            </a:fld>
            <a:endParaRPr lang="ar-DZ"/>
          </a:p>
        </p:txBody>
      </p:sp>
      <p:sp>
        <p:nvSpPr>
          <p:cNvPr id="19" name="عنصر نائب للتذييل 18"/>
          <p:cNvSpPr>
            <a:spLocks noGrp="1"/>
          </p:cNvSpPr>
          <p:nvPr>
            <p:ph type="ftr" sz="quarter" idx="11"/>
          </p:nvPr>
        </p:nvSpPr>
        <p:spPr/>
        <p:txBody>
          <a:bodyPr/>
          <a:lstStyle/>
          <a:p>
            <a:endParaRPr lang="ar-DZ"/>
          </a:p>
        </p:txBody>
      </p:sp>
      <p:sp>
        <p:nvSpPr>
          <p:cNvPr id="27" name="عنصر نائب لرقم الشريحة 26"/>
          <p:cNvSpPr>
            <a:spLocks noGrp="1"/>
          </p:cNvSpPr>
          <p:nvPr>
            <p:ph type="sldNum" sz="quarter" idx="12"/>
          </p:nvPr>
        </p:nvSpPr>
        <p:spPr/>
        <p:txBody>
          <a:bodyPr/>
          <a:lstStyle/>
          <a:p>
            <a:fld id="{9DB06B6C-785B-4A75-B765-049D018FCCF6}" type="slidenum">
              <a:rPr lang="ar-DZ" smtClean="0"/>
              <a:pPr/>
              <a:t>‹N°›</a:t>
            </a:fld>
            <a:endParaRPr lang="ar-D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3866C15-3DC4-4240-9009-92A119B124D9}" type="datetimeFigureOut">
              <a:rPr lang="ar-DZ" smtClean="0"/>
              <a:pPr/>
              <a:t>22-08-1435</a:t>
            </a:fld>
            <a:endParaRPr lang="ar-DZ"/>
          </a:p>
        </p:txBody>
      </p:sp>
      <p:sp>
        <p:nvSpPr>
          <p:cNvPr id="5" name="عنصر نائب للتذييل 4"/>
          <p:cNvSpPr>
            <a:spLocks noGrp="1"/>
          </p:cNvSpPr>
          <p:nvPr>
            <p:ph type="ftr" sz="quarter" idx="11"/>
          </p:nvPr>
        </p:nvSpPr>
        <p:spPr/>
        <p:txBody>
          <a:bodyPr/>
          <a:lstStyle/>
          <a:p>
            <a:endParaRPr lang="ar-DZ"/>
          </a:p>
        </p:txBody>
      </p:sp>
      <p:sp>
        <p:nvSpPr>
          <p:cNvPr id="6" name="عنصر نائب لرقم الشريحة 5"/>
          <p:cNvSpPr>
            <a:spLocks noGrp="1"/>
          </p:cNvSpPr>
          <p:nvPr>
            <p:ph type="sldNum" sz="quarter" idx="12"/>
          </p:nvPr>
        </p:nvSpPr>
        <p:spPr/>
        <p:txBody>
          <a:bodyPr/>
          <a:lstStyle/>
          <a:p>
            <a:fld id="{9DB06B6C-785B-4A75-B765-049D018FCCF6}" type="slidenum">
              <a:rPr lang="ar-DZ" smtClean="0"/>
              <a:pPr/>
              <a:t>‹N°›</a:t>
            </a:fld>
            <a:endParaRPr lang="ar-D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3866C15-3DC4-4240-9009-92A119B124D9}" type="datetimeFigureOut">
              <a:rPr lang="ar-DZ" smtClean="0"/>
              <a:pPr/>
              <a:t>22-08-1435</a:t>
            </a:fld>
            <a:endParaRPr lang="ar-DZ"/>
          </a:p>
        </p:txBody>
      </p:sp>
      <p:sp>
        <p:nvSpPr>
          <p:cNvPr id="5" name="عنصر نائب للتذييل 4"/>
          <p:cNvSpPr>
            <a:spLocks noGrp="1"/>
          </p:cNvSpPr>
          <p:nvPr>
            <p:ph type="ftr" sz="quarter" idx="11"/>
          </p:nvPr>
        </p:nvSpPr>
        <p:spPr/>
        <p:txBody>
          <a:bodyPr/>
          <a:lstStyle/>
          <a:p>
            <a:endParaRPr lang="ar-DZ"/>
          </a:p>
        </p:txBody>
      </p:sp>
      <p:sp>
        <p:nvSpPr>
          <p:cNvPr id="6" name="عنصر نائب لرقم الشريحة 5"/>
          <p:cNvSpPr>
            <a:spLocks noGrp="1"/>
          </p:cNvSpPr>
          <p:nvPr>
            <p:ph type="sldNum" sz="quarter" idx="12"/>
          </p:nvPr>
        </p:nvSpPr>
        <p:spPr/>
        <p:txBody>
          <a:bodyPr/>
          <a:lstStyle/>
          <a:p>
            <a:fld id="{9DB06B6C-785B-4A75-B765-049D018FCCF6}" type="slidenum">
              <a:rPr lang="ar-DZ" smtClean="0"/>
              <a:pPr/>
              <a:t>‹N°›</a:t>
            </a:fld>
            <a:endParaRPr lang="ar-D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3866C15-3DC4-4240-9009-92A119B124D9}" type="datetimeFigureOut">
              <a:rPr lang="ar-DZ" smtClean="0"/>
              <a:pPr/>
              <a:t>22-08-1435</a:t>
            </a:fld>
            <a:endParaRPr lang="ar-DZ"/>
          </a:p>
        </p:txBody>
      </p:sp>
      <p:sp>
        <p:nvSpPr>
          <p:cNvPr id="5" name="عنصر نائب للتذييل 4"/>
          <p:cNvSpPr>
            <a:spLocks noGrp="1"/>
          </p:cNvSpPr>
          <p:nvPr>
            <p:ph type="ftr" sz="quarter" idx="11"/>
          </p:nvPr>
        </p:nvSpPr>
        <p:spPr/>
        <p:txBody>
          <a:bodyPr/>
          <a:lstStyle/>
          <a:p>
            <a:endParaRPr lang="ar-DZ"/>
          </a:p>
        </p:txBody>
      </p:sp>
      <p:sp>
        <p:nvSpPr>
          <p:cNvPr id="6" name="عنصر نائب لرقم الشريحة 5"/>
          <p:cNvSpPr>
            <a:spLocks noGrp="1"/>
          </p:cNvSpPr>
          <p:nvPr>
            <p:ph type="sldNum" sz="quarter" idx="12"/>
          </p:nvPr>
        </p:nvSpPr>
        <p:spPr/>
        <p:txBody>
          <a:bodyPr/>
          <a:lstStyle/>
          <a:p>
            <a:fld id="{9DB06B6C-785B-4A75-B765-049D018FCCF6}" type="slidenum">
              <a:rPr lang="ar-DZ" smtClean="0"/>
              <a:pPr/>
              <a:t>‹N°›</a:t>
            </a:fld>
            <a:endParaRPr lang="ar-D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3866C15-3DC4-4240-9009-92A119B124D9}" type="datetimeFigureOut">
              <a:rPr lang="ar-DZ" smtClean="0"/>
              <a:pPr/>
              <a:t>22-08-1435</a:t>
            </a:fld>
            <a:endParaRPr lang="ar-DZ"/>
          </a:p>
        </p:txBody>
      </p:sp>
      <p:sp>
        <p:nvSpPr>
          <p:cNvPr id="5" name="عنصر نائب للتذييل 4"/>
          <p:cNvSpPr>
            <a:spLocks noGrp="1"/>
          </p:cNvSpPr>
          <p:nvPr>
            <p:ph type="ftr" sz="quarter" idx="11"/>
          </p:nvPr>
        </p:nvSpPr>
        <p:spPr/>
        <p:txBody>
          <a:bodyPr/>
          <a:lstStyle/>
          <a:p>
            <a:endParaRPr lang="ar-DZ"/>
          </a:p>
        </p:txBody>
      </p:sp>
      <p:sp>
        <p:nvSpPr>
          <p:cNvPr id="6" name="عنصر نائب لرقم الشريحة 5"/>
          <p:cNvSpPr>
            <a:spLocks noGrp="1"/>
          </p:cNvSpPr>
          <p:nvPr>
            <p:ph type="sldNum" sz="quarter" idx="12"/>
          </p:nvPr>
        </p:nvSpPr>
        <p:spPr/>
        <p:txBody>
          <a:bodyPr/>
          <a:lstStyle/>
          <a:p>
            <a:fld id="{9DB06B6C-785B-4A75-B765-049D018FCCF6}" type="slidenum">
              <a:rPr lang="ar-DZ" smtClean="0"/>
              <a:pPr/>
              <a:t>‹N°›</a:t>
            </a:fld>
            <a:endParaRPr lang="ar-D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B3866C15-3DC4-4240-9009-92A119B124D9}" type="datetimeFigureOut">
              <a:rPr lang="ar-DZ" smtClean="0"/>
              <a:pPr/>
              <a:t>22-08-1435</a:t>
            </a:fld>
            <a:endParaRPr lang="ar-DZ"/>
          </a:p>
        </p:txBody>
      </p:sp>
      <p:sp>
        <p:nvSpPr>
          <p:cNvPr id="6" name="عنصر نائب للتذييل 5"/>
          <p:cNvSpPr>
            <a:spLocks noGrp="1"/>
          </p:cNvSpPr>
          <p:nvPr>
            <p:ph type="ftr" sz="quarter" idx="11"/>
          </p:nvPr>
        </p:nvSpPr>
        <p:spPr/>
        <p:txBody>
          <a:bodyPr/>
          <a:lstStyle/>
          <a:p>
            <a:endParaRPr lang="ar-DZ"/>
          </a:p>
        </p:txBody>
      </p:sp>
      <p:sp>
        <p:nvSpPr>
          <p:cNvPr id="7" name="عنصر نائب لرقم الشريحة 6"/>
          <p:cNvSpPr>
            <a:spLocks noGrp="1"/>
          </p:cNvSpPr>
          <p:nvPr>
            <p:ph type="sldNum" sz="quarter" idx="12"/>
          </p:nvPr>
        </p:nvSpPr>
        <p:spPr/>
        <p:txBody>
          <a:bodyPr/>
          <a:lstStyle/>
          <a:p>
            <a:fld id="{9DB06B6C-785B-4A75-B765-049D018FCCF6}" type="slidenum">
              <a:rPr lang="ar-DZ" smtClean="0"/>
              <a:pPr/>
              <a:t>‹N°›</a:t>
            </a:fld>
            <a:endParaRPr lang="ar-D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B3866C15-3DC4-4240-9009-92A119B124D9}" type="datetimeFigureOut">
              <a:rPr lang="ar-DZ" smtClean="0"/>
              <a:pPr/>
              <a:t>22-08-1435</a:t>
            </a:fld>
            <a:endParaRPr lang="ar-DZ"/>
          </a:p>
        </p:txBody>
      </p:sp>
      <p:sp>
        <p:nvSpPr>
          <p:cNvPr id="8" name="عنصر نائب للتذييل 7"/>
          <p:cNvSpPr>
            <a:spLocks noGrp="1"/>
          </p:cNvSpPr>
          <p:nvPr>
            <p:ph type="ftr" sz="quarter" idx="11"/>
          </p:nvPr>
        </p:nvSpPr>
        <p:spPr/>
        <p:txBody>
          <a:bodyPr/>
          <a:lstStyle/>
          <a:p>
            <a:endParaRPr lang="ar-DZ"/>
          </a:p>
        </p:txBody>
      </p:sp>
      <p:sp>
        <p:nvSpPr>
          <p:cNvPr id="9" name="عنصر نائب لرقم الشريحة 8"/>
          <p:cNvSpPr>
            <a:spLocks noGrp="1"/>
          </p:cNvSpPr>
          <p:nvPr>
            <p:ph type="sldNum" sz="quarter" idx="12"/>
          </p:nvPr>
        </p:nvSpPr>
        <p:spPr/>
        <p:txBody>
          <a:bodyPr/>
          <a:lstStyle/>
          <a:p>
            <a:fld id="{9DB06B6C-785B-4A75-B765-049D018FCCF6}" type="slidenum">
              <a:rPr lang="ar-DZ" smtClean="0"/>
              <a:pPr/>
              <a:t>‹N°›</a:t>
            </a:fld>
            <a:endParaRPr lang="ar-D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B3866C15-3DC4-4240-9009-92A119B124D9}" type="datetimeFigureOut">
              <a:rPr lang="ar-DZ" smtClean="0"/>
              <a:pPr/>
              <a:t>22-08-1435</a:t>
            </a:fld>
            <a:endParaRPr lang="ar-DZ"/>
          </a:p>
        </p:txBody>
      </p:sp>
      <p:sp>
        <p:nvSpPr>
          <p:cNvPr id="4" name="عنصر نائب للتذييل 3"/>
          <p:cNvSpPr>
            <a:spLocks noGrp="1"/>
          </p:cNvSpPr>
          <p:nvPr>
            <p:ph type="ftr" sz="quarter" idx="11"/>
          </p:nvPr>
        </p:nvSpPr>
        <p:spPr/>
        <p:txBody>
          <a:bodyPr/>
          <a:lstStyle/>
          <a:p>
            <a:endParaRPr lang="ar-DZ"/>
          </a:p>
        </p:txBody>
      </p:sp>
      <p:sp>
        <p:nvSpPr>
          <p:cNvPr id="5" name="عنصر نائب لرقم الشريحة 4"/>
          <p:cNvSpPr>
            <a:spLocks noGrp="1"/>
          </p:cNvSpPr>
          <p:nvPr>
            <p:ph type="sldNum" sz="quarter" idx="12"/>
          </p:nvPr>
        </p:nvSpPr>
        <p:spPr/>
        <p:txBody>
          <a:bodyPr/>
          <a:lstStyle/>
          <a:p>
            <a:fld id="{9DB06B6C-785B-4A75-B765-049D018FCCF6}" type="slidenum">
              <a:rPr lang="ar-DZ" smtClean="0"/>
              <a:pPr/>
              <a:t>‹N°›</a:t>
            </a:fld>
            <a:endParaRPr lang="ar-D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3866C15-3DC4-4240-9009-92A119B124D9}" type="datetimeFigureOut">
              <a:rPr lang="ar-DZ" smtClean="0"/>
              <a:pPr/>
              <a:t>22-08-1435</a:t>
            </a:fld>
            <a:endParaRPr lang="ar-DZ"/>
          </a:p>
        </p:txBody>
      </p:sp>
      <p:sp>
        <p:nvSpPr>
          <p:cNvPr id="3" name="عنصر نائب للتذييل 2"/>
          <p:cNvSpPr>
            <a:spLocks noGrp="1"/>
          </p:cNvSpPr>
          <p:nvPr>
            <p:ph type="ftr" sz="quarter" idx="11"/>
          </p:nvPr>
        </p:nvSpPr>
        <p:spPr/>
        <p:txBody>
          <a:bodyPr/>
          <a:lstStyle/>
          <a:p>
            <a:endParaRPr lang="ar-DZ"/>
          </a:p>
        </p:txBody>
      </p:sp>
      <p:sp>
        <p:nvSpPr>
          <p:cNvPr id="4" name="عنصر نائب لرقم الشريحة 3"/>
          <p:cNvSpPr>
            <a:spLocks noGrp="1"/>
          </p:cNvSpPr>
          <p:nvPr>
            <p:ph type="sldNum" sz="quarter" idx="12"/>
          </p:nvPr>
        </p:nvSpPr>
        <p:spPr/>
        <p:txBody>
          <a:bodyPr/>
          <a:lstStyle/>
          <a:p>
            <a:fld id="{9DB06B6C-785B-4A75-B765-049D018FCCF6}" type="slidenum">
              <a:rPr lang="ar-DZ" smtClean="0"/>
              <a:pPr/>
              <a:t>‹N°›</a:t>
            </a:fld>
            <a:endParaRPr lang="ar-D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B3866C15-3DC4-4240-9009-92A119B124D9}" type="datetimeFigureOut">
              <a:rPr lang="ar-DZ" smtClean="0"/>
              <a:pPr/>
              <a:t>22-08-1435</a:t>
            </a:fld>
            <a:endParaRPr lang="ar-DZ"/>
          </a:p>
        </p:txBody>
      </p:sp>
      <p:sp>
        <p:nvSpPr>
          <p:cNvPr id="6" name="عنصر نائب للتذييل 5"/>
          <p:cNvSpPr>
            <a:spLocks noGrp="1"/>
          </p:cNvSpPr>
          <p:nvPr>
            <p:ph type="ftr" sz="quarter" idx="11"/>
          </p:nvPr>
        </p:nvSpPr>
        <p:spPr/>
        <p:txBody>
          <a:bodyPr/>
          <a:lstStyle/>
          <a:p>
            <a:endParaRPr lang="ar-DZ"/>
          </a:p>
        </p:txBody>
      </p:sp>
      <p:sp>
        <p:nvSpPr>
          <p:cNvPr id="7" name="عنصر نائب لرقم الشريحة 6"/>
          <p:cNvSpPr>
            <a:spLocks noGrp="1"/>
          </p:cNvSpPr>
          <p:nvPr>
            <p:ph type="sldNum" sz="quarter" idx="12"/>
          </p:nvPr>
        </p:nvSpPr>
        <p:spPr/>
        <p:txBody>
          <a:bodyPr/>
          <a:lstStyle/>
          <a:p>
            <a:fld id="{9DB06B6C-785B-4A75-B765-049D018FCCF6}" type="slidenum">
              <a:rPr lang="ar-DZ" smtClean="0"/>
              <a:pPr/>
              <a:t>‹N°›</a:t>
            </a:fld>
            <a:endParaRPr lang="ar-D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3866C15-3DC4-4240-9009-92A119B124D9}" type="datetimeFigureOut">
              <a:rPr lang="ar-DZ" smtClean="0"/>
              <a:pPr/>
              <a:t>22-08-1435</a:t>
            </a:fld>
            <a:endParaRPr lang="ar-DZ"/>
          </a:p>
        </p:txBody>
      </p:sp>
      <p:sp>
        <p:nvSpPr>
          <p:cNvPr id="6" name="عنصر نائب للتذييل 5"/>
          <p:cNvSpPr>
            <a:spLocks noGrp="1"/>
          </p:cNvSpPr>
          <p:nvPr>
            <p:ph type="ftr" sz="quarter" idx="11"/>
          </p:nvPr>
        </p:nvSpPr>
        <p:spPr/>
        <p:txBody>
          <a:bodyPr/>
          <a:lstStyle/>
          <a:p>
            <a:endParaRPr lang="ar-DZ"/>
          </a:p>
        </p:txBody>
      </p:sp>
      <p:sp>
        <p:nvSpPr>
          <p:cNvPr id="7" name="عنصر نائب لرقم الشريحة 6"/>
          <p:cNvSpPr>
            <a:spLocks noGrp="1"/>
          </p:cNvSpPr>
          <p:nvPr>
            <p:ph type="sldNum" sz="quarter" idx="12"/>
          </p:nvPr>
        </p:nvSpPr>
        <p:spPr>
          <a:xfrm>
            <a:off x="8077200" y="6356350"/>
            <a:ext cx="609600" cy="365125"/>
          </a:xfrm>
        </p:spPr>
        <p:txBody>
          <a:bodyPr/>
          <a:lstStyle/>
          <a:p>
            <a:fld id="{9DB06B6C-785B-4A75-B765-049D018FCCF6}" type="slidenum">
              <a:rPr lang="ar-DZ" smtClean="0"/>
              <a:pPr/>
              <a:t>‹N°›</a:t>
            </a:fld>
            <a:endParaRPr lang="ar-DZ"/>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3866C15-3DC4-4240-9009-92A119B124D9}" type="datetimeFigureOut">
              <a:rPr lang="ar-DZ" smtClean="0"/>
              <a:pPr/>
              <a:t>22-08-1435</a:t>
            </a:fld>
            <a:endParaRPr lang="ar-DZ"/>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DZ"/>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DB06B6C-785B-4A75-B765-049D018FCCF6}" type="slidenum">
              <a:rPr lang="ar-DZ" smtClean="0"/>
              <a:pPr/>
              <a:t>‹N°›</a:t>
            </a:fld>
            <a:endParaRPr lang="ar-DZ"/>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6.xml"/><Relationship Id="rId4" Type="http://schemas.openxmlformats.org/officeDocument/2006/relationships/image" Target="../media/image20.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22.jpeg"/><Relationship Id="rId4" Type="http://schemas.openxmlformats.org/officeDocument/2006/relationships/image" Target="../media/image21.jpeg"/></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548680"/>
            <a:ext cx="8229600" cy="1143000"/>
          </a:xfrm>
        </p:spPr>
        <p:txBody>
          <a:bodyPr>
            <a:normAutofit/>
          </a:bodyPr>
          <a:lstStyle/>
          <a:p>
            <a:r>
              <a:rPr lang="fr-FR" sz="4800" dirty="0" err="1" smtClean="0">
                <a:solidFill>
                  <a:srgbClr val="C00000"/>
                </a:solidFill>
                <a:latin typeface="Monotype Corsiva" pitchFamily="66" charset="0"/>
              </a:rPr>
              <a:t>Abd</a:t>
            </a:r>
            <a:r>
              <a:rPr lang="fr-FR" sz="4800" dirty="0" smtClean="0">
                <a:solidFill>
                  <a:srgbClr val="C00000"/>
                </a:solidFill>
                <a:latin typeface="Monotype Corsiva" pitchFamily="66" charset="0"/>
              </a:rPr>
              <a:t> El Hamid </a:t>
            </a:r>
            <a:r>
              <a:rPr lang="fr-FR" sz="4800" dirty="0" err="1" smtClean="0">
                <a:solidFill>
                  <a:srgbClr val="C00000"/>
                </a:solidFill>
                <a:latin typeface="Monotype Corsiva" pitchFamily="66" charset="0"/>
              </a:rPr>
              <a:t>Akhrouf</a:t>
            </a:r>
            <a:r>
              <a:rPr lang="fr-FR" sz="4800" dirty="0" smtClean="0">
                <a:solidFill>
                  <a:srgbClr val="C00000"/>
                </a:solidFill>
                <a:latin typeface="Monotype Corsiva" pitchFamily="66" charset="0"/>
              </a:rPr>
              <a:t> </a:t>
            </a:r>
            <a:r>
              <a:rPr lang="fr-FR" sz="4800" dirty="0" smtClean="0">
                <a:solidFill>
                  <a:srgbClr val="C00000"/>
                </a:solidFill>
                <a:latin typeface="Monotype Corsiva" pitchFamily="66" charset="0"/>
              </a:rPr>
              <a:t>High </a:t>
            </a:r>
            <a:r>
              <a:rPr lang="fr-FR" sz="4800" dirty="0" err="1" smtClean="0">
                <a:solidFill>
                  <a:srgbClr val="C00000"/>
                </a:solidFill>
                <a:latin typeface="Monotype Corsiva" pitchFamily="66" charset="0"/>
              </a:rPr>
              <a:t>school</a:t>
            </a:r>
            <a:r>
              <a:rPr lang="fr-FR" sz="4800" dirty="0" smtClean="0">
                <a:solidFill>
                  <a:srgbClr val="C00000"/>
                </a:solidFill>
                <a:latin typeface="Monotype Corsiva" pitchFamily="66" charset="0"/>
              </a:rPr>
              <a:t> </a:t>
            </a:r>
            <a:endParaRPr lang="ar-DZ" sz="4800" dirty="0">
              <a:solidFill>
                <a:srgbClr val="C00000"/>
              </a:solidFill>
              <a:latin typeface="Monotype Corsiva" pitchFamily="66" charset="0"/>
            </a:endParaRPr>
          </a:p>
        </p:txBody>
      </p:sp>
      <p:sp>
        <p:nvSpPr>
          <p:cNvPr id="3" name="عنصر نائب للمحتوى 2"/>
          <p:cNvSpPr>
            <a:spLocks noGrp="1"/>
          </p:cNvSpPr>
          <p:nvPr>
            <p:ph idx="1"/>
          </p:nvPr>
        </p:nvSpPr>
        <p:spPr>
          <a:xfrm>
            <a:off x="914400" y="1916832"/>
            <a:ext cx="8229600" cy="4389120"/>
          </a:xfrm>
        </p:spPr>
        <p:txBody>
          <a:bodyPr>
            <a:normAutofit fontScale="92500" lnSpcReduction="10000"/>
          </a:bodyPr>
          <a:lstStyle/>
          <a:p>
            <a:pPr algn="ctr" rtl="0">
              <a:buNone/>
            </a:pPr>
            <a:endParaRPr lang="fr-FR" dirty="0" smtClean="0">
              <a:solidFill>
                <a:schemeClr val="tx2">
                  <a:lumMod val="50000"/>
                </a:schemeClr>
              </a:solidFill>
              <a:latin typeface="Algerian" pitchFamily="82" charset="0"/>
            </a:endParaRPr>
          </a:p>
          <a:p>
            <a:pPr algn="ctr" rtl="0">
              <a:buNone/>
            </a:pPr>
            <a:r>
              <a:rPr lang="fr-FR" sz="5400" dirty="0" smtClean="0">
                <a:solidFill>
                  <a:schemeClr val="tx2">
                    <a:lumMod val="50000"/>
                  </a:schemeClr>
                </a:solidFill>
                <a:latin typeface="Algerian" pitchFamily="82" charset="0"/>
              </a:rPr>
              <a:t>Project n°1 :</a:t>
            </a:r>
            <a:r>
              <a:rPr lang="fr-FR" sz="5400" dirty="0" err="1" smtClean="0">
                <a:solidFill>
                  <a:schemeClr val="tx2">
                    <a:lumMod val="50000"/>
                  </a:schemeClr>
                </a:solidFill>
                <a:latin typeface="Algerian" pitchFamily="82" charset="0"/>
              </a:rPr>
              <a:t>mAKE</a:t>
            </a:r>
            <a:r>
              <a:rPr lang="fr-FR" sz="5400" dirty="0" smtClean="0">
                <a:solidFill>
                  <a:schemeClr val="tx2">
                    <a:lumMod val="50000"/>
                  </a:schemeClr>
                </a:solidFill>
                <a:latin typeface="Algerian" pitchFamily="82" charset="0"/>
              </a:rPr>
              <a:t> </a:t>
            </a:r>
            <a:r>
              <a:rPr lang="fr-FR" sz="5400" dirty="0" err="1" smtClean="0">
                <a:solidFill>
                  <a:schemeClr val="tx2">
                    <a:lumMod val="50000"/>
                  </a:schemeClr>
                </a:solidFill>
                <a:latin typeface="Algerian" pitchFamily="82" charset="0"/>
              </a:rPr>
              <a:t>Peace</a:t>
            </a:r>
            <a:endParaRPr lang="fr-FR" sz="5400" dirty="0" smtClean="0"/>
          </a:p>
          <a:p>
            <a:pPr algn="l" rtl="0">
              <a:buNone/>
            </a:pPr>
            <a:r>
              <a:rPr lang="fr-FR" sz="4300" b="1" dirty="0">
                <a:latin typeface="Monotype Corsiva" pitchFamily="66" charset="0"/>
              </a:rPr>
              <a:t> </a:t>
            </a:r>
            <a:r>
              <a:rPr lang="fr-FR" sz="4300" b="1" dirty="0" smtClean="0">
                <a:latin typeface="Monotype Corsiva" pitchFamily="66" charset="0"/>
              </a:rPr>
              <a:t>                    </a:t>
            </a:r>
            <a:r>
              <a:rPr lang="fr-FR" sz="4300" b="1" i="1" u="sng" dirty="0" smtClean="0">
                <a:solidFill>
                  <a:srgbClr val="00B050"/>
                </a:solidFill>
                <a:latin typeface="Monotype Corsiva" pitchFamily="66" charset="0"/>
              </a:rPr>
              <a:t>Class</a:t>
            </a:r>
            <a:r>
              <a:rPr lang="fr-FR" sz="4300" b="1" dirty="0" smtClean="0">
                <a:latin typeface="Monotype Corsiva" pitchFamily="66" charset="0"/>
              </a:rPr>
              <a:t> </a:t>
            </a:r>
            <a:r>
              <a:rPr lang="fr-FR" sz="4300" b="1" dirty="0" smtClean="0">
                <a:solidFill>
                  <a:srgbClr val="92D050"/>
                </a:solidFill>
                <a:latin typeface="Monotype Corsiva" pitchFamily="66" charset="0"/>
              </a:rPr>
              <a:t>: 2AS2    </a:t>
            </a:r>
          </a:p>
          <a:p>
            <a:pPr rtl="0">
              <a:buNone/>
            </a:pPr>
            <a:endParaRPr lang="fr-FR" b="1" dirty="0" smtClean="0"/>
          </a:p>
          <a:p>
            <a:pPr algn="ctr">
              <a:buNone/>
            </a:pPr>
            <a:endParaRPr lang="fr-FR" sz="3900" b="1" dirty="0" smtClean="0">
              <a:solidFill>
                <a:schemeClr val="accent1">
                  <a:lumMod val="75000"/>
                </a:schemeClr>
              </a:solidFill>
              <a:latin typeface="Monotype Corsiva" pitchFamily="66" charset="0"/>
            </a:endParaRPr>
          </a:p>
          <a:p>
            <a:pPr algn="ctr" rtl="0">
              <a:buNone/>
            </a:pPr>
            <a:r>
              <a:rPr lang="fr-FR" sz="3900" b="1" dirty="0" smtClean="0">
                <a:solidFill>
                  <a:schemeClr val="accent1">
                    <a:lumMod val="75000"/>
                  </a:schemeClr>
                </a:solidFill>
                <a:latin typeface="Monotype Corsiva" pitchFamily="66" charset="0"/>
              </a:rPr>
              <a:t>                                               </a:t>
            </a:r>
          </a:p>
          <a:p>
            <a:pPr algn="l" rtl="0">
              <a:buNone/>
            </a:pPr>
            <a:r>
              <a:rPr lang="fr-FR" sz="3900" b="1" dirty="0" smtClean="0">
                <a:solidFill>
                  <a:schemeClr val="accent1">
                    <a:lumMod val="75000"/>
                  </a:schemeClr>
                </a:solidFill>
                <a:latin typeface="Monotype Corsiva" pitchFamily="66" charset="0"/>
              </a:rPr>
              <a:t>                                                </a:t>
            </a:r>
          </a:p>
          <a:p>
            <a:pPr algn="ctr" rtl="0">
              <a:buNone/>
            </a:pPr>
            <a:endParaRPr lang="ar-DZ" dirty="0"/>
          </a:p>
        </p:txBody>
      </p:sp>
      <p:pic>
        <p:nvPicPr>
          <p:cNvPr id="4" name="صورة 3" descr="download.jpg"/>
          <p:cNvPicPr>
            <a:picLocks noChangeAspect="1"/>
          </p:cNvPicPr>
          <p:nvPr/>
        </p:nvPicPr>
        <p:blipFill>
          <a:blip r:embed="rId2" cstate="print"/>
          <a:stretch>
            <a:fillRect/>
          </a:stretch>
        </p:blipFill>
        <p:spPr>
          <a:xfrm>
            <a:off x="467544" y="3068960"/>
            <a:ext cx="2343150" cy="1952625"/>
          </a:xfrm>
          <a:prstGeom prst="rect">
            <a:avLst/>
          </a:prstGeom>
        </p:spPr>
      </p:pic>
      <p:pic>
        <p:nvPicPr>
          <p:cNvPr id="5" name="صورة 4" descr="images (2).jpg"/>
          <p:cNvPicPr>
            <a:picLocks noChangeAspect="1"/>
          </p:cNvPicPr>
          <p:nvPr/>
        </p:nvPicPr>
        <p:blipFill>
          <a:blip r:embed="rId3" cstate="print"/>
          <a:stretch>
            <a:fillRect/>
          </a:stretch>
        </p:blipFill>
        <p:spPr>
          <a:xfrm rot="20637366">
            <a:off x="141689" y="1226618"/>
            <a:ext cx="899592" cy="1152127"/>
          </a:xfrm>
          <a:prstGeom prst="rect">
            <a:avLst/>
          </a:prstGeom>
          <a:ln>
            <a:noFill/>
          </a:ln>
          <a:effectLst>
            <a:softEdge rad="112500"/>
          </a:effectLst>
        </p:spPr>
      </p:pic>
      <p:pic>
        <p:nvPicPr>
          <p:cNvPr id="6" name="صورة 5" descr="images (5).jpg"/>
          <p:cNvPicPr>
            <a:picLocks noChangeAspect="1"/>
          </p:cNvPicPr>
          <p:nvPr/>
        </p:nvPicPr>
        <p:blipFill>
          <a:blip r:embed="rId4" cstate="print"/>
          <a:stretch>
            <a:fillRect/>
          </a:stretch>
        </p:blipFill>
        <p:spPr>
          <a:xfrm>
            <a:off x="2555776" y="4941168"/>
            <a:ext cx="2819400" cy="1628775"/>
          </a:xfrm>
          <a:prstGeom prst="rect">
            <a:avLst/>
          </a:prstGeom>
        </p:spPr>
      </p:pic>
      <p:pic>
        <p:nvPicPr>
          <p:cNvPr id="7" name="صورة 6" descr="images (10).jpg"/>
          <p:cNvPicPr>
            <a:picLocks noChangeAspect="1"/>
          </p:cNvPicPr>
          <p:nvPr/>
        </p:nvPicPr>
        <p:blipFill>
          <a:blip r:embed="rId5" cstate="print"/>
          <a:stretch>
            <a:fillRect/>
          </a:stretch>
        </p:blipFill>
        <p:spPr>
          <a:xfrm>
            <a:off x="6084168" y="3068960"/>
            <a:ext cx="2880320" cy="1008112"/>
          </a:xfrm>
          <a:prstGeom prst="rect">
            <a:avLst/>
          </a:prstGeom>
          <a:ln>
            <a:noFill/>
          </a:ln>
          <a:effectLst>
            <a:softEdge rad="112500"/>
          </a:effectLst>
        </p:spPr>
      </p:pic>
      <p:pic>
        <p:nvPicPr>
          <p:cNvPr id="8" name="صورة 7" descr="images (9).jpg"/>
          <p:cNvPicPr>
            <a:picLocks noChangeAspect="1"/>
          </p:cNvPicPr>
          <p:nvPr/>
        </p:nvPicPr>
        <p:blipFill>
          <a:blip r:embed="rId6" cstate="print"/>
          <a:stretch>
            <a:fillRect/>
          </a:stretch>
        </p:blipFill>
        <p:spPr>
          <a:xfrm>
            <a:off x="0" y="5010150"/>
            <a:ext cx="2466975" cy="184785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79712" y="620688"/>
            <a:ext cx="8229600" cy="1143000"/>
          </a:xfrm>
        </p:spPr>
        <p:txBody>
          <a:bodyPr/>
          <a:lstStyle/>
          <a:p>
            <a:pPr algn="ctr" rtl="0">
              <a:buFont typeface="Wingdings" pitchFamily="2" charset="2"/>
              <a:buChar char="Ø"/>
            </a:pPr>
            <a:r>
              <a:rPr lang="fr-FR" dirty="0" smtClean="0">
                <a:solidFill>
                  <a:schemeClr val="tx1">
                    <a:lumMod val="75000"/>
                    <a:lumOff val="25000"/>
                  </a:schemeClr>
                </a:solidFill>
              </a:rPr>
              <a:t>  The </a:t>
            </a:r>
            <a:r>
              <a:rPr lang="fr-FR" dirty="0" err="1" smtClean="0">
                <a:solidFill>
                  <a:schemeClr val="tx1">
                    <a:lumMod val="75000"/>
                    <a:lumOff val="25000"/>
                  </a:schemeClr>
                </a:solidFill>
              </a:rPr>
              <a:t>war</a:t>
            </a:r>
            <a:r>
              <a:rPr lang="fr-FR" dirty="0" smtClean="0">
                <a:solidFill>
                  <a:schemeClr val="tx1">
                    <a:lumMod val="75000"/>
                    <a:lumOff val="25000"/>
                  </a:schemeClr>
                </a:solidFill>
              </a:rPr>
              <a:t> in </a:t>
            </a:r>
            <a:r>
              <a:rPr lang="fr-FR" dirty="0" err="1" smtClean="0">
                <a:solidFill>
                  <a:schemeClr val="tx1">
                    <a:lumMod val="75000"/>
                    <a:lumOff val="25000"/>
                  </a:schemeClr>
                </a:solidFill>
              </a:rPr>
              <a:t>Syria</a:t>
            </a:r>
            <a:r>
              <a:rPr lang="fr-FR" dirty="0" smtClean="0">
                <a:solidFill>
                  <a:schemeClr val="tx1">
                    <a:lumMod val="75000"/>
                    <a:lumOff val="25000"/>
                  </a:schemeClr>
                </a:solidFill>
              </a:rPr>
              <a:t> </a:t>
            </a:r>
            <a:r>
              <a:rPr lang="en-US" dirty="0" smtClean="0">
                <a:solidFill>
                  <a:schemeClr val="tx1">
                    <a:lumMod val="75000"/>
                    <a:lumOff val="25000"/>
                  </a:schemeClr>
                </a:solidFill>
              </a:rPr>
              <a:t> </a:t>
            </a:r>
            <a:endParaRPr lang="ar-DZ" dirty="0">
              <a:solidFill>
                <a:schemeClr val="tx1">
                  <a:lumMod val="75000"/>
                  <a:lumOff val="25000"/>
                </a:schemeClr>
              </a:solidFill>
            </a:endParaRPr>
          </a:p>
        </p:txBody>
      </p:sp>
      <p:sp>
        <p:nvSpPr>
          <p:cNvPr id="3" name="عنصر نائب للمحتوى 2"/>
          <p:cNvSpPr>
            <a:spLocks noGrp="1"/>
          </p:cNvSpPr>
          <p:nvPr>
            <p:ph idx="1"/>
          </p:nvPr>
        </p:nvSpPr>
        <p:spPr>
          <a:xfrm>
            <a:off x="0" y="1935480"/>
            <a:ext cx="9144000" cy="4922520"/>
          </a:xfrm>
        </p:spPr>
        <p:txBody>
          <a:bodyPr>
            <a:normAutofit/>
          </a:bodyPr>
          <a:lstStyle/>
          <a:p>
            <a:pPr algn="ctr" rtl="0">
              <a:buNone/>
            </a:pPr>
            <a:r>
              <a:rPr lang="en-US" b="1" i="1" u="sng" dirty="0" smtClean="0">
                <a:solidFill>
                  <a:srgbClr val="FF0000"/>
                </a:solidFill>
              </a:rPr>
              <a:t>How did it all start?</a:t>
            </a:r>
          </a:p>
          <a:p>
            <a:pPr algn="l" rtl="0">
              <a:buNone/>
            </a:pPr>
            <a:endParaRPr lang="en-US" dirty="0" smtClean="0"/>
          </a:p>
          <a:p>
            <a:pPr algn="l" rtl="0">
              <a:buNone/>
            </a:pPr>
            <a:r>
              <a:rPr lang="en-US" b="1" dirty="0" smtClean="0">
                <a:latin typeface="Mongolian Baiti" pitchFamily="66" charset="0"/>
                <a:cs typeface="Mongolian Baiti" pitchFamily="66" charset="0"/>
              </a:rPr>
              <a:t>The trouble began in 2011 in the Syrian city of </a:t>
            </a:r>
            <a:r>
              <a:rPr lang="en-US" b="1" dirty="0" err="1" smtClean="0">
                <a:latin typeface="Mongolian Baiti" pitchFamily="66" charset="0"/>
                <a:cs typeface="Mongolian Baiti" pitchFamily="66" charset="0"/>
              </a:rPr>
              <a:t>Deraa</a:t>
            </a:r>
            <a:r>
              <a:rPr lang="en-US" b="1" dirty="0" smtClean="0">
                <a:latin typeface="Mongolian Baiti" pitchFamily="66" charset="0"/>
                <a:cs typeface="Mongolian Baiti" pitchFamily="66" charset="0"/>
              </a:rPr>
              <a:t>.</a:t>
            </a:r>
            <a:br>
              <a:rPr lang="en-US" b="1" dirty="0" smtClean="0">
                <a:latin typeface="Mongolian Baiti" pitchFamily="66" charset="0"/>
                <a:cs typeface="Mongolian Baiti" pitchFamily="66" charset="0"/>
              </a:rPr>
            </a:br>
            <a:endParaRPr lang="en-US" b="1" dirty="0" smtClean="0">
              <a:latin typeface="Mongolian Baiti" pitchFamily="66" charset="0"/>
              <a:cs typeface="Mongolian Baiti" pitchFamily="66" charset="0"/>
            </a:endParaRPr>
          </a:p>
          <a:p>
            <a:pPr algn="l" rtl="0">
              <a:buNone/>
            </a:pPr>
            <a:r>
              <a:rPr lang="en-US" b="1" dirty="0" smtClean="0">
                <a:latin typeface="Mongolian Baiti" pitchFamily="66" charset="0"/>
                <a:cs typeface="Mongolian Baiti" pitchFamily="66" charset="0"/>
              </a:rPr>
              <a:t>Locals took to the streets to protest after 15 schoolchildren had been arrested - and reportedly tortured - for writing anti-government graffiti on a wall.</a:t>
            </a:r>
          </a:p>
          <a:p>
            <a:pPr algn="l" rtl="0">
              <a:buNone/>
            </a:pPr>
            <a:endParaRPr lang="en-US" b="1" dirty="0" smtClean="0">
              <a:latin typeface="Mongolian Baiti" pitchFamily="66" charset="0"/>
              <a:cs typeface="Mongolian Baiti" pitchFamily="66" charset="0"/>
            </a:endParaRPr>
          </a:p>
          <a:p>
            <a:pPr algn="l" rtl="0">
              <a:buNone/>
            </a:pPr>
            <a:r>
              <a:rPr lang="en-US" b="1" dirty="0" smtClean="0">
                <a:latin typeface="Mongolian Baiti" pitchFamily="66" charset="0"/>
                <a:cs typeface="Mongolian Baiti" pitchFamily="66" charset="0"/>
              </a:rPr>
              <a:t>The protests were peaceful to begin with, calling for the kids' release, democracy and greater freedom for people in the country.</a:t>
            </a:r>
            <a:endParaRPr lang="ar-DZ" b="1" dirty="0">
              <a:latin typeface="Mongolian Baiti" pitchFamily="66" charset="0"/>
            </a:endParaRPr>
          </a:p>
        </p:txBody>
      </p:sp>
      <p:pic>
        <p:nvPicPr>
          <p:cNvPr id="6146" name="Picture 2" descr="C:\Users\user\Pictures\radja\war in syria\images (11).jpg"/>
          <p:cNvPicPr>
            <a:picLocks noChangeAspect="1" noChangeArrowheads="1"/>
          </p:cNvPicPr>
          <p:nvPr/>
        </p:nvPicPr>
        <p:blipFill>
          <a:blip r:embed="rId2" cstate="print"/>
          <a:srcRect/>
          <a:stretch>
            <a:fillRect/>
          </a:stretch>
        </p:blipFill>
        <p:spPr bwMode="auto">
          <a:xfrm>
            <a:off x="1907704" y="620688"/>
            <a:ext cx="1795699" cy="1296143"/>
          </a:xfrm>
          <a:prstGeom prst="rect">
            <a:avLst/>
          </a:prstGeom>
          <a:noFill/>
        </p:spPr>
      </p:pic>
      <p:pic>
        <p:nvPicPr>
          <p:cNvPr id="5" name="صورة 4" descr="images (2).jpg"/>
          <p:cNvPicPr>
            <a:picLocks noChangeAspect="1"/>
          </p:cNvPicPr>
          <p:nvPr/>
        </p:nvPicPr>
        <p:blipFill>
          <a:blip r:embed="rId3" cstate="print"/>
          <a:stretch>
            <a:fillRect/>
          </a:stretch>
        </p:blipFill>
        <p:spPr>
          <a:xfrm rot="20472137">
            <a:off x="166708" y="1243728"/>
            <a:ext cx="1854477" cy="1341686"/>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908720"/>
            <a:ext cx="8892480" cy="5760640"/>
          </a:xfrm>
        </p:spPr>
        <p:txBody>
          <a:bodyPr>
            <a:normAutofit/>
          </a:bodyPr>
          <a:lstStyle/>
          <a:p>
            <a:r>
              <a:rPr lang="en-US" sz="3200" b="1" dirty="0" smtClean="0"/>
              <a:t>                   The government responded angrily, and on 18 March 2011, the army opened fire on protesters, killing four people.</a:t>
            </a:r>
            <a:br>
              <a:rPr lang="en-US" sz="3200" b="1" dirty="0" smtClean="0"/>
            </a:br>
            <a:r>
              <a:rPr lang="en-US" sz="3200" b="1" dirty="0" smtClean="0"/>
              <a:t>The following day, they shot at mourners at the victims' funerals, killing another person.</a:t>
            </a:r>
            <a:br>
              <a:rPr lang="en-US" sz="3200" b="1" dirty="0" smtClean="0"/>
            </a:br>
            <a:r>
              <a:rPr lang="en-US" sz="3200" b="1" dirty="0" smtClean="0"/>
              <a:t>People were shocked and angry at what had happened and soon the unrest had spread to other parts of the country.</a:t>
            </a:r>
            <a:endParaRPr lang="ar-DZ" sz="3200" b="1" dirty="0"/>
          </a:p>
        </p:txBody>
      </p:sp>
      <p:pic>
        <p:nvPicPr>
          <p:cNvPr id="3" name="صورة 2" descr="images (5).jpg"/>
          <p:cNvPicPr>
            <a:picLocks noChangeAspect="1"/>
          </p:cNvPicPr>
          <p:nvPr/>
        </p:nvPicPr>
        <p:blipFill>
          <a:blip r:embed="rId2" cstate="print"/>
          <a:stretch>
            <a:fillRect/>
          </a:stretch>
        </p:blipFill>
        <p:spPr>
          <a:xfrm rot="20667246">
            <a:off x="197796" y="1068394"/>
            <a:ext cx="2514600" cy="1819275"/>
          </a:xfrm>
          <a:prstGeom prst="rect">
            <a:avLst/>
          </a:prstGeom>
        </p:spPr>
      </p:pic>
      <p:pic>
        <p:nvPicPr>
          <p:cNvPr id="4" name="صورة 3" descr="images (3).jpg"/>
          <p:cNvPicPr>
            <a:picLocks noChangeAspect="1"/>
          </p:cNvPicPr>
          <p:nvPr/>
        </p:nvPicPr>
        <p:blipFill>
          <a:blip r:embed="rId3" cstate="print"/>
          <a:stretch>
            <a:fillRect/>
          </a:stretch>
        </p:blipFill>
        <p:spPr>
          <a:xfrm>
            <a:off x="3635896" y="764704"/>
            <a:ext cx="4248472" cy="1959099"/>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9024" y="857232"/>
            <a:ext cx="8784976" cy="5832648"/>
          </a:xfrm>
        </p:spPr>
        <p:txBody>
          <a:bodyPr>
            <a:normAutofit/>
          </a:bodyPr>
          <a:lstStyle/>
          <a:p>
            <a:r>
              <a:rPr lang="en-US" sz="3200" b="1" dirty="0" smtClean="0">
                <a:solidFill>
                  <a:schemeClr val="accent2">
                    <a:lumMod val="50000"/>
                  </a:schemeClr>
                </a:solidFill>
                <a:latin typeface="Mongolian Baiti" pitchFamily="66" charset="0"/>
                <a:cs typeface="Mongolian Baiti" pitchFamily="66" charset="0"/>
              </a:rPr>
              <a:t>Since then, the United Nations estimates more than 100,000 people have died in the clashes between President </a:t>
            </a:r>
            <a:r>
              <a:rPr lang="en-US" sz="3200" b="1" dirty="0" err="1" smtClean="0">
                <a:solidFill>
                  <a:schemeClr val="accent2">
                    <a:lumMod val="50000"/>
                  </a:schemeClr>
                </a:solidFill>
                <a:latin typeface="Mongolian Baiti" pitchFamily="66" charset="0"/>
                <a:cs typeface="Mongolian Baiti" pitchFamily="66" charset="0"/>
              </a:rPr>
              <a:t>Bashar</a:t>
            </a:r>
            <a:r>
              <a:rPr lang="en-US" sz="3200" b="1" dirty="0" smtClean="0">
                <a:solidFill>
                  <a:schemeClr val="accent2">
                    <a:lumMod val="50000"/>
                  </a:schemeClr>
                </a:solidFill>
                <a:latin typeface="Mongolian Baiti" pitchFamily="66" charset="0"/>
                <a:cs typeface="Mongolian Baiti" pitchFamily="66" charset="0"/>
              </a:rPr>
              <a:t> al-Assad's government and rebel forces who want him out.</a:t>
            </a:r>
            <a:br>
              <a:rPr lang="en-US" sz="3200" b="1" dirty="0" smtClean="0">
                <a:solidFill>
                  <a:schemeClr val="accent2">
                    <a:lumMod val="50000"/>
                  </a:schemeClr>
                </a:solidFill>
                <a:latin typeface="Mongolian Baiti" pitchFamily="66" charset="0"/>
                <a:cs typeface="Mongolian Baiti" pitchFamily="66" charset="0"/>
              </a:rPr>
            </a:br>
            <a:r>
              <a:rPr lang="en-US" sz="3200" b="1" dirty="0" smtClean="0">
                <a:solidFill>
                  <a:schemeClr val="accent2">
                    <a:lumMod val="50000"/>
                  </a:schemeClr>
                </a:solidFill>
                <a:latin typeface="Mongolian Baiti" pitchFamily="66" charset="0"/>
                <a:cs typeface="Mongolian Baiti" pitchFamily="66" charset="0"/>
              </a:rPr>
              <a:t>The UN also says more than two million people have fled Syria to </a:t>
            </a:r>
            <a:r>
              <a:rPr lang="en-US" sz="3200" b="1" dirty="0" err="1" smtClean="0">
                <a:solidFill>
                  <a:schemeClr val="accent2">
                    <a:lumMod val="50000"/>
                  </a:schemeClr>
                </a:solidFill>
                <a:latin typeface="Mongolian Baiti" pitchFamily="66" charset="0"/>
                <a:cs typeface="Mongolian Baiti" pitchFamily="66" charset="0"/>
              </a:rPr>
              <a:t>neighbouring</a:t>
            </a:r>
            <a:r>
              <a:rPr lang="en-US" sz="3200" b="1" dirty="0" smtClean="0">
                <a:solidFill>
                  <a:schemeClr val="accent2">
                    <a:lumMod val="50000"/>
                  </a:schemeClr>
                </a:solidFill>
                <a:latin typeface="Mongolian Baiti" pitchFamily="66" charset="0"/>
                <a:cs typeface="Mongolian Baiti" pitchFamily="66" charset="0"/>
              </a:rPr>
              <a:t> countries, and over half of those refugees are children.</a:t>
            </a:r>
            <a:endParaRPr lang="ar-DZ" sz="3200" b="1" dirty="0">
              <a:solidFill>
                <a:schemeClr val="accent2">
                  <a:lumMod val="50000"/>
                </a:schemeClr>
              </a:solidFill>
              <a:latin typeface="Mongolian Baiti" pitchFamily="66" charset="0"/>
            </a:endParaRPr>
          </a:p>
        </p:txBody>
      </p:sp>
      <p:pic>
        <p:nvPicPr>
          <p:cNvPr id="3" name="صورة 2" descr="images (6).jpg"/>
          <p:cNvPicPr>
            <a:picLocks noChangeAspect="1"/>
          </p:cNvPicPr>
          <p:nvPr/>
        </p:nvPicPr>
        <p:blipFill>
          <a:blip r:embed="rId2" cstate="print"/>
          <a:stretch>
            <a:fillRect/>
          </a:stretch>
        </p:blipFill>
        <p:spPr>
          <a:xfrm rot="20486161">
            <a:off x="229966" y="344624"/>
            <a:ext cx="2466975" cy="1847850"/>
          </a:xfrm>
          <a:prstGeom prst="rect">
            <a:avLst/>
          </a:prstGeom>
          <a:ln>
            <a:noFill/>
          </a:ln>
          <a:effectLst>
            <a:softEdge rad="112500"/>
          </a:effectLst>
        </p:spPr>
      </p:pic>
      <p:pic>
        <p:nvPicPr>
          <p:cNvPr id="4" name="صورة 3" descr="download (1).jpg"/>
          <p:cNvPicPr>
            <a:picLocks noChangeAspect="1"/>
          </p:cNvPicPr>
          <p:nvPr/>
        </p:nvPicPr>
        <p:blipFill>
          <a:blip r:embed="rId3" cstate="print"/>
          <a:stretch>
            <a:fillRect/>
          </a:stretch>
        </p:blipFill>
        <p:spPr>
          <a:xfrm rot="1127627">
            <a:off x="6232650" y="633852"/>
            <a:ext cx="2466975" cy="1847850"/>
          </a:xfrm>
          <a:prstGeom prst="rect">
            <a:avLst/>
          </a:prstGeom>
          <a:ln>
            <a:noFill/>
          </a:ln>
          <a:effectLst>
            <a:softEdge rad="112500"/>
          </a:effectLst>
        </p:spPr>
      </p:pic>
      <p:pic>
        <p:nvPicPr>
          <p:cNvPr id="5" name="صورة 4" descr="images (7).jpg"/>
          <p:cNvPicPr>
            <a:picLocks noChangeAspect="1"/>
          </p:cNvPicPr>
          <p:nvPr/>
        </p:nvPicPr>
        <p:blipFill>
          <a:blip r:embed="rId4" cstate="print"/>
          <a:stretch>
            <a:fillRect/>
          </a:stretch>
        </p:blipFill>
        <p:spPr>
          <a:xfrm>
            <a:off x="2928926" y="785794"/>
            <a:ext cx="2771775" cy="164782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fr-FR" sz="6000" b="1" dirty="0" smtClean="0">
                <a:solidFill>
                  <a:srgbClr val="FF0000"/>
                </a:solidFill>
                <a:latin typeface="Agency FB" pitchFamily="34" charset="0"/>
              </a:rPr>
              <a:t>The End …</a:t>
            </a:r>
            <a:endParaRPr lang="ar-DZ" sz="6000" b="1" dirty="0">
              <a:solidFill>
                <a:srgbClr val="FF0000"/>
              </a:solidFill>
              <a:latin typeface="Agency FB" pitchFamily="34" charset="0"/>
            </a:endParaRPr>
          </a:p>
        </p:txBody>
      </p:sp>
      <p:pic>
        <p:nvPicPr>
          <p:cNvPr id="4" name="عنصر نائب للمحتوى 3" descr="images (9).jpg"/>
          <p:cNvPicPr>
            <a:picLocks noGrp="1" noChangeAspect="1"/>
          </p:cNvPicPr>
          <p:nvPr>
            <p:ph idx="1"/>
          </p:nvPr>
        </p:nvPicPr>
        <p:blipFill>
          <a:blip r:embed="rId2" cstate="print"/>
          <a:stretch>
            <a:fillRect/>
          </a:stretch>
        </p:blipFill>
        <p:spPr>
          <a:xfrm rot="20864588">
            <a:off x="6252196" y="1221531"/>
            <a:ext cx="2466975" cy="18478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صورة 4" descr="images (2).jpg"/>
          <p:cNvPicPr>
            <a:picLocks noChangeAspect="1"/>
          </p:cNvPicPr>
          <p:nvPr/>
        </p:nvPicPr>
        <p:blipFill>
          <a:blip r:embed="rId3" cstate="print"/>
          <a:stretch>
            <a:fillRect/>
          </a:stretch>
        </p:blipFill>
        <p:spPr>
          <a:xfrm rot="966264">
            <a:off x="255188" y="1091900"/>
            <a:ext cx="2143125" cy="21431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صورة 5" descr="images (3).jpg"/>
          <p:cNvPicPr>
            <a:picLocks noChangeAspect="1"/>
          </p:cNvPicPr>
          <p:nvPr/>
        </p:nvPicPr>
        <p:blipFill>
          <a:blip r:embed="rId4" cstate="print"/>
          <a:stretch>
            <a:fillRect/>
          </a:stretch>
        </p:blipFill>
        <p:spPr>
          <a:xfrm>
            <a:off x="755576" y="4581128"/>
            <a:ext cx="2705100" cy="1685925"/>
          </a:xfrm>
          <a:prstGeom prst="rect">
            <a:avLst/>
          </a:prstGeom>
          <a:ln>
            <a:noFill/>
          </a:ln>
          <a:effectLst>
            <a:softEdge rad="112500"/>
          </a:effectLst>
        </p:spPr>
      </p:pic>
      <p:pic>
        <p:nvPicPr>
          <p:cNvPr id="7" name="صورة 6" descr="download (2).jpg"/>
          <p:cNvPicPr>
            <a:picLocks noChangeAspect="1"/>
          </p:cNvPicPr>
          <p:nvPr/>
        </p:nvPicPr>
        <p:blipFill>
          <a:blip r:embed="rId5" cstate="print"/>
          <a:stretch>
            <a:fillRect/>
          </a:stretch>
        </p:blipFill>
        <p:spPr>
          <a:xfrm>
            <a:off x="3707904" y="2276872"/>
            <a:ext cx="2143125" cy="21431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 name="صورة 7" descr="download.jpg"/>
          <p:cNvPicPr>
            <a:picLocks noChangeAspect="1"/>
          </p:cNvPicPr>
          <p:nvPr/>
        </p:nvPicPr>
        <p:blipFill>
          <a:blip r:embed="rId6" cstate="print"/>
          <a:stretch>
            <a:fillRect/>
          </a:stretch>
        </p:blipFill>
        <p:spPr>
          <a:xfrm>
            <a:off x="6228184" y="4725144"/>
            <a:ext cx="2343150" cy="1952625"/>
          </a:xfrm>
          <a:prstGeom prst="rect">
            <a:avLst/>
          </a:prstGeom>
          <a:ln>
            <a:noFill/>
          </a:ln>
          <a:effectLst>
            <a:softEdge rad="1125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19672" y="404664"/>
            <a:ext cx="8229600" cy="1143000"/>
          </a:xfrm>
        </p:spPr>
        <p:txBody>
          <a:bodyPr>
            <a:normAutofit fontScale="90000"/>
          </a:bodyPr>
          <a:lstStyle/>
          <a:p>
            <a:pPr rtl="0">
              <a:buFont typeface="Wingdings" pitchFamily="2" charset="2"/>
              <a:buChar char="Ø"/>
            </a:pPr>
            <a:r>
              <a:rPr lang="en-US" sz="8000" b="1" dirty="0" smtClean="0">
                <a:solidFill>
                  <a:schemeClr val="bg1">
                    <a:lumMod val="50000"/>
                  </a:schemeClr>
                </a:solidFill>
                <a:latin typeface="Monotype Corsiva" pitchFamily="66" charset="0"/>
              </a:rPr>
              <a:t>N</a:t>
            </a:r>
            <a:r>
              <a:rPr lang="en-US" sz="8000" b="1" dirty="0" smtClean="0">
                <a:solidFill>
                  <a:schemeClr val="tx2">
                    <a:lumMod val="60000"/>
                    <a:lumOff val="40000"/>
                  </a:schemeClr>
                </a:solidFill>
                <a:latin typeface="Monotype Corsiva" pitchFamily="66" charset="0"/>
              </a:rPr>
              <a:t>o</a:t>
            </a:r>
            <a:r>
              <a:rPr lang="en-US" sz="8000" b="1" dirty="0" smtClean="0">
                <a:solidFill>
                  <a:srgbClr val="C00000"/>
                </a:solidFill>
                <a:latin typeface="Monotype Corsiva" pitchFamily="66" charset="0"/>
              </a:rPr>
              <a:t>b</a:t>
            </a:r>
            <a:r>
              <a:rPr lang="en-US" sz="8000" b="1" dirty="0" smtClean="0">
                <a:solidFill>
                  <a:srgbClr val="FFFF00"/>
                </a:solidFill>
                <a:latin typeface="Monotype Corsiva" pitchFamily="66" charset="0"/>
              </a:rPr>
              <a:t>e</a:t>
            </a:r>
            <a:r>
              <a:rPr lang="en-US" sz="8000" b="1" dirty="0" smtClean="0">
                <a:solidFill>
                  <a:schemeClr val="accent4">
                    <a:lumMod val="40000"/>
                    <a:lumOff val="60000"/>
                  </a:schemeClr>
                </a:solidFill>
                <a:latin typeface="Monotype Corsiva" pitchFamily="66" charset="0"/>
              </a:rPr>
              <a:t>l </a:t>
            </a:r>
            <a:r>
              <a:rPr lang="en-US" sz="8000" b="1" dirty="0" smtClean="0">
                <a:solidFill>
                  <a:schemeClr val="accent6">
                    <a:lumMod val="50000"/>
                  </a:schemeClr>
                </a:solidFill>
                <a:latin typeface="Monotype Corsiva" pitchFamily="66" charset="0"/>
              </a:rPr>
              <a:t>P</a:t>
            </a:r>
            <a:r>
              <a:rPr lang="en-US" sz="8000" b="1" dirty="0" smtClean="0">
                <a:solidFill>
                  <a:schemeClr val="accent2">
                    <a:lumMod val="40000"/>
                    <a:lumOff val="60000"/>
                  </a:schemeClr>
                </a:solidFill>
                <a:latin typeface="Monotype Corsiva" pitchFamily="66" charset="0"/>
              </a:rPr>
              <a:t>e</a:t>
            </a:r>
            <a:r>
              <a:rPr lang="en-US" sz="8000" b="1" dirty="0" smtClean="0">
                <a:solidFill>
                  <a:srgbClr val="FFC000"/>
                </a:solidFill>
                <a:latin typeface="Monotype Corsiva" pitchFamily="66" charset="0"/>
              </a:rPr>
              <a:t>a</a:t>
            </a:r>
            <a:r>
              <a:rPr lang="en-US" sz="8000" b="1" dirty="0" smtClean="0">
                <a:solidFill>
                  <a:srgbClr val="00B0F0"/>
                </a:solidFill>
                <a:latin typeface="Monotype Corsiva" pitchFamily="66" charset="0"/>
              </a:rPr>
              <a:t>c</a:t>
            </a:r>
            <a:r>
              <a:rPr lang="en-US" sz="8000" b="1" dirty="0" smtClean="0">
                <a:solidFill>
                  <a:srgbClr val="00B050"/>
                </a:solidFill>
                <a:latin typeface="Monotype Corsiva" pitchFamily="66" charset="0"/>
              </a:rPr>
              <a:t>e</a:t>
            </a:r>
            <a:r>
              <a:rPr lang="en-US" sz="8000" b="1" dirty="0" smtClean="0">
                <a:latin typeface="Monotype Corsiva" pitchFamily="66" charset="0"/>
              </a:rPr>
              <a:t> </a:t>
            </a:r>
            <a:r>
              <a:rPr lang="en-US" sz="8000" b="1" dirty="0" smtClean="0">
                <a:solidFill>
                  <a:srgbClr val="002060"/>
                </a:solidFill>
                <a:latin typeface="Monotype Corsiva" pitchFamily="66" charset="0"/>
              </a:rPr>
              <a:t>P</a:t>
            </a:r>
            <a:r>
              <a:rPr lang="en-US" sz="8000" b="1" dirty="0" smtClean="0">
                <a:solidFill>
                  <a:srgbClr val="92D050"/>
                </a:solidFill>
                <a:latin typeface="Monotype Corsiva" pitchFamily="66" charset="0"/>
              </a:rPr>
              <a:t>r</a:t>
            </a:r>
            <a:r>
              <a:rPr lang="en-US" sz="8000" b="1" dirty="0" smtClean="0">
                <a:solidFill>
                  <a:schemeClr val="bg2">
                    <a:lumMod val="50000"/>
                  </a:schemeClr>
                </a:solidFill>
                <a:latin typeface="Monotype Corsiva" pitchFamily="66" charset="0"/>
              </a:rPr>
              <a:t>i</a:t>
            </a:r>
            <a:r>
              <a:rPr lang="en-US" sz="8000" b="1" dirty="0" smtClean="0">
                <a:latin typeface="Monotype Corsiva" pitchFamily="66" charset="0"/>
              </a:rPr>
              <a:t>z</a:t>
            </a:r>
            <a:r>
              <a:rPr lang="en-US" sz="8000" b="1" dirty="0" smtClean="0">
                <a:solidFill>
                  <a:schemeClr val="accent6">
                    <a:lumMod val="60000"/>
                    <a:lumOff val="40000"/>
                  </a:schemeClr>
                </a:solidFill>
                <a:latin typeface="Monotype Corsiva" pitchFamily="66" charset="0"/>
              </a:rPr>
              <a:t>e</a:t>
            </a:r>
            <a:endParaRPr lang="ar-DZ" sz="8000" b="1" dirty="0">
              <a:solidFill>
                <a:schemeClr val="accent6">
                  <a:lumMod val="60000"/>
                  <a:lumOff val="40000"/>
                </a:schemeClr>
              </a:solidFill>
              <a:latin typeface="Monotype Corsiva" pitchFamily="66" charset="0"/>
            </a:endParaRPr>
          </a:p>
        </p:txBody>
      </p:sp>
      <p:pic>
        <p:nvPicPr>
          <p:cNvPr id="5122" name="Picture 2" descr="C:\Users\user\Pictures\radja\ar in S\images (14).jpg"/>
          <p:cNvPicPr>
            <a:picLocks noGrp="1" noChangeAspect="1" noChangeArrowheads="1"/>
          </p:cNvPicPr>
          <p:nvPr>
            <p:ph idx="1"/>
          </p:nvPr>
        </p:nvPicPr>
        <p:blipFill>
          <a:blip r:embed="rId2" cstate="print"/>
          <a:srcRect/>
          <a:stretch>
            <a:fillRect/>
          </a:stretch>
        </p:blipFill>
        <p:spPr bwMode="auto">
          <a:xfrm>
            <a:off x="251520" y="404664"/>
            <a:ext cx="1358805" cy="1340768"/>
          </a:xfrm>
          <a:prstGeom prst="rect">
            <a:avLst/>
          </a:prstGeom>
          <a:ln>
            <a:noFill/>
          </a:ln>
          <a:effectLst>
            <a:softEdge rad="112500"/>
          </a:effectLst>
        </p:spPr>
      </p:pic>
      <p:pic>
        <p:nvPicPr>
          <p:cNvPr id="4" name="صورة 3" descr="download (4).jpg"/>
          <p:cNvPicPr>
            <a:picLocks noChangeAspect="1"/>
          </p:cNvPicPr>
          <p:nvPr/>
        </p:nvPicPr>
        <p:blipFill>
          <a:blip r:embed="rId3" cstate="print"/>
          <a:stretch>
            <a:fillRect/>
          </a:stretch>
        </p:blipFill>
        <p:spPr>
          <a:xfrm>
            <a:off x="0" y="1628800"/>
            <a:ext cx="9144000" cy="52292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0"/>
            <a:ext cx="8229600" cy="1547664"/>
          </a:xfrm>
        </p:spPr>
        <p:txBody>
          <a:bodyPr/>
          <a:lstStyle/>
          <a:p>
            <a:pPr algn="ctr"/>
            <a:r>
              <a:rPr lang="en-US" b="1" dirty="0" err="1" smtClean="0">
                <a:solidFill>
                  <a:schemeClr val="accent1">
                    <a:lumMod val="75000"/>
                  </a:schemeClr>
                </a:solidFill>
                <a:latin typeface="Algerian" pitchFamily="82" charset="0"/>
              </a:rPr>
              <a:t>Intoduction</a:t>
            </a:r>
            <a:endParaRPr lang="ar-DZ" b="1" dirty="0">
              <a:solidFill>
                <a:schemeClr val="accent1">
                  <a:lumMod val="75000"/>
                </a:schemeClr>
              </a:solidFill>
              <a:latin typeface="Algerian" pitchFamily="82" charset="0"/>
            </a:endParaRPr>
          </a:p>
        </p:txBody>
      </p:sp>
      <p:sp>
        <p:nvSpPr>
          <p:cNvPr id="3" name="عنصر نائب للمحتوى 2"/>
          <p:cNvSpPr>
            <a:spLocks noGrp="1"/>
          </p:cNvSpPr>
          <p:nvPr>
            <p:ph idx="1"/>
          </p:nvPr>
        </p:nvSpPr>
        <p:spPr>
          <a:xfrm>
            <a:off x="457200" y="1628800"/>
            <a:ext cx="8229600" cy="5229200"/>
          </a:xfrm>
        </p:spPr>
        <p:txBody>
          <a:bodyPr>
            <a:normAutofit/>
          </a:bodyPr>
          <a:lstStyle/>
          <a:p>
            <a:pPr algn="ctr" rtl="0">
              <a:buNone/>
            </a:pPr>
            <a:r>
              <a:rPr lang="en-US" b="1" dirty="0" smtClean="0">
                <a:solidFill>
                  <a:schemeClr val="accent1">
                    <a:lumMod val="75000"/>
                  </a:schemeClr>
                </a:solidFill>
                <a:latin typeface="Agency FB" pitchFamily="34" charset="0"/>
              </a:rPr>
              <a:t>When </a:t>
            </a:r>
            <a:r>
              <a:rPr lang="en-US" b="1" dirty="0">
                <a:solidFill>
                  <a:schemeClr val="accent1">
                    <a:lumMod val="75000"/>
                  </a:schemeClr>
                </a:solidFill>
                <a:latin typeface="Agency FB" pitchFamily="34" charset="0"/>
              </a:rPr>
              <a:t>Alfred Nobel died on December 10</a:t>
            </a:r>
            <a:r>
              <a:rPr lang="en-US" b="1" baseline="30000" dirty="0">
                <a:solidFill>
                  <a:schemeClr val="accent1">
                    <a:lumMod val="75000"/>
                  </a:schemeClr>
                </a:solidFill>
                <a:latin typeface="Agency FB" pitchFamily="34" charset="0"/>
              </a:rPr>
              <a:t>th</a:t>
            </a:r>
            <a:r>
              <a:rPr lang="en-US" b="1" dirty="0">
                <a:solidFill>
                  <a:schemeClr val="accent1">
                    <a:lumMod val="75000"/>
                  </a:schemeClr>
                </a:solidFill>
                <a:latin typeface="Agency FB" pitchFamily="34" charset="0"/>
              </a:rPr>
              <a:t>, 1896, it was discovered that he had left a will,</a:t>
            </a:r>
            <a:r>
              <a:rPr lang="en-US" dirty="0">
                <a:solidFill>
                  <a:schemeClr val="accent1">
                    <a:lumMod val="75000"/>
                  </a:schemeClr>
                </a:solidFill>
                <a:latin typeface="Agency FB" pitchFamily="34" charset="0"/>
              </a:rPr>
              <a:t> </a:t>
            </a:r>
            <a:r>
              <a:rPr lang="en-US" b="1" dirty="0">
                <a:solidFill>
                  <a:schemeClr val="accent1">
                    <a:lumMod val="75000"/>
                  </a:schemeClr>
                </a:solidFill>
                <a:latin typeface="Agency FB" pitchFamily="34" charset="0"/>
              </a:rPr>
              <a:t>dated November 27</a:t>
            </a:r>
            <a:r>
              <a:rPr lang="en-US" b="1" baseline="30000" dirty="0">
                <a:solidFill>
                  <a:schemeClr val="accent1">
                    <a:lumMod val="75000"/>
                  </a:schemeClr>
                </a:solidFill>
                <a:latin typeface="Agency FB" pitchFamily="34" charset="0"/>
              </a:rPr>
              <a:t>th</a:t>
            </a:r>
            <a:r>
              <a:rPr lang="en-US" b="1" dirty="0">
                <a:solidFill>
                  <a:schemeClr val="accent1">
                    <a:lumMod val="75000"/>
                  </a:schemeClr>
                </a:solidFill>
                <a:latin typeface="Agency FB" pitchFamily="34" charset="0"/>
              </a:rPr>
              <a:t>, 1895, according to which most of his vast wealth was to be used for five prizes, including one for peace</a:t>
            </a:r>
            <a:endParaRPr lang="en-US" dirty="0">
              <a:solidFill>
                <a:schemeClr val="accent1">
                  <a:lumMod val="75000"/>
                </a:schemeClr>
              </a:solidFill>
              <a:latin typeface="Agency FB" pitchFamily="34" charset="0"/>
            </a:endParaRPr>
          </a:p>
          <a:p>
            <a:pPr algn="ctr" rtl="0">
              <a:buNone/>
            </a:pPr>
            <a:r>
              <a:rPr lang="en-US" b="1" dirty="0">
                <a:solidFill>
                  <a:schemeClr val="accent1">
                    <a:lumMod val="75000"/>
                  </a:schemeClr>
                </a:solidFill>
                <a:latin typeface="Agency FB" pitchFamily="34" charset="0"/>
              </a:rPr>
              <a:t>According to Nobel's will, the Peace Prize shall be awarded to the person who </a:t>
            </a:r>
            <a:endParaRPr lang="en-US" dirty="0">
              <a:solidFill>
                <a:schemeClr val="accent1">
                  <a:lumMod val="75000"/>
                </a:schemeClr>
              </a:solidFill>
              <a:latin typeface="Agency FB" pitchFamily="34" charset="0"/>
            </a:endParaRPr>
          </a:p>
          <a:p>
            <a:pPr algn="ctr" rtl="0">
              <a:buNone/>
            </a:pPr>
            <a:r>
              <a:rPr lang="ar-SA" b="1" dirty="0" err="1">
                <a:solidFill>
                  <a:schemeClr val="accent1">
                    <a:lumMod val="75000"/>
                  </a:schemeClr>
                </a:solidFill>
                <a:latin typeface="Agency FB" pitchFamily="34" charset="0"/>
              </a:rPr>
              <a:t>“</a:t>
            </a:r>
            <a:r>
              <a:rPr lang="en-US" b="1" dirty="0">
                <a:solidFill>
                  <a:schemeClr val="accent1">
                    <a:lumMod val="75000"/>
                  </a:schemeClr>
                </a:solidFill>
                <a:latin typeface="Agency FB" pitchFamily="34" charset="0"/>
              </a:rPr>
              <a:t>shall have done the most or the best work for fraternity between nations, for the abolition or reduction of standing armies and for the holding and promotion of peace congresses</a:t>
            </a:r>
            <a:r>
              <a:rPr lang="ar-SA" b="1" dirty="0">
                <a:solidFill>
                  <a:schemeClr val="accent1">
                    <a:lumMod val="75000"/>
                  </a:schemeClr>
                </a:solidFill>
                <a:latin typeface="Agency FB" pitchFamily="34" charset="0"/>
              </a:rPr>
              <a:t> </a:t>
            </a:r>
            <a:r>
              <a:rPr lang="ar-SA" b="1" dirty="0" err="1">
                <a:solidFill>
                  <a:schemeClr val="accent1">
                    <a:lumMod val="75000"/>
                  </a:schemeClr>
                </a:solidFill>
                <a:latin typeface="Agency FB" pitchFamily="34" charset="0"/>
              </a:rPr>
              <a:t>‘’</a:t>
            </a:r>
            <a:endParaRPr lang="en-US" dirty="0">
              <a:solidFill>
                <a:schemeClr val="accent1">
                  <a:lumMod val="75000"/>
                </a:schemeClr>
              </a:solidFill>
              <a:latin typeface="Agency FB" pitchFamily="34" charset="0"/>
            </a:endParaRPr>
          </a:p>
          <a:p>
            <a:pPr algn="ctr" rtl="0">
              <a:buNone/>
            </a:pPr>
            <a:r>
              <a:rPr lang="en-US" b="1" dirty="0">
                <a:solidFill>
                  <a:schemeClr val="accent1">
                    <a:lumMod val="75000"/>
                  </a:schemeClr>
                </a:solidFill>
                <a:latin typeface="Agency FB" pitchFamily="34" charset="0"/>
              </a:rPr>
              <a:t>The Nobel Peace Prize is awarded by a committee of five persons who are chosen by the Norwegian Storting (Parliament of Norway), Oslo, Norway</a:t>
            </a:r>
            <a:endParaRPr lang="en-US" dirty="0">
              <a:solidFill>
                <a:schemeClr val="accent1">
                  <a:lumMod val="75000"/>
                </a:schemeClr>
              </a:solidFill>
              <a:latin typeface="Agency FB" pitchFamily="34" charset="0"/>
            </a:endParaRPr>
          </a:p>
          <a:p>
            <a:pPr algn="ctr" rtl="0"/>
            <a:endParaRPr lang="ar-DZ" dirty="0">
              <a:solidFill>
                <a:schemeClr val="accent5">
                  <a:lumMod val="75000"/>
                </a:schemeClr>
              </a:solidFill>
              <a:latin typeface="Agency FB"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611560" y="332656"/>
            <a:ext cx="7772400" cy="1470025"/>
          </a:xfrm>
        </p:spPr>
        <p:txBody>
          <a:bodyPr>
            <a:normAutofit fontScale="90000"/>
          </a:bodyPr>
          <a:lstStyle/>
          <a:p>
            <a:pPr rtl="0"/>
            <a:r>
              <a:rPr lang="en-US" i="1" dirty="0">
                <a:solidFill>
                  <a:schemeClr val="accent2">
                    <a:lumMod val="60000"/>
                    <a:lumOff val="40000"/>
                  </a:schemeClr>
                </a:solidFill>
                <a:latin typeface="Monotype Corsiva" pitchFamily="66" charset="0"/>
              </a:rPr>
              <a:t>L</a:t>
            </a:r>
            <a:r>
              <a:rPr lang="en-US" i="1" dirty="0" smtClean="0">
                <a:solidFill>
                  <a:schemeClr val="accent2">
                    <a:lumMod val="60000"/>
                    <a:lumOff val="40000"/>
                  </a:schemeClr>
                </a:solidFill>
                <a:latin typeface="Monotype Corsiva" pitchFamily="66" charset="0"/>
              </a:rPr>
              <a:t>ist </a:t>
            </a:r>
            <a:r>
              <a:rPr lang="en-US" i="1" dirty="0">
                <a:solidFill>
                  <a:schemeClr val="accent2">
                    <a:lumMod val="60000"/>
                    <a:lumOff val="40000"/>
                  </a:schemeClr>
                </a:solidFill>
                <a:latin typeface="Monotype Corsiva" pitchFamily="66" charset="0"/>
              </a:rPr>
              <a:t>of Nobel peace prize winner </a:t>
            </a:r>
            <a:r>
              <a:rPr lang="en-US" i="1" dirty="0" smtClean="0">
                <a:solidFill>
                  <a:schemeClr val="accent2">
                    <a:lumMod val="60000"/>
                    <a:lumOff val="40000"/>
                  </a:schemeClr>
                </a:solidFill>
                <a:latin typeface="Monotype Corsiva" pitchFamily="66" charset="0"/>
              </a:rPr>
              <a:t>of </a:t>
            </a:r>
            <a:r>
              <a:rPr lang="en-US" i="1" dirty="0">
                <a:solidFill>
                  <a:schemeClr val="accent2">
                    <a:lumMod val="60000"/>
                    <a:lumOff val="40000"/>
                  </a:schemeClr>
                </a:solidFill>
                <a:latin typeface="Monotype Corsiva" pitchFamily="66" charset="0"/>
              </a:rPr>
              <a:t>he last </a:t>
            </a:r>
            <a:r>
              <a:rPr lang="en-US" i="1" dirty="0" smtClean="0">
                <a:solidFill>
                  <a:schemeClr val="accent2">
                    <a:lumMod val="60000"/>
                    <a:lumOff val="40000"/>
                  </a:schemeClr>
                </a:solidFill>
                <a:latin typeface="Monotype Corsiva" pitchFamily="66" charset="0"/>
              </a:rPr>
              <a:t>decade</a:t>
            </a:r>
            <a:endParaRPr lang="ar-DZ" dirty="0">
              <a:solidFill>
                <a:schemeClr val="accent2">
                  <a:lumMod val="60000"/>
                  <a:lumOff val="40000"/>
                </a:schemeClr>
              </a:solidFill>
              <a:latin typeface="Monotype Corsiva" pitchFamily="66" charset="0"/>
            </a:endParaRPr>
          </a:p>
        </p:txBody>
      </p:sp>
      <p:sp>
        <p:nvSpPr>
          <p:cNvPr id="5" name="عنوان فرعي 4"/>
          <p:cNvSpPr>
            <a:spLocks noGrp="1"/>
          </p:cNvSpPr>
          <p:nvPr>
            <p:ph type="subTitle" idx="1"/>
          </p:nvPr>
        </p:nvSpPr>
        <p:spPr>
          <a:xfrm>
            <a:off x="323528" y="1844824"/>
            <a:ext cx="8640960" cy="4680520"/>
          </a:xfrm>
        </p:spPr>
        <p:txBody>
          <a:bodyPr>
            <a:normAutofit/>
          </a:bodyPr>
          <a:lstStyle/>
          <a:p>
            <a:r>
              <a:rPr lang="en-US" i="1" dirty="0"/>
              <a:t> </a:t>
            </a:r>
            <a:endParaRPr lang="en-US" dirty="0"/>
          </a:p>
          <a:p>
            <a:endParaRPr lang="ar-DZ" dirty="0"/>
          </a:p>
        </p:txBody>
      </p:sp>
      <p:pic>
        <p:nvPicPr>
          <p:cNvPr id="1026" name="Picture 2"/>
          <p:cNvPicPr>
            <a:picLocks noChangeAspect="1" noChangeArrowheads="1"/>
          </p:cNvPicPr>
          <p:nvPr/>
        </p:nvPicPr>
        <p:blipFill>
          <a:blip r:embed="rId2" cstate="print"/>
          <a:srcRect/>
          <a:stretch>
            <a:fillRect/>
          </a:stretch>
        </p:blipFill>
        <p:spPr bwMode="auto">
          <a:xfrm>
            <a:off x="0" y="1700808"/>
            <a:ext cx="8964489" cy="48245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lstStyle/>
          <a:p>
            <a:endParaRPr lang="ar-DZ" dirty="0"/>
          </a:p>
        </p:txBody>
      </p:sp>
      <p:pic>
        <p:nvPicPr>
          <p:cNvPr id="2052" name="Picture 4"/>
          <p:cNvPicPr>
            <a:picLocks noChangeAspect="1" noChangeArrowheads="1"/>
          </p:cNvPicPr>
          <p:nvPr/>
        </p:nvPicPr>
        <p:blipFill>
          <a:blip r:embed="rId2" cstate="print"/>
          <a:srcRect/>
          <a:stretch>
            <a:fillRect/>
          </a:stretch>
        </p:blipFill>
        <p:spPr bwMode="auto">
          <a:xfrm>
            <a:off x="1"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583362"/>
          </a:xfrm>
        </p:spPr>
        <p:txBody>
          <a:bodyPr/>
          <a:lstStyle/>
          <a:p>
            <a:endParaRPr lang="ar-DZ" dirty="0"/>
          </a:p>
        </p:txBody>
      </p:sp>
      <p:pic>
        <p:nvPicPr>
          <p:cNvPr id="3074" name="Picture 2"/>
          <p:cNvPicPr>
            <a:picLocks noChangeAspect="1" noChangeArrowheads="1"/>
          </p:cNvPicPr>
          <p:nvPr/>
        </p:nvPicPr>
        <p:blipFill>
          <a:blip r:embed="rId2" cstate="print"/>
          <a:srcRect/>
          <a:stretch>
            <a:fillRect/>
          </a:stretch>
        </p:blipFill>
        <p:spPr bwMode="auto">
          <a:xfrm>
            <a:off x="1" y="0"/>
            <a:ext cx="9143999"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06690"/>
          </a:xfrm>
        </p:spPr>
        <p:txBody>
          <a:bodyPr/>
          <a:lstStyle/>
          <a:p>
            <a:endParaRPr lang="ar-DZ" dirty="0"/>
          </a:p>
        </p:txBody>
      </p:sp>
      <p:pic>
        <p:nvPicPr>
          <p:cNvPr id="4099" name="Picture 3"/>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47664" y="0"/>
            <a:ext cx="8229600" cy="1124744"/>
          </a:xfrm>
        </p:spPr>
        <p:txBody>
          <a:bodyPr>
            <a:normAutofit fontScale="90000"/>
          </a:bodyPr>
          <a:lstStyle/>
          <a:p>
            <a:r>
              <a:rPr lang="en-US" b="1" dirty="0" smtClean="0">
                <a:solidFill>
                  <a:srgbClr val="544000"/>
                </a:solidFill>
                <a:latin typeface="Monotype Corsiva" pitchFamily="66" charset="0"/>
              </a:rPr>
              <a:t>                        </a:t>
            </a:r>
            <a:br>
              <a:rPr lang="en-US" b="1" dirty="0" smtClean="0">
                <a:solidFill>
                  <a:srgbClr val="544000"/>
                </a:solidFill>
                <a:latin typeface="Monotype Corsiva" pitchFamily="66" charset="0"/>
              </a:rPr>
            </a:br>
            <a:r>
              <a:rPr lang="en-US" b="1" dirty="0">
                <a:solidFill>
                  <a:srgbClr val="544000"/>
                </a:solidFill>
                <a:latin typeface="Monotype Corsiva" pitchFamily="66" charset="0"/>
              </a:rPr>
              <a:t> </a:t>
            </a:r>
            <a:r>
              <a:rPr lang="en-US" b="1" dirty="0" smtClean="0">
                <a:solidFill>
                  <a:srgbClr val="544000"/>
                </a:solidFill>
                <a:latin typeface="Monotype Corsiva" pitchFamily="66" charset="0"/>
              </a:rPr>
              <a:t>            </a:t>
            </a:r>
            <a:br>
              <a:rPr lang="en-US" b="1" dirty="0" smtClean="0">
                <a:solidFill>
                  <a:srgbClr val="544000"/>
                </a:solidFill>
                <a:latin typeface="Monotype Corsiva" pitchFamily="66" charset="0"/>
              </a:rPr>
            </a:br>
            <a:r>
              <a:rPr lang="en-US" b="1" dirty="0" smtClean="0">
                <a:solidFill>
                  <a:srgbClr val="544000"/>
                </a:solidFill>
                <a:latin typeface="Monotype Corsiva" pitchFamily="66" charset="0"/>
              </a:rPr>
              <a:t>                Mohammad el </a:t>
            </a:r>
            <a:r>
              <a:rPr lang="en-US" b="1" dirty="0" err="1" smtClean="0">
                <a:solidFill>
                  <a:srgbClr val="544000"/>
                </a:solidFill>
                <a:latin typeface="Monotype Corsiva" pitchFamily="66" charset="0"/>
              </a:rPr>
              <a:t>Baradei</a:t>
            </a:r>
            <a:endParaRPr lang="ar-DZ" dirty="0">
              <a:solidFill>
                <a:srgbClr val="544000"/>
              </a:solidFill>
            </a:endParaRPr>
          </a:p>
        </p:txBody>
      </p:sp>
      <p:sp>
        <p:nvSpPr>
          <p:cNvPr id="3" name="عنصر نائب للمحتوى 2"/>
          <p:cNvSpPr>
            <a:spLocks noGrp="1"/>
          </p:cNvSpPr>
          <p:nvPr>
            <p:ph idx="1"/>
          </p:nvPr>
        </p:nvSpPr>
        <p:spPr>
          <a:xfrm>
            <a:off x="0" y="1700808"/>
            <a:ext cx="8964488" cy="5400600"/>
          </a:xfrm>
        </p:spPr>
        <p:txBody>
          <a:bodyPr>
            <a:normAutofit/>
          </a:bodyPr>
          <a:lstStyle/>
          <a:p>
            <a:pPr rtl="0">
              <a:buNone/>
            </a:pPr>
            <a:r>
              <a:rPr lang="en-US" b="1" dirty="0"/>
              <a:t> </a:t>
            </a:r>
            <a:endParaRPr lang="en-US" dirty="0"/>
          </a:p>
          <a:p>
            <a:pPr algn="ctr">
              <a:buNone/>
            </a:pPr>
            <a:r>
              <a:rPr lang="en-US" sz="3200" b="1" dirty="0" smtClean="0">
                <a:solidFill>
                  <a:schemeClr val="bg2">
                    <a:lumMod val="25000"/>
                  </a:schemeClr>
                </a:solidFill>
                <a:latin typeface="Monotype Corsiva" pitchFamily="66" charset="0"/>
              </a:rPr>
              <a:t>He </a:t>
            </a:r>
            <a:r>
              <a:rPr lang="en-US" sz="3200" b="1" dirty="0">
                <a:solidFill>
                  <a:schemeClr val="bg2">
                    <a:lumMod val="25000"/>
                  </a:schemeClr>
                </a:solidFill>
                <a:latin typeface="Monotype Corsiva" pitchFamily="66" charset="0"/>
              </a:rPr>
              <a:t>was born in </a:t>
            </a:r>
            <a:r>
              <a:rPr lang="en-US" sz="3200" b="1" dirty="0" smtClean="0">
                <a:solidFill>
                  <a:schemeClr val="bg2">
                    <a:lumMod val="25000"/>
                  </a:schemeClr>
                </a:solidFill>
                <a:latin typeface="Monotype Corsiva" pitchFamily="66" charset="0"/>
              </a:rPr>
              <a:t>Egypt , on </a:t>
            </a:r>
            <a:r>
              <a:rPr lang="en-US" sz="3200" b="1" dirty="0">
                <a:solidFill>
                  <a:schemeClr val="bg2">
                    <a:lumMod val="25000"/>
                  </a:schemeClr>
                </a:solidFill>
                <a:latin typeface="Monotype Corsiva" pitchFamily="66" charset="0"/>
              </a:rPr>
              <a:t>June </a:t>
            </a:r>
            <a:r>
              <a:rPr lang="en-US" sz="3200" b="1" dirty="0" smtClean="0">
                <a:solidFill>
                  <a:schemeClr val="bg2">
                    <a:lumMod val="25000"/>
                  </a:schemeClr>
                </a:solidFill>
                <a:latin typeface="Monotype Corsiva" pitchFamily="66" charset="0"/>
              </a:rPr>
              <a:t>17</a:t>
            </a:r>
            <a:r>
              <a:rPr lang="en-US" sz="3200" b="1" baseline="30000" dirty="0" smtClean="0">
                <a:solidFill>
                  <a:schemeClr val="bg2">
                    <a:lumMod val="25000"/>
                  </a:schemeClr>
                </a:solidFill>
                <a:latin typeface="Monotype Corsiva" pitchFamily="66" charset="0"/>
              </a:rPr>
              <a:t>th</a:t>
            </a:r>
            <a:r>
              <a:rPr lang="en-US" sz="3200" b="1" dirty="0" smtClean="0">
                <a:solidFill>
                  <a:schemeClr val="bg2">
                    <a:lumMod val="25000"/>
                  </a:schemeClr>
                </a:solidFill>
                <a:latin typeface="Monotype Corsiva" pitchFamily="66" charset="0"/>
              </a:rPr>
              <a:t>,1942 </a:t>
            </a:r>
            <a:r>
              <a:rPr lang="en-US" sz="3200" b="1" dirty="0">
                <a:solidFill>
                  <a:schemeClr val="bg2">
                    <a:lumMod val="25000"/>
                  </a:schemeClr>
                </a:solidFill>
                <a:latin typeface="Monotype Corsiva" pitchFamily="66" charset="0"/>
              </a:rPr>
              <a:t>. He studied in </a:t>
            </a:r>
            <a:r>
              <a:rPr lang="en-US" sz="3200" b="1" dirty="0" smtClean="0">
                <a:solidFill>
                  <a:schemeClr val="bg2">
                    <a:lumMod val="25000"/>
                  </a:schemeClr>
                </a:solidFill>
                <a:latin typeface="Monotype Corsiva" pitchFamily="66" charset="0"/>
              </a:rPr>
              <a:t>Cairo </a:t>
            </a:r>
            <a:r>
              <a:rPr lang="en-US" sz="3200" b="1" dirty="0">
                <a:solidFill>
                  <a:schemeClr val="bg2">
                    <a:lumMod val="25000"/>
                  </a:schemeClr>
                </a:solidFill>
                <a:latin typeface="Monotype Corsiva" pitchFamily="66" charset="0"/>
              </a:rPr>
              <a:t>University </a:t>
            </a:r>
            <a:r>
              <a:rPr lang="en-US" sz="3200" b="1" dirty="0" smtClean="0">
                <a:solidFill>
                  <a:schemeClr val="bg2">
                    <a:lumMod val="25000"/>
                  </a:schemeClr>
                </a:solidFill>
                <a:latin typeface="Monotype Corsiva" pitchFamily="66" charset="0"/>
              </a:rPr>
              <a:t>and </a:t>
            </a:r>
            <a:r>
              <a:rPr lang="en-US" sz="3200" b="1" dirty="0">
                <a:solidFill>
                  <a:schemeClr val="bg2">
                    <a:lumMod val="25000"/>
                  </a:schemeClr>
                </a:solidFill>
                <a:latin typeface="Monotype Corsiva" pitchFamily="66" charset="0"/>
              </a:rPr>
              <a:t>in Nez York </a:t>
            </a:r>
            <a:r>
              <a:rPr lang="en-US" sz="3200" b="1" dirty="0" smtClean="0">
                <a:solidFill>
                  <a:schemeClr val="bg2">
                    <a:lumMod val="25000"/>
                  </a:schemeClr>
                </a:solidFill>
                <a:latin typeface="Monotype Corsiva" pitchFamily="66" charset="0"/>
              </a:rPr>
              <a:t>law </a:t>
            </a:r>
            <a:r>
              <a:rPr lang="en-US" sz="3200" b="1" dirty="0">
                <a:solidFill>
                  <a:schemeClr val="bg2">
                    <a:lumMod val="25000"/>
                  </a:schemeClr>
                </a:solidFill>
                <a:latin typeface="Monotype Corsiva" pitchFamily="66" charset="0"/>
              </a:rPr>
              <a:t>university </a:t>
            </a:r>
            <a:r>
              <a:rPr lang="en-US" sz="3200" b="1" dirty="0" smtClean="0">
                <a:solidFill>
                  <a:schemeClr val="bg2">
                    <a:lumMod val="25000"/>
                  </a:schemeClr>
                </a:solidFill>
                <a:latin typeface="Monotype Corsiva" pitchFamily="66" charset="0"/>
              </a:rPr>
              <a:t>where </a:t>
            </a:r>
            <a:r>
              <a:rPr lang="en-US" sz="3200" b="1" dirty="0">
                <a:solidFill>
                  <a:schemeClr val="bg2">
                    <a:lumMod val="25000"/>
                  </a:schemeClr>
                </a:solidFill>
                <a:latin typeface="Monotype Corsiva" pitchFamily="66" charset="0"/>
              </a:rPr>
              <a:t>he got the PHD in 1974 . In 1964 he </a:t>
            </a:r>
            <a:r>
              <a:rPr lang="en-US" sz="3200" b="1" dirty="0" smtClean="0">
                <a:solidFill>
                  <a:schemeClr val="bg2">
                    <a:lumMod val="25000"/>
                  </a:schemeClr>
                </a:solidFill>
                <a:latin typeface="Monotype Corsiva" pitchFamily="66" charset="0"/>
              </a:rPr>
              <a:t>began career </a:t>
            </a:r>
            <a:r>
              <a:rPr lang="en-US" sz="3200" b="1" dirty="0">
                <a:solidFill>
                  <a:schemeClr val="bg2">
                    <a:lumMod val="25000"/>
                  </a:schemeClr>
                </a:solidFill>
                <a:latin typeface="Monotype Corsiva" pitchFamily="66" charset="0"/>
              </a:rPr>
              <a:t>in Egyptian diplomatic service. In 1997 , he started his work as a director general of </a:t>
            </a:r>
            <a:r>
              <a:rPr lang="en-US" sz="3200" b="1" dirty="0" smtClean="0">
                <a:solidFill>
                  <a:schemeClr val="bg2">
                    <a:lumMod val="25000"/>
                  </a:schemeClr>
                </a:solidFill>
                <a:latin typeface="Monotype Corsiva" pitchFamily="66" charset="0"/>
              </a:rPr>
              <a:t>the </a:t>
            </a:r>
            <a:r>
              <a:rPr lang="en-US" sz="3200" b="1" dirty="0">
                <a:solidFill>
                  <a:schemeClr val="bg2">
                    <a:lumMod val="25000"/>
                  </a:schemeClr>
                </a:solidFill>
                <a:latin typeface="Monotype Corsiva" pitchFamily="66" charset="0"/>
              </a:rPr>
              <a:t>IAEA (International Atomic Energy Agency).He is a peace man who made important efforts to prevent nuclear energy from being used for military purposes . So he won </a:t>
            </a:r>
            <a:r>
              <a:rPr lang="en-US" sz="3200" b="1" dirty="0" smtClean="0">
                <a:solidFill>
                  <a:schemeClr val="bg2">
                    <a:lumMod val="25000"/>
                  </a:schemeClr>
                </a:solidFill>
                <a:latin typeface="Monotype Corsiva" pitchFamily="66" charset="0"/>
              </a:rPr>
              <a:t>worthily </a:t>
            </a:r>
            <a:r>
              <a:rPr lang="en-US" sz="3200" b="1" dirty="0">
                <a:solidFill>
                  <a:schemeClr val="bg2">
                    <a:lumMod val="25000"/>
                  </a:schemeClr>
                </a:solidFill>
                <a:latin typeface="Monotype Corsiva" pitchFamily="66" charset="0"/>
              </a:rPr>
              <a:t>the Nobel Peace Prize in 2005  .</a:t>
            </a:r>
            <a:r>
              <a:rPr lang="en-US" sz="3200" dirty="0"/>
              <a:t> </a:t>
            </a:r>
          </a:p>
          <a:p>
            <a:pPr>
              <a:buNone/>
            </a:pPr>
            <a:endParaRPr lang="ar-DZ" dirty="0"/>
          </a:p>
        </p:txBody>
      </p:sp>
      <p:pic>
        <p:nvPicPr>
          <p:cNvPr id="4" name="صورة 3" descr="download (2).jpg"/>
          <p:cNvPicPr/>
          <p:nvPr/>
        </p:nvPicPr>
        <p:blipFill>
          <a:blip r:embed="rId2" cstate="print"/>
          <a:stretch>
            <a:fillRect/>
          </a:stretch>
        </p:blipFill>
        <p:spPr>
          <a:xfrm>
            <a:off x="827584" y="188640"/>
            <a:ext cx="2232247" cy="1772816"/>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417638"/>
          </a:xfrm>
        </p:spPr>
        <p:txBody>
          <a:bodyPr>
            <a:normAutofit/>
          </a:bodyPr>
          <a:lstStyle/>
          <a:p>
            <a:r>
              <a:rPr lang="en-US" sz="6000" dirty="0" smtClean="0">
                <a:solidFill>
                  <a:schemeClr val="accent5">
                    <a:lumMod val="50000"/>
                  </a:schemeClr>
                </a:solidFill>
                <a:latin typeface="Monotype Corsiva" pitchFamily="66" charset="0"/>
                <a:cs typeface="Mongolian Baiti" pitchFamily="66" charset="0"/>
              </a:rPr>
              <a:t>Conclusion</a:t>
            </a:r>
            <a:endParaRPr lang="ar-DZ" sz="6000" dirty="0">
              <a:solidFill>
                <a:schemeClr val="accent5">
                  <a:lumMod val="50000"/>
                </a:schemeClr>
              </a:solidFill>
              <a:latin typeface="Monotype Corsiva" pitchFamily="66" charset="0"/>
            </a:endParaRPr>
          </a:p>
        </p:txBody>
      </p:sp>
      <p:sp>
        <p:nvSpPr>
          <p:cNvPr id="3" name="عنصر نائب للمحتوى 2"/>
          <p:cNvSpPr>
            <a:spLocks noGrp="1"/>
          </p:cNvSpPr>
          <p:nvPr>
            <p:ph idx="1"/>
          </p:nvPr>
        </p:nvSpPr>
        <p:spPr>
          <a:xfrm>
            <a:off x="0" y="1340768"/>
            <a:ext cx="9144000" cy="4785395"/>
          </a:xfrm>
        </p:spPr>
        <p:txBody>
          <a:bodyPr>
            <a:normAutofit/>
          </a:bodyPr>
          <a:lstStyle/>
          <a:p>
            <a:pPr algn="ctr" rtl="0"/>
            <a:r>
              <a:rPr lang="en-US" sz="4400" b="1" i="1" dirty="0">
                <a:latin typeface="Monotype Corsiva" pitchFamily="66" charset="0"/>
              </a:rPr>
              <a:t>Nobel Peace Prize is one of more importance prizes in the world , it awards for the best work for peace .</a:t>
            </a:r>
            <a:endParaRPr lang="en-US" sz="4400" dirty="0">
              <a:latin typeface="Monotype Corsiva" pitchFamily="66" charset="0"/>
            </a:endParaRPr>
          </a:p>
          <a:p>
            <a:pPr algn="ctr" rtl="0"/>
            <a:r>
              <a:rPr lang="en-US" sz="4400" b="1" i="1" dirty="0">
                <a:latin typeface="Monotype Corsiva" pitchFamily="66" charset="0"/>
              </a:rPr>
              <a:t>Finally peace remains something </a:t>
            </a:r>
            <a:br>
              <a:rPr lang="en-US" sz="4400" b="1" i="1" dirty="0">
                <a:latin typeface="Monotype Corsiva" pitchFamily="66" charset="0"/>
              </a:rPr>
            </a:br>
            <a:r>
              <a:rPr lang="en-US" sz="4400" b="1" i="1" dirty="0">
                <a:latin typeface="Monotype Corsiva" pitchFamily="66" charset="0"/>
              </a:rPr>
              <a:t>sacred does not need an award for his appreciation . </a:t>
            </a:r>
            <a:endParaRPr lang="en-US" sz="4400" dirty="0">
              <a:latin typeface="Monotype Corsiva" pitchFamily="66" charset="0"/>
            </a:endParaRPr>
          </a:p>
          <a:p>
            <a:pPr rtl="0">
              <a:buNone/>
            </a:pPr>
            <a:r>
              <a:rPr lang="en-US" b="1" dirty="0"/>
              <a:t> </a:t>
            </a:r>
            <a:endParaRPr lang="en-US" dirty="0"/>
          </a:p>
          <a:p>
            <a:pPr algn="l" rtl="0"/>
            <a:endParaRPr lang="ar-DZ"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421</TotalTime>
  <Words>258</Words>
  <Application>Microsoft Office PowerPoint</Application>
  <PresentationFormat>Affichage à l'écran (4:3)</PresentationFormat>
  <Paragraphs>33</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تدفق</vt:lpstr>
      <vt:lpstr>Abd El Hamid Akhrouf High school </vt:lpstr>
      <vt:lpstr>Nobel Peace Prize</vt:lpstr>
      <vt:lpstr>Intoduction</vt:lpstr>
      <vt:lpstr>List of Nobel peace prize winner of he last decade</vt:lpstr>
      <vt:lpstr>Diapositive 5</vt:lpstr>
      <vt:lpstr>Diapositive 6</vt:lpstr>
      <vt:lpstr>Diapositive 7</vt:lpstr>
      <vt:lpstr>                                                       Mohammad el Baradei</vt:lpstr>
      <vt:lpstr>Conclusion</vt:lpstr>
      <vt:lpstr>  The war in Syria  </vt:lpstr>
      <vt:lpstr>                   The government responded angrily, and on 18 March 2011, the army opened fire on protesters, killing four people. The following day, they shot at mourners at the victims' funerals, killing another person. People were shocked and angry at what had happened and soon the unrest had spread to other parts of the country.</vt:lpstr>
      <vt:lpstr>Since then, the United Nations estimates more than 100,000 people have died in the clashes between President Bashar al-Assad's government and rebel forces who want him out. The UN also says more than two million people have fled Syria to neighbouring countries, and over half of those refugees are children.</vt:lpstr>
      <vt:lpstr>The End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ency-education.com</dc:creator>
  <cp:lastModifiedBy>Chemsou</cp:lastModifiedBy>
  <cp:revision>47</cp:revision>
  <dcterms:created xsi:type="dcterms:W3CDTF">2013-12-30T09:48:33Z</dcterms:created>
  <dcterms:modified xsi:type="dcterms:W3CDTF">2014-06-20T18:27:15Z</dcterms:modified>
</cp:coreProperties>
</file>