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7" r:id="rId3"/>
    <p:sldId id="258" r:id="rId4"/>
    <p:sldId id="259" r:id="rId5"/>
    <p:sldId id="261" r:id="rId6"/>
    <p:sldId id="262" r:id="rId7"/>
    <p:sldId id="264"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80" r:id="rId21"/>
    <p:sldId id="286" r:id="rId22"/>
    <p:sldId id="279" r:id="rId23"/>
    <p:sldId id="287" r:id="rId24"/>
    <p:sldId id="288" r:id="rId25"/>
    <p:sldId id="282" r:id="rId26"/>
    <p:sldId id="283" r:id="rId27"/>
    <p:sldId id="284" r:id="rId28"/>
    <p:sldId id="289" r:id="rId29"/>
    <p:sldId id="296" r:id="rId30"/>
    <p:sldId id="292" r:id="rId31"/>
    <p:sldId id="293" r:id="rId32"/>
    <p:sldId id="294" r:id="rId33"/>
    <p:sldId id="295" r:id="rId34"/>
    <p:sldId id="297" r:id="rId35"/>
    <p:sldId id="299" r:id="rId36"/>
    <p:sldId id="298" r:id="rId37"/>
    <p:sldId id="290"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649" autoAdjust="0"/>
    <p:restoredTop sz="94660"/>
  </p:normalViewPr>
  <p:slideViewPr>
    <p:cSldViewPr>
      <p:cViewPr varScale="1">
        <p:scale>
          <a:sx n="73" d="100"/>
          <a:sy n="73" d="100"/>
        </p:scale>
        <p:origin x="-1272" y="-102"/>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9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A04722-1AA9-417F-991D-20D57B5CB2BB}" type="datetimeFigureOut">
              <a:rPr lang="fr-FR" smtClean="0"/>
              <a:pPr/>
              <a:t>03/02/2020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370358-6C88-48BF-BA2A-36E0D8E9937E}" type="slidenum">
              <a:rPr lang="fr-FR" smtClean="0"/>
              <a:pPr/>
              <a:t>‹N°›</a:t>
            </a:fld>
            <a:endParaRPr lang="fr-FR"/>
          </a:p>
        </p:txBody>
      </p:sp>
    </p:spTree>
    <p:extLst>
      <p:ext uri="{BB962C8B-B14F-4D97-AF65-F5344CB8AC3E}">
        <p14:creationId xmlns="" xmlns:p14="http://schemas.microsoft.com/office/powerpoint/2010/main" val="2534335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A370358-6C88-48BF-BA2A-36E0D8E9937E}" type="slidenum">
              <a:rPr lang="fr-FR" smtClean="0"/>
              <a:pPr/>
              <a:t>1</a:t>
            </a:fld>
            <a:endParaRPr lang="fr-FR"/>
          </a:p>
        </p:txBody>
      </p:sp>
    </p:spTree>
    <p:extLst>
      <p:ext uri="{BB962C8B-B14F-4D97-AF65-F5344CB8AC3E}">
        <p14:creationId xmlns="" xmlns:p14="http://schemas.microsoft.com/office/powerpoint/2010/main" val="566276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A370358-6C88-48BF-BA2A-36E0D8E9937E}" type="slidenum">
              <a:rPr lang="fr-FR" smtClean="0"/>
              <a:pPr/>
              <a:t>5</a:t>
            </a:fld>
            <a:endParaRPr lang="fr-FR"/>
          </a:p>
        </p:txBody>
      </p:sp>
    </p:spTree>
    <p:extLst>
      <p:ext uri="{BB962C8B-B14F-4D97-AF65-F5344CB8AC3E}">
        <p14:creationId xmlns="" xmlns:p14="http://schemas.microsoft.com/office/powerpoint/2010/main" val="3843201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A370358-6C88-48BF-BA2A-36E0D8E9937E}" type="slidenum">
              <a:rPr lang="fr-FR" smtClean="0"/>
              <a:pPr/>
              <a:t>12</a:t>
            </a:fld>
            <a:endParaRPr lang="fr-FR"/>
          </a:p>
        </p:txBody>
      </p:sp>
    </p:spTree>
    <p:extLst>
      <p:ext uri="{BB962C8B-B14F-4D97-AF65-F5344CB8AC3E}">
        <p14:creationId xmlns="" xmlns:p14="http://schemas.microsoft.com/office/powerpoint/2010/main" val="2477222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3A0AC3A2-C3E2-4CC2-BA1F-3D41B866679A}" type="datetimeFigureOut">
              <a:rPr lang="fr-FR" smtClean="0"/>
              <a:pPr/>
              <a:t>03/02/2020</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37235EB5-0E83-4564-9068-E7FCBABE8A24}"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A0AC3A2-C3E2-4CC2-BA1F-3D41B866679A}" type="datetimeFigureOut">
              <a:rPr lang="fr-FR" smtClean="0"/>
              <a:pPr/>
              <a:t>03/02/2020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7235EB5-0E83-4564-9068-E7FCBABE8A2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A0AC3A2-C3E2-4CC2-BA1F-3D41B866679A}" type="datetimeFigureOut">
              <a:rPr lang="fr-FR" smtClean="0"/>
              <a:pPr/>
              <a:t>03/02/2020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7235EB5-0E83-4564-9068-E7FCBABE8A2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A0AC3A2-C3E2-4CC2-BA1F-3D41B866679A}" type="datetimeFigureOut">
              <a:rPr lang="fr-FR" smtClean="0"/>
              <a:pPr/>
              <a:t>03/02/2020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7235EB5-0E83-4564-9068-E7FCBABE8A2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3A0AC3A2-C3E2-4CC2-BA1F-3D41B866679A}" type="datetimeFigureOut">
              <a:rPr lang="fr-FR" smtClean="0"/>
              <a:pPr/>
              <a:t>03/02/2020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7235EB5-0E83-4564-9068-E7FCBABE8A24}"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3A0AC3A2-C3E2-4CC2-BA1F-3D41B866679A}" type="datetimeFigureOut">
              <a:rPr lang="fr-FR" smtClean="0"/>
              <a:pPr/>
              <a:t>03/02/2020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7235EB5-0E83-4564-9068-E7FCBABE8A2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3A0AC3A2-C3E2-4CC2-BA1F-3D41B866679A}" type="datetimeFigureOut">
              <a:rPr lang="fr-FR" smtClean="0"/>
              <a:pPr/>
              <a:t>03/02/2020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7235EB5-0E83-4564-9068-E7FCBABE8A2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3A0AC3A2-C3E2-4CC2-BA1F-3D41B866679A}" type="datetimeFigureOut">
              <a:rPr lang="fr-FR" smtClean="0"/>
              <a:pPr/>
              <a:t>03/02/2020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7235EB5-0E83-4564-9068-E7FCBABE8A2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A0AC3A2-C3E2-4CC2-BA1F-3D41B866679A}" type="datetimeFigureOut">
              <a:rPr lang="fr-FR" smtClean="0"/>
              <a:pPr/>
              <a:t>03/02/2020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7235EB5-0E83-4564-9068-E7FCBABE8A2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3A0AC3A2-C3E2-4CC2-BA1F-3D41B866679A}" type="datetimeFigureOut">
              <a:rPr lang="fr-FR" smtClean="0"/>
              <a:pPr/>
              <a:t>03/02/2020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7235EB5-0E83-4564-9068-E7FCBABE8A2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3A0AC3A2-C3E2-4CC2-BA1F-3D41B866679A}" type="datetimeFigureOut">
              <a:rPr lang="fr-FR" smtClean="0"/>
              <a:pPr/>
              <a:t>03/02/2020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37235EB5-0E83-4564-9068-E7FCBABE8A24}"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A0AC3A2-C3E2-4CC2-BA1F-3D41B866679A}" type="datetimeFigureOut">
              <a:rPr lang="fr-FR" smtClean="0"/>
              <a:pPr/>
              <a:t>03/02/2020</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7235EB5-0E83-4564-9068-E7FCBABE8A24}"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dg.iisd.org/events/2020-un-biodiversity-conferenc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23528" y="0"/>
            <a:ext cx="8496944" cy="764704"/>
          </a:xfrm>
        </p:spPr>
        <p:style>
          <a:lnRef idx="2">
            <a:schemeClr val="accent1"/>
          </a:lnRef>
          <a:fillRef idx="1">
            <a:schemeClr val="lt1"/>
          </a:fillRef>
          <a:effectRef idx="0">
            <a:schemeClr val="accent1"/>
          </a:effectRef>
          <a:fontRef idx="minor">
            <a:schemeClr val="dk1"/>
          </a:fontRef>
        </p:style>
        <p:txBody>
          <a:bodyPr>
            <a:normAutofit/>
          </a:bodyPr>
          <a:lstStyle/>
          <a:p>
            <a:r>
              <a:rPr lang="fr-FR" sz="28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Rounded MT Bold" pitchFamily="34" charset="0"/>
              </a:rPr>
              <a:t>The </a:t>
            </a:r>
            <a:r>
              <a:rPr lang="fr-FR" sz="280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Rounded MT Bold" pitchFamily="34" charset="0"/>
              </a:rPr>
              <a:t>People’s</a:t>
            </a:r>
            <a:r>
              <a:rPr lang="fr-FR" sz="28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Rounded MT Bold" pitchFamily="34" charset="0"/>
              </a:rPr>
              <a:t> </a:t>
            </a:r>
            <a:r>
              <a:rPr lang="fr-FR" sz="280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Rounded MT Bold" pitchFamily="34" charset="0"/>
              </a:rPr>
              <a:t>Democratic</a:t>
            </a:r>
            <a:r>
              <a:rPr lang="fr-FR" sz="28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Rounded MT Bold" pitchFamily="34" charset="0"/>
              </a:rPr>
              <a:t> </a:t>
            </a:r>
            <a:r>
              <a:rPr lang="fr-FR" sz="280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Rounded MT Bold" pitchFamily="34" charset="0"/>
              </a:rPr>
              <a:t>Republic</a:t>
            </a:r>
            <a:r>
              <a:rPr lang="fr-FR" sz="28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Rounded MT Bold" pitchFamily="34" charset="0"/>
              </a:rPr>
              <a:t> of </a:t>
            </a:r>
            <a:r>
              <a:rPr lang="fr-FR" sz="280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Rounded MT Bold" pitchFamily="34" charset="0"/>
              </a:rPr>
              <a:t>Algeria</a:t>
            </a:r>
            <a:r>
              <a:rPr lang="fr-FR" sz="28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Rounded MT Bold" pitchFamily="34" charset="0"/>
              </a:rPr>
              <a:t> </a:t>
            </a:r>
            <a:endParaRPr lang="fr-FR" sz="28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Rounded MT Bold" pitchFamily="34" charset="0"/>
            </a:endParaRPr>
          </a:p>
        </p:txBody>
      </p:sp>
      <p:sp>
        <p:nvSpPr>
          <p:cNvPr id="6" name="Espace réservé du texte 5"/>
          <p:cNvSpPr>
            <a:spLocks noGrp="1"/>
          </p:cNvSpPr>
          <p:nvPr>
            <p:ph type="body" sz="half" idx="2"/>
          </p:nvPr>
        </p:nvSpPr>
        <p:spPr>
          <a:xfrm>
            <a:off x="0" y="5589240"/>
            <a:ext cx="8820472" cy="1700808"/>
          </a:xfrm>
        </p:spPr>
        <p:txBody>
          <a:bodyPr>
            <a:normAutofit fontScale="25000" lnSpcReduction="20000"/>
          </a:bodyPr>
          <a:lstStyle/>
          <a:p>
            <a:pPr algn="ctr">
              <a:lnSpc>
                <a:spcPct val="120000"/>
              </a:lnSpc>
              <a:spcBef>
                <a:spcPts val="0"/>
              </a:spcBef>
            </a:pPr>
            <a:r>
              <a:rPr lang="fr-FR" sz="11200" b="1" u="sng" dirty="0" err="1" smtClean="0">
                <a:solidFill>
                  <a:srgbClr val="FF0000"/>
                </a:solidFill>
              </a:rPr>
              <a:t>Members</a:t>
            </a:r>
            <a:r>
              <a:rPr lang="fr-FR" sz="11200" b="1" u="sng" dirty="0" smtClean="0">
                <a:solidFill>
                  <a:srgbClr val="FF0000"/>
                </a:solidFill>
              </a:rPr>
              <a:t>:</a:t>
            </a:r>
            <a:endParaRPr lang="fr-FR" sz="11200" b="1" u="sng" dirty="0" smtClean="0">
              <a:solidFill>
                <a:srgbClr val="FF0000"/>
              </a:solidFill>
            </a:endParaRPr>
          </a:p>
          <a:p>
            <a:r>
              <a:rPr lang="fr-FR" sz="9600" b="1" dirty="0" smtClean="0">
                <a:latin typeface="Arial Rounded MT Bold" pitchFamily="34" charset="0"/>
              </a:rPr>
              <a:t>   </a:t>
            </a:r>
            <a:r>
              <a:rPr lang="fr-FR" sz="9600" b="1" dirty="0" err="1" smtClean="0">
                <a:latin typeface="Arial Rounded MT Bold" pitchFamily="34" charset="0"/>
              </a:rPr>
              <a:t>Haloui</a:t>
            </a:r>
            <a:r>
              <a:rPr lang="fr-FR" sz="9600" b="1" dirty="0" smtClean="0">
                <a:latin typeface="Arial Rounded MT Bold" pitchFamily="34" charset="0"/>
              </a:rPr>
              <a:t>  </a:t>
            </a:r>
            <a:r>
              <a:rPr lang="fr-FR" sz="9600" b="1" dirty="0" err="1" smtClean="0">
                <a:latin typeface="Arial Rounded MT Bold" pitchFamily="34" charset="0"/>
              </a:rPr>
              <a:t>Dhoha</a:t>
            </a:r>
            <a:r>
              <a:rPr lang="fr-FR" sz="9600" b="1" dirty="0" smtClean="0">
                <a:latin typeface="Arial Rounded MT Bold" pitchFamily="34" charset="0"/>
              </a:rPr>
              <a:t>       * </a:t>
            </a:r>
            <a:r>
              <a:rPr lang="fr-FR" sz="9600" b="1" dirty="0" err="1" smtClean="0">
                <a:latin typeface="Arial Rounded MT Bold" pitchFamily="34" charset="0"/>
              </a:rPr>
              <a:t>Lemzerri</a:t>
            </a:r>
            <a:r>
              <a:rPr lang="fr-FR" sz="9600" b="1" dirty="0" smtClean="0">
                <a:latin typeface="Arial Rounded MT Bold" pitchFamily="34" charset="0"/>
              </a:rPr>
              <a:t> Sara         *</a:t>
            </a:r>
            <a:r>
              <a:rPr lang="fr-FR" sz="9600" b="1" dirty="0" err="1" smtClean="0">
                <a:latin typeface="Arial Rounded MT Bold" pitchFamily="34" charset="0"/>
              </a:rPr>
              <a:t>Mekadam</a:t>
            </a:r>
            <a:r>
              <a:rPr lang="fr-FR" sz="9600" b="1" dirty="0" smtClean="0">
                <a:latin typeface="Arial Rounded MT Bold" pitchFamily="34" charset="0"/>
              </a:rPr>
              <a:t>  </a:t>
            </a:r>
            <a:r>
              <a:rPr lang="fr-FR" sz="9600" b="1" dirty="0" err="1" smtClean="0">
                <a:latin typeface="Arial Rounded MT Bold" pitchFamily="34" charset="0"/>
              </a:rPr>
              <a:t>Safa</a:t>
            </a:r>
            <a:r>
              <a:rPr lang="fr-FR" sz="9600" b="1" dirty="0" smtClean="0">
                <a:latin typeface="Arial Rounded MT Bold" pitchFamily="34" charset="0"/>
              </a:rPr>
              <a:t>                                         *        * </a:t>
            </a:r>
            <a:r>
              <a:rPr lang="fr-FR" sz="9600" b="1" dirty="0" err="1" smtClean="0">
                <a:latin typeface="Arial Rounded MT Bold" pitchFamily="34" charset="0"/>
              </a:rPr>
              <a:t>Djwanbi</a:t>
            </a:r>
            <a:r>
              <a:rPr lang="fr-FR" sz="9600" b="1" dirty="0" smtClean="0">
                <a:latin typeface="Arial Rounded MT Bold" pitchFamily="34" charset="0"/>
              </a:rPr>
              <a:t> Ilya              * </a:t>
            </a:r>
            <a:r>
              <a:rPr lang="fr-FR" sz="9600" b="1" dirty="0" err="1" smtClean="0">
                <a:latin typeface="Arial Rounded MT Bold" pitchFamily="34" charset="0"/>
              </a:rPr>
              <a:t>Torchi</a:t>
            </a:r>
            <a:r>
              <a:rPr lang="fr-FR" sz="9600" b="1" dirty="0" smtClean="0">
                <a:latin typeface="Arial Rounded MT Bold" pitchFamily="34" charset="0"/>
              </a:rPr>
              <a:t>  </a:t>
            </a:r>
            <a:r>
              <a:rPr lang="fr-FR" sz="9600" b="1" dirty="0" err="1" smtClean="0">
                <a:latin typeface="Arial Rounded MT Bold" pitchFamily="34" charset="0"/>
              </a:rPr>
              <a:t>Souhir</a:t>
            </a:r>
            <a:r>
              <a:rPr lang="fr-FR" sz="9600" b="1" dirty="0" smtClean="0">
                <a:latin typeface="Arial Rounded MT Bold" pitchFamily="34" charset="0"/>
              </a:rPr>
              <a:t> </a:t>
            </a:r>
            <a:endParaRPr lang="fr-FR" sz="9600" b="1" dirty="0">
              <a:latin typeface="Arial Rounded MT Bold" pitchFamily="34" charset="0"/>
            </a:endParaRPr>
          </a:p>
        </p:txBody>
      </p:sp>
      <p:pic>
        <p:nvPicPr>
          <p:cNvPr id="29" name="Espace réservé pour une image  28" descr="images (33).jpg"/>
          <p:cNvPicPr>
            <a:picLocks noGrp="1" noChangeAspect="1"/>
          </p:cNvPicPr>
          <p:nvPr>
            <p:ph type="pic" idx="1"/>
          </p:nvPr>
        </p:nvPicPr>
        <p:blipFill>
          <a:blip r:embed="rId3" cstate="print"/>
          <a:srcRect l="5942" r="5942"/>
          <a:stretch>
            <a:fillRect/>
          </a:stretch>
        </p:blipFill>
        <p:spPr>
          <a:xfrm>
            <a:off x="251520" y="836711"/>
            <a:ext cx="8424936" cy="4176465"/>
          </a:xfrm>
        </p:spPr>
      </p:pic>
      <p:sp>
        <p:nvSpPr>
          <p:cNvPr id="7" name="Flèche droite 6"/>
          <p:cNvSpPr/>
          <p:nvPr/>
        </p:nvSpPr>
        <p:spPr>
          <a:xfrm>
            <a:off x="323528" y="5013176"/>
            <a:ext cx="8820472" cy="648072"/>
          </a:xfrm>
          <a:prstGeom prst="rightArrow">
            <a:avLst>
              <a:gd name="adj1" fmla="val 100000"/>
              <a:gd name="adj2" fmla="val 116298"/>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r-FR" sz="24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Under the supervision </a:t>
            </a:r>
            <a:r>
              <a:rPr lang="fr-FR" sz="24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of </a:t>
            </a:r>
            <a:r>
              <a:rPr lang="fr-FR" sz="2800" b="1" dirty="0" smtClean="0">
                <a:ln/>
                <a:solidFill>
                  <a:schemeClr val="accent3"/>
                </a:solidFill>
              </a:rPr>
              <a:t>: </a:t>
            </a:r>
            <a:r>
              <a:rPr lang="fr-FR" sz="4800" b="1" dirty="0" smtClean="0">
                <a:ln/>
                <a:solidFill>
                  <a:schemeClr val="accent3"/>
                </a:solidFill>
                <a:latin typeface="Edwardian Script ITC" pitchFamily="66" charset="0"/>
              </a:rPr>
              <a:t>Mrs. </a:t>
            </a:r>
            <a:r>
              <a:rPr lang="fr-FR" sz="4800" b="1" dirty="0" err="1" smtClean="0">
                <a:ln/>
                <a:solidFill>
                  <a:schemeClr val="accent3"/>
                </a:solidFill>
                <a:latin typeface="Edwardian Script ITC" pitchFamily="66" charset="0"/>
              </a:rPr>
              <a:t>Maach</a:t>
            </a:r>
            <a:r>
              <a:rPr lang="fr-FR" sz="4800" b="1" dirty="0" smtClean="0">
                <a:ln/>
                <a:solidFill>
                  <a:schemeClr val="accent3"/>
                </a:solidFill>
                <a:latin typeface="Edwardian Script ITC" pitchFamily="66" charset="0"/>
              </a:rPr>
              <a:t> </a:t>
            </a:r>
            <a:endParaRPr lang="fr-FR" sz="4800" b="1" dirty="0">
              <a:ln/>
              <a:solidFill>
                <a:schemeClr val="accent3"/>
              </a:solidFill>
              <a:latin typeface="Edwardian Script ITC" pitchFamily="66"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ox(in)">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linds(horizontal)">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blinds(horizontal)">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ox(in)">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build="p"/>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32656"/>
            <a:ext cx="8229600" cy="792088"/>
          </a:xfrm>
        </p:spPr>
        <p:txBody>
          <a:bodyPr>
            <a:normAutofit fontScale="90000"/>
          </a:bodyPr>
          <a:lstStyle/>
          <a:p>
            <a:r>
              <a:rPr lang="fr-FR" dirty="0" smtClean="0"/>
              <a:t>C - </a:t>
            </a:r>
            <a:r>
              <a:rPr lang="fr-FR" dirty="0" err="1" smtClean="0"/>
              <a:t>mineral</a:t>
            </a:r>
            <a:r>
              <a:rPr lang="fr-FR" dirty="0" smtClean="0"/>
              <a:t> </a:t>
            </a:r>
            <a:r>
              <a:rPr lang="fr-FR" dirty="0" err="1" smtClean="0"/>
              <a:t>resources</a:t>
            </a:r>
            <a:r>
              <a:rPr lang="fr-FR" dirty="0" smtClean="0"/>
              <a:t> : </a:t>
            </a:r>
            <a:endParaRPr lang="fr-FR" dirty="0"/>
          </a:p>
        </p:txBody>
      </p:sp>
      <p:sp>
        <p:nvSpPr>
          <p:cNvPr id="3" name="Espace réservé du contenu 2"/>
          <p:cNvSpPr>
            <a:spLocks noGrp="1"/>
          </p:cNvSpPr>
          <p:nvPr>
            <p:ph idx="1"/>
          </p:nvPr>
        </p:nvSpPr>
        <p:spPr>
          <a:xfrm>
            <a:off x="251520" y="1196752"/>
            <a:ext cx="5040560" cy="5184576"/>
          </a:xfrm>
        </p:spPr>
        <p:txBody>
          <a:bodyPr/>
          <a:lstStyle/>
          <a:p>
            <a:r>
              <a:rPr lang="en-US" dirty="0" smtClean="0"/>
              <a:t>The using of the mineral resources will be reduced if :</a:t>
            </a:r>
          </a:p>
          <a:p>
            <a:r>
              <a:rPr lang="en-US" dirty="0" smtClean="0"/>
              <a:t>-The people who mines and digs for minerals will be stopped .</a:t>
            </a:r>
          </a:p>
          <a:p>
            <a:r>
              <a:rPr lang="en-US" dirty="0" smtClean="0"/>
              <a:t>- Plastics will be used in the place of minerals like </a:t>
            </a:r>
            <a:r>
              <a:rPr lang="en-US" dirty="0" err="1" smtClean="0"/>
              <a:t>aluminium</a:t>
            </a:r>
            <a:r>
              <a:rPr lang="en-US" dirty="0" smtClean="0"/>
              <a:t>..</a:t>
            </a:r>
          </a:p>
          <a:p>
            <a:r>
              <a:rPr lang="en-US" dirty="0" smtClean="0"/>
              <a:t>-This mineral resources will be changed by another energy like the solar energy or by the energy of winds...</a:t>
            </a:r>
            <a:endParaRPr lang="fr-FR" dirty="0"/>
          </a:p>
        </p:txBody>
      </p:sp>
      <p:pic>
        <p:nvPicPr>
          <p:cNvPr id="4" name="Image 3" descr="images (12).jpg"/>
          <p:cNvPicPr>
            <a:picLocks noChangeAspect="1"/>
          </p:cNvPicPr>
          <p:nvPr/>
        </p:nvPicPr>
        <p:blipFill>
          <a:blip r:embed="rId2" cstate="print"/>
          <a:stretch>
            <a:fillRect/>
          </a:stretch>
        </p:blipFill>
        <p:spPr>
          <a:xfrm>
            <a:off x="5220072" y="1124744"/>
            <a:ext cx="3923928" cy="5733256"/>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ox(i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ox(i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ox(i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ox(in)">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548680"/>
            <a:ext cx="8229600" cy="504056"/>
          </a:xfrm>
        </p:spPr>
        <p:txBody>
          <a:bodyPr>
            <a:normAutofit fontScale="90000"/>
          </a:bodyPr>
          <a:lstStyle/>
          <a:p>
            <a:r>
              <a:rPr lang="fr-FR" dirty="0" smtClean="0"/>
              <a:t>D- Wild life and open spaces :</a:t>
            </a:r>
            <a:endParaRPr lang="fr-FR" dirty="0"/>
          </a:p>
        </p:txBody>
      </p:sp>
      <p:sp>
        <p:nvSpPr>
          <p:cNvPr id="3" name="Espace réservé du contenu 2"/>
          <p:cNvSpPr>
            <a:spLocks noGrp="1"/>
          </p:cNvSpPr>
          <p:nvPr>
            <p:ph idx="1"/>
          </p:nvPr>
        </p:nvSpPr>
        <p:spPr>
          <a:xfrm>
            <a:off x="457200" y="1196752"/>
            <a:ext cx="5482952" cy="5661248"/>
          </a:xfrm>
        </p:spPr>
        <p:txBody>
          <a:bodyPr>
            <a:normAutofit fontScale="92500" lnSpcReduction="10000"/>
          </a:bodyPr>
          <a:lstStyle/>
          <a:p>
            <a:r>
              <a:rPr lang="en-US" dirty="0" smtClean="0"/>
              <a:t>System of protected reserves and parks : </a:t>
            </a:r>
          </a:p>
          <a:p>
            <a:r>
              <a:rPr lang="en-US" dirty="0" smtClean="0"/>
              <a:t>Biosphere reserves are areas including terrestrial, marine and ' coastal ecosystems. </a:t>
            </a:r>
          </a:p>
          <a:p>
            <a:r>
              <a:rPr lang="en-US" dirty="0" smtClean="0"/>
              <a:t>Each reserve gives solutions for the conservation of biodiversity and prevention of conflicts or problems between man, animals and plants.</a:t>
            </a:r>
          </a:p>
          <a:p>
            <a:r>
              <a:rPr lang="en-US" dirty="0" smtClean="0"/>
              <a:t> Biosphere reserves are special places for scientists and researchers to understand changes and interactions between man and ecological systems </a:t>
            </a:r>
          </a:p>
          <a:p>
            <a:r>
              <a:rPr lang="en-US" dirty="0" smtClean="0"/>
              <a:t>.as Algerians national parks have a rich variety of ecosystems, we have ad eight of them into Biosphere Reserves. </a:t>
            </a:r>
          </a:p>
          <a:p>
            <a:endParaRPr lang="fr-FR" dirty="0"/>
          </a:p>
        </p:txBody>
      </p:sp>
      <p:pic>
        <p:nvPicPr>
          <p:cNvPr id="4" name="Image 3" descr="images (5).jpg"/>
          <p:cNvPicPr>
            <a:picLocks noChangeAspect="1"/>
          </p:cNvPicPr>
          <p:nvPr/>
        </p:nvPicPr>
        <p:blipFill>
          <a:blip r:embed="rId2" cstate="print"/>
          <a:stretch>
            <a:fillRect/>
          </a:stretch>
        </p:blipFill>
        <p:spPr>
          <a:xfrm>
            <a:off x="5868144" y="980728"/>
            <a:ext cx="3275856" cy="5877272"/>
          </a:xfrm>
          <a:prstGeom prst="rect">
            <a:avLst/>
          </a:prstGeom>
        </p:spPr>
      </p:pic>
    </p:spTree>
  </p:cSld>
  <p:clrMapOvr>
    <a:masterClrMapping/>
  </p:clrMapOvr>
  <p:transition>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476672"/>
            <a:ext cx="8229600" cy="2160240"/>
          </a:xfrm>
        </p:spPr>
        <p:txBody>
          <a:bodyPr/>
          <a:lstStyle/>
          <a:p>
            <a:r>
              <a:rPr lang="en-US" dirty="0" err="1" smtClean="0"/>
              <a:t>Tassili</a:t>
            </a:r>
            <a:r>
              <a:rPr lang="en-US" dirty="0" smtClean="0"/>
              <a:t> </a:t>
            </a:r>
            <a:r>
              <a:rPr lang="en-US" dirty="0" err="1" smtClean="0"/>
              <a:t>n’Ajjer</a:t>
            </a:r>
            <a:r>
              <a:rPr lang="en-US" dirty="0" smtClean="0"/>
              <a:t> was the first Algerian park to be in 1986 as a Biosphere Reserve. Then comes El </a:t>
            </a:r>
            <a:r>
              <a:rPr lang="en-US" dirty="0" err="1" smtClean="0"/>
              <a:t>Kadesignated</a:t>
            </a:r>
            <a:r>
              <a:rPr lang="en-US" dirty="0" smtClean="0"/>
              <a:t> la, followed by </a:t>
            </a:r>
            <a:r>
              <a:rPr lang="en-US" dirty="0" err="1" smtClean="0"/>
              <a:t>Djurdjura</a:t>
            </a:r>
            <a:r>
              <a:rPr lang="en-US" dirty="0" smtClean="0"/>
              <a:t>, </a:t>
            </a:r>
            <a:r>
              <a:rPr lang="en-US" dirty="0" err="1" smtClean="0"/>
              <a:t>Chrea</a:t>
            </a:r>
            <a:r>
              <a:rPr lang="en-US" dirty="0" smtClean="0"/>
              <a:t>, </a:t>
            </a:r>
            <a:r>
              <a:rPr lang="en-US" dirty="0" err="1" smtClean="0"/>
              <a:t>Taza</a:t>
            </a:r>
            <a:r>
              <a:rPr lang="en-US" dirty="0" smtClean="0"/>
              <a:t>, </a:t>
            </a:r>
            <a:r>
              <a:rPr lang="en-US" dirty="0" err="1" smtClean="0"/>
              <a:t>Gouraya</a:t>
            </a:r>
            <a:r>
              <a:rPr lang="en-US" dirty="0" smtClean="0"/>
              <a:t>, </a:t>
            </a:r>
            <a:r>
              <a:rPr lang="en-US" dirty="0" err="1" smtClean="0"/>
              <a:t>Belezma</a:t>
            </a:r>
            <a:r>
              <a:rPr lang="en-US" dirty="0" smtClean="0"/>
              <a:t> and, </a:t>
            </a:r>
            <a:r>
              <a:rPr lang="en-US" dirty="0" err="1" smtClean="0"/>
              <a:t>fmally</a:t>
            </a:r>
            <a:r>
              <a:rPr lang="en-US" dirty="0" smtClean="0"/>
              <a:t>, </a:t>
            </a:r>
            <a:r>
              <a:rPr lang="en-US" dirty="0" err="1" smtClean="0"/>
              <a:t>Tlemcen</a:t>
            </a:r>
            <a:r>
              <a:rPr lang="en-US" dirty="0" smtClean="0"/>
              <a:t> Mountains -the last Algerian Biosphere Reserve to be designated in 2016. </a:t>
            </a:r>
          </a:p>
          <a:p>
            <a:endParaRPr lang="fr-FR" dirty="0"/>
          </a:p>
        </p:txBody>
      </p:sp>
      <p:pic>
        <p:nvPicPr>
          <p:cNvPr id="4" name="Image 3" descr="images (8).jpg"/>
          <p:cNvPicPr>
            <a:picLocks noChangeAspect="1"/>
          </p:cNvPicPr>
          <p:nvPr/>
        </p:nvPicPr>
        <p:blipFill>
          <a:blip r:embed="rId3" cstate="print"/>
          <a:stretch>
            <a:fillRect/>
          </a:stretch>
        </p:blipFill>
        <p:spPr>
          <a:xfrm>
            <a:off x="0" y="2564904"/>
            <a:ext cx="9144000" cy="4293096"/>
          </a:xfrm>
          <a:prstGeom prst="rect">
            <a:avLst/>
          </a:prstGeom>
        </p:spPr>
      </p:pic>
      <p:pic>
        <p:nvPicPr>
          <p:cNvPr id="5" name="Image 4" descr="images (10).jpg"/>
          <p:cNvPicPr>
            <a:picLocks noChangeAspect="1"/>
          </p:cNvPicPr>
          <p:nvPr/>
        </p:nvPicPr>
        <p:blipFill>
          <a:blip r:embed="rId4" cstate="print"/>
          <a:stretch>
            <a:fillRect/>
          </a:stretch>
        </p:blipFill>
        <p:spPr>
          <a:xfrm>
            <a:off x="0" y="2552700"/>
            <a:ext cx="9144000" cy="4305300"/>
          </a:xfrm>
          <a:prstGeom prst="rect">
            <a:avLst/>
          </a:prstGeom>
        </p:spPr>
      </p:pic>
      <p:pic>
        <p:nvPicPr>
          <p:cNvPr id="6" name="Image 5" descr="images (7).jpg"/>
          <p:cNvPicPr>
            <a:picLocks noChangeAspect="1"/>
          </p:cNvPicPr>
          <p:nvPr/>
        </p:nvPicPr>
        <p:blipFill>
          <a:blip r:embed="rId5" cstate="print"/>
          <a:stretch>
            <a:fillRect/>
          </a:stretch>
        </p:blipFill>
        <p:spPr>
          <a:xfrm>
            <a:off x="0" y="2492896"/>
            <a:ext cx="9144000" cy="4365104"/>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936104"/>
          </a:xfrm>
        </p:spPr>
        <p:txBody>
          <a:bodyPr/>
          <a:lstStyle/>
          <a:p>
            <a:r>
              <a:rPr lang="fr-FR" dirty="0" smtClean="0"/>
              <a:t>E- Monuments :</a:t>
            </a:r>
            <a:endParaRPr lang="fr-FR" dirty="0"/>
          </a:p>
        </p:txBody>
      </p:sp>
      <p:sp>
        <p:nvSpPr>
          <p:cNvPr id="3" name="Espace réservé du contenu 2"/>
          <p:cNvSpPr>
            <a:spLocks noGrp="1"/>
          </p:cNvSpPr>
          <p:nvPr>
            <p:ph idx="1"/>
          </p:nvPr>
        </p:nvSpPr>
        <p:spPr>
          <a:xfrm>
            <a:off x="251520" y="1196752"/>
            <a:ext cx="4536504" cy="5184576"/>
          </a:xfrm>
        </p:spPr>
        <p:txBody>
          <a:bodyPr>
            <a:normAutofit/>
          </a:bodyPr>
          <a:lstStyle/>
          <a:p>
            <a:r>
              <a:rPr lang="en-US" dirty="0" smtClean="0"/>
              <a:t>The General Command of the Algerian National Gendarmerie Program, the information provided to protect monuments and historical heritage in Algeria</a:t>
            </a:r>
          </a:p>
          <a:p>
            <a:r>
              <a:rPr lang="en-US" dirty="0" smtClean="0"/>
              <a:t>National day of historical heritage</a:t>
            </a:r>
          </a:p>
          <a:p>
            <a:r>
              <a:rPr lang="en-US" dirty="0" smtClean="0"/>
              <a:t>Roman ruins protected in </a:t>
            </a:r>
            <a:r>
              <a:rPr lang="en-US" dirty="0" err="1" smtClean="0"/>
              <a:t>Temgad</a:t>
            </a:r>
            <a:endParaRPr lang="en-US" dirty="0" smtClean="0"/>
          </a:p>
          <a:p>
            <a:r>
              <a:rPr lang="en-US" dirty="0" smtClean="0"/>
              <a:t>Re-create old cities like the Kasbah</a:t>
            </a:r>
            <a:endParaRPr lang="fr-FR" dirty="0"/>
          </a:p>
        </p:txBody>
      </p:sp>
      <p:pic>
        <p:nvPicPr>
          <p:cNvPr id="4" name="Image 3" descr="images (16).jpg"/>
          <p:cNvPicPr>
            <a:picLocks noChangeAspect="1"/>
          </p:cNvPicPr>
          <p:nvPr/>
        </p:nvPicPr>
        <p:blipFill>
          <a:blip r:embed="rId2" cstate="print"/>
          <a:stretch>
            <a:fillRect/>
          </a:stretch>
        </p:blipFill>
        <p:spPr>
          <a:xfrm>
            <a:off x="4716016" y="0"/>
            <a:ext cx="4427984" cy="6858000"/>
          </a:xfrm>
          <a:prstGeom prst="rect">
            <a:avLst/>
          </a:prstGeom>
        </p:spPr>
      </p:pic>
      <p:pic>
        <p:nvPicPr>
          <p:cNvPr id="5" name="Image 4" descr="images (17).jpg"/>
          <p:cNvPicPr>
            <a:picLocks noChangeAspect="1"/>
          </p:cNvPicPr>
          <p:nvPr/>
        </p:nvPicPr>
        <p:blipFill>
          <a:blip r:embed="rId3" cstate="print"/>
          <a:stretch>
            <a:fillRect/>
          </a:stretch>
        </p:blipFill>
        <p:spPr>
          <a:xfrm>
            <a:off x="4716016" y="-171400"/>
            <a:ext cx="4427984" cy="7029400"/>
          </a:xfrm>
          <a:prstGeom prst="rect">
            <a:avLst/>
          </a:prstGeom>
        </p:spPr>
      </p:pic>
      <p:pic>
        <p:nvPicPr>
          <p:cNvPr id="6" name="Image 5" descr="images (39).jpg"/>
          <p:cNvPicPr>
            <a:picLocks noChangeAspect="1"/>
          </p:cNvPicPr>
          <p:nvPr/>
        </p:nvPicPr>
        <p:blipFill>
          <a:blip r:embed="rId4" cstate="print"/>
          <a:stretch>
            <a:fillRect/>
          </a:stretch>
        </p:blipFill>
        <p:spPr>
          <a:xfrm>
            <a:off x="4716015" y="-171400"/>
            <a:ext cx="4427985" cy="7029400"/>
          </a:xfrm>
          <a:prstGeom prst="rect">
            <a:avLst/>
          </a:prstGeom>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ox(i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heckerboard(across)">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checkerboard(across)">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amond(in)">
                                      <p:cBhvr>
                                        <p:cTn id="4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79512" y="0"/>
            <a:ext cx="8229600" cy="908720"/>
          </a:xfrm>
        </p:spPr>
        <p:txBody>
          <a:bodyPr/>
          <a:lstStyle/>
          <a:p>
            <a:r>
              <a:rPr lang="fr-FR" dirty="0" err="1" smtClean="0"/>
              <a:t>Human</a:t>
            </a:r>
            <a:r>
              <a:rPr lang="fr-FR" dirty="0" smtClean="0"/>
              <a:t> </a:t>
            </a:r>
            <a:r>
              <a:rPr lang="fr-FR" dirty="0" err="1" smtClean="0"/>
              <a:t>resources</a:t>
            </a:r>
            <a:endParaRPr lang="fr-FR" dirty="0"/>
          </a:p>
        </p:txBody>
      </p:sp>
      <p:sp>
        <p:nvSpPr>
          <p:cNvPr id="8" name="Espace réservé du texte 7"/>
          <p:cNvSpPr>
            <a:spLocks noGrp="1"/>
          </p:cNvSpPr>
          <p:nvPr>
            <p:ph type="body" idx="1"/>
          </p:nvPr>
        </p:nvSpPr>
        <p:spPr>
          <a:xfrm>
            <a:off x="323528" y="908720"/>
            <a:ext cx="4040188" cy="659352"/>
          </a:xfrm>
        </p:spPr>
        <p:txBody>
          <a:bodyPr/>
          <a:lstStyle/>
          <a:p>
            <a:r>
              <a:rPr lang="fr-FR" dirty="0" smtClean="0"/>
              <a:t>A- </a:t>
            </a:r>
            <a:r>
              <a:rPr lang="fr-FR" dirty="0" err="1" smtClean="0"/>
              <a:t>Health</a:t>
            </a:r>
            <a:r>
              <a:rPr lang="fr-FR" dirty="0" smtClean="0"/>
              <a:t> </a:t>
            </a:r>
            <a:endParaRPr lang="fr-FR" dirty="0"/>
          </a:p>
        </p:txBody>
      </p:sp>
      <p:sp>
        <p:nvSpPr>
          <p:cNvPr id="12" name="Espace réservé du contenu 11"/>
          <p:cNvSpPr>
            <a:spLocks noGrp="1"/>
          </p:cNvSpPr>
          <p:nvPr>
            <p:ph sz="quarter" idx="2"/>
          </p:nvPr>
        </p:nvSpPr>
        <p:spPr>
          <a:xfrm>
            <a:off x="0" y="1412776"/>
            <a:ext cx="4716016" cy="5904656"/>
          </a:xfrm>
        </p:spPr>
        <p:txBody>
          <a:bodyPr>
            <a:normAutofit/>
          </a:bodyPr>
          <a:lstStyle/>
          <a:p>
            <a:r>
              <a:rPr lang="en-US" dirty="0" smtClean="0"/>
              <a:t> Improving health services, especially in remote areas.</a:t>
            </a:r>
          </a:p>
          <a:p>
            <a:r>
              <a:rPr lang="en-US" dirty="0" smtClean="0"/>
              <a:t>250 projects to build a hospital in remote and desert areas</a:t>
            </a:r>
          </a:p>
          <a:p>
            <a:r>
              <a:rPr lang="en-US" dirty="0" smtClean="0"/>
              <a:t>Rehabilitation and medical and social support for persons with disabilities, the government increased the number of care institutions.</a:t>
            </a:r>
          </a:p>
          <a:p>
            <a:r>
              <a:rPr lang="en-US" dirty="0" smtClean="0"/>
              <a:t>Providing necessary equipment and medical staff</a:t>
            </a:r>
          </a:p>
          <a:p>
            <a:r>
              <a:rPr lang="en-US" dirty="0" smtClean="0"/>
              <a:t>Free treatment</a:t>
            </a:r>
            <a:endParaRPr lang="fr-FR" dirty="0"/>
          </a:p>
        </p:txBody>
      </p:sp>
      <p:pic>
        <p:nvPicPr>
          <p:cNvPr id="15" name="Image 14" descr="images (21).jpg"/>
          <p:cNvPicPr>
            <a:picLocks noChangeAspect="1"/>
          </p:cNvPicPr>
          <p:nvPr/>
        </p:nvPicPr>
        <p:blipFill>
          <a:blip r:embed="rId2" cstate="print"/>
          <a:stretch>
            <a:fillRect/>
          </a:stretch>
        </p:blipFill>
        <p:spPr>
          <a:xfrm>
            <a:off x="4716016" y="0"/>
            <a:ext cx="4427984" cy="6857999"/>
          </a:xfrm>
          <a:prstGeom prst="rect">
            <a:avLst/>
          </a:prstGeom>
        </p:spPr>
      </p:pic>
      <p:pic>
        <p:nvPicPr>
          <p:cNvPr id="17" name="Image 16" descr="images (40).jpg"/>
          <p:cNvPicPr>
            <a:picLocks noChangeAspect="1"/>
          </p:cNvPicPr>
          <p:nvPr/>
        </p:nvPicPr>
        <p:blipFill>
          <a:blip r:embed="rId3" cstate="print"/>
          <a:stretch>
            <a:fillRect/>
          </a:stretch>
        </p:blipFill>
        <p:spPr>
          <a:xfrm>
            <a:off x="4716016" y="0"/>
            <a:ext cx="4427984" cy="6858000"/>
          </a:xfrm>
          <a:prstGeom prst="rect">
            <a:avLst/>
          </a:prstGeom>
        </p:spPr>
      </p:pic>
      <p:pic>
        <p:nvPicPr>
          <p:cNvPr id="18" name="Image 17" descr="images (18).jpg"/>
          <p:cNvPicPr>
            <a:picLocks noChangeAspect="1"/>
          </p:cNvPicPr>
          <p:nvPr/>
        </p:nvPicPr>
        <p:blipFill>
          <a:blip r:embed="rId4" cstate="print"/>
          <a:stretch>
            <a:fillRect/>
          </a:stretch>
        </p:blipFill>
        <p:spPr>
          <a:xfrm>
            <a:off x="4667250" y="0"/>
            <a:ext cx="4476750" cy="6858000"/>
          </a:xfrm>
          <a:prstGeom prst="rect">
            <a:avLst/>
          </a:prstGeom>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ox(i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diamond(in)">
                                      <p:cBhvr>
                                        <p:cTn id="17" dur="20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diamond(in)">
                                      <p:cBhvr>
                                        <p:cTn id="22" dur="20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2">
                                            <p:txEl>
                                              <p:pRg st="2" end="2"/>
                                            </p:txEl>
                                          </p:spTgt>
                                        </p:tgtEl>
                                        <p:attrNameLst>
                                          <p:attrName>style.visibility</p:attrName>
                                        </p:attrNameLst>
                                      </p:cBhvr>
                                      <p:to>
                                        <p:strVal val="visible"/>
                                      </p:to>
                                    </p:set>
                                    <p:animEffect transition="in" filter="diamond(in)">
                                      <p:cBhvr>
                                        <p:cTn id="32" dur="2000"/>
                                        <p:tgtEl>
                                          <p:spTgt spid="1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2">
                                            <p:txEl>
                                              <p:pRg st="3" end="3"/>
                                            </p:txEl>
                                          </p:spTgt>
                                        </p:tgtEl>
                                        <p:attrNameLst>
                                          <p:attrName>style.visibility</p:attrName>
                                        </p:attrNameLst>
                                      </p:cBhvr>
                                      <p:to>
                                        <p:strVal val="visible"/>
                                      </p:to>
                                    </p:set>
                                    <p:animEffect transition="in" filter="blinds(horizontal)">
                                      <p:cBhvr>
                                        <p:cTn id="42" dur="500"/>
                                        <p:tgtEl>
                                          <p:spTgt spid="1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2">
                                            <p:txEl>
                                              <p:pRg st="4" end="4"/>
                                            </p:txEl>
                                          </p:spTgt>
                                        </p:tgtEl>
                                        <p:attrNameLst>
                                          <p:attrName>style.visibility</p:attrName>
                                        </p:attrNameLst>
                                      </p:cBhvr>
                                      <p:to>
                                        <p:strVal val="visible"/>
                                      </p:to>
                                    </p:set>
                                    <p:animEffect transition="in" filter="blinds(horizontal)">
                                      <p:cBhvr>
                                        <p:cTn id="53"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88640"/>
            <a:ext cx="8229600" cy="864096"/>
          </a:xfrm>
        </p:spPr>
        <p:txBody>
          <a:bodyPr/>
          <a:lstStyle/>
          <a:p>
            <a:r>
              <a:rPr lang="fr-FR" dirty="0" smtClean="0"/>
              <a:t>B- Education </a:t>
            </a:r>
            <a:endParaRPr lang="fr-FR" dirty="0"/>
          </a:p>
        </p:txBody>
      </p:sp>
      <p:sp>
        <p:nvSpPr>
          <p:cNvPr id="3" name="Espace réservé du contenu 2"/>
          <p:cNvSpPr>
            <a:spLocks noGrp="1"/>
          </p:cNvSpPr>
          <p:nvPr>
            <p:ph idx="1"/>
          </p:nvPr>
        </p:nvSpPr>
        <p:spPr>
          <a:xfrm>
            <a:off x="457200" y="1052736"/>
            <a:ext cx="3754760" cy="5616624"/>
          </a:xfrm>
        </p:spPr>
        <p:txBody>
          <a:bodyPr>
            <a:normAutofit/>
          </a:bodyPr>
          <a:lstStyle/>
          <a:p>
            <a:r>
              <a:rPr lang="en-US" dirty="0" smtClean="0"/>
              <a:t>-Building schools especially in remote regions.</a:t>
            </a:r>
          </a:p>
          <a:p>
            <a:r>
              <a:rPr lang="en-US" dirty="0" smtClean="0"/>
              <a:t>-All the schools will be providing with computers.</a:t>
            </a:r>
          </a:p>
          <a:p>
            <a:r>
              <a:rPr lang="en-US" dirty="0" smtClean="0"/>
              <a:t>-Building private schools to wipe out illiteracy, especially in areas remote and deserts.</a:t>
            </a:r>
          </a:p>
          <a:p>
            <a:r>
              <a:rPr lang="en-US" dirty="0" smtClean="0"/>
              <a:t>-The education of the rural women.</a:t>
            </a:r>
            <a:endParaRPr lang="fr-FR" dirty="0"/>
          </a:p>
        </p:txBody>
      </p:sp>
      <p:pic>
        <p:nvPicPr>
          <p:cNvPr id="4" name="Image 3" descr="images (23).jpg"/>
          <p:cNvPicPr>
            <a:picLocks noChangeAspect="1"/>
          </p:cNvPicPr>
          <p:nvPr/>
        </p:nvPicPr>
        <p:blipFill>
          <a:blip r:embed="rId2" cstate="print"/>
          <a:stretch>
            <a:fillRect/>
          </a:stretch>
        </p:blipFill>
        <p:spPr>
          <a:xfrm>
            <a:off x="4211960" y="0"/>
            <a:ext cx="4932040" cy="6858000"/>
          </a:xfrm>
          <a:prstGeom prst="rect">
            <a:avLst/>
          </a:prstGeom>
        </p:spPr>
      </p:pic>
      <p:pic>
        <p:nvPicPr>
          <p:cNvPr id="5" name="Image 4" descr="images (42).jpg"/>
          <p:cNvPicPr>
            <a:picLocks noChangeAspect="1"/>
          </p:cNvPicPr>
          <p:nvPr/>
        </p:nvPicPr>
        <p:blipFill>
          <a:blip r:embed="rId3" cstate="print"/>
          <a:stretch>
            <a:fillRect/>
          </a:stretch>
        </p:blipFill>
        <p:spPr>
          <a:xfrm>
            <a:off x="4211960" y="0"/>
            <a:ext cx="4932040" cy="6858000"/>
          </a:xfrm>
          <a:prstGeom prst="rect">
            <a:avLst/>
          </a:prstGeom>
        </p:spPr>
      </p:pic>
      <p:pic>
        <p:nvPicPr>
          <p:cNvPr id="6" name="Image 5" descr="images (22).jpg"/>
          <p:cNvPicPr>
            <a:picLocks noChangeAspect="1"/>
          </p:cNvPicPr>
          <p:nvPr/>
        </p:nvPicPr>
        <p:blipFill>
          <a:blip r:embed="rId4" cstate="print"/>
          <a:stretch>
            <a:fillRect/>
          </a:stretch>
        </p:blipFill>
        <p:spPr>
          <a:xfrm>
            <a:off x="4211960" y="0"/>
            <a:ext cx="4932040" cy="68580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ox(in)">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box(in)">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box(in)">
                                      <p:cBhvr>
                                        <p:cTn id="4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0"/>
            <a:ext cx="8229600" cy="836712"/>
          </a:xfrm>
        </p:spPr>
        <p:txBody>
          <a:bodyPr>
            <a:normAutofit/>
          </a:bodyPr>
          <a:lstStyle/>
          <a:p>
            <a:r>
              <a:rPr lang="fr-FR" dirty="0" smtClean="0"/>
              <a:t>C-culture </a:t>
            </a:r>
            <a:endParaRPr lang="fr-FR" dirty="0"/>
          </a:p>
        </p:txBody>
      </p:sp>
      <p:sp>
        <p:nvSpPr>
          <p:cNvPr id="3" name="Espace réservé du contenu 2"/>
          <p:cNvSpPr>
            <a:spLocks noGrp="1"/>
          </p:cNvSpPr>
          <p:nvPr>
            <p:ph idx="1"/>
          </p:nvPr>
        </p:nvSpPr>
        <p:spPr>
          <a:xfrm>
            <a:off x="323528" y="836712"/>
            <a:ext cx="8424936" cy="5688632"/>
          </a:xfrm>
        </p:spPr>
        <p:txBody>
          <a:bodyPr>
            <a:normAutofit/>
          </a:bodyPr>
          <a:lstStyle/>
          <a:p>
            <a:r>
              <a:rPr lang="en-US" dirty="0" smtClean="0"/>
              <a:t>At the present time, Algerian culture has become more developed and open. Young people in Algeria prefer to use the Internet, and the percentage of reading and reading newspapers is still medium, especially among women, and they usually prefer Western, action and romantic films</a:t>
            </a:r>
          </a:p>
          <a:p>
            <a:r>
              <a:rPr lang="fr-FR" dirty="0" smtClean="0"/>
              <a:t>Algerian </a:t>
            </a:r>
            <a:r>
              <a:rPr lang="fr-FR" dirty="0" err="1" smtClean="0"/>
              <a:t>literature</a:t>
            </a:r>
            <a:r>
              <a:rPr lang="fr-FR" dirty="0" smtClean="0"/>
              <a:t> </a:t>
            </a:r>
            <a:r>
              <a:rPr lang="fr-FR" dirty="0" err="1" smtClean="0"/>
              <a:t>Many</a:t>
            </a:r>
            <a:r>
              <a:rPr lang="fr-FR" dirty="0" smtClean="0"/>
              <a:t> </a:t>
            </a:r>
            <a:r>
              <a:rPr lang="fr-FR" dirty="0" err="1" smtClean="0"/>
              <a:t>famous</a:t>
            </a:r>
            <a:r>
              <a:rPr lang="fr-FR" dirty="0" smtClean="0"/>
              <a:t> </a:t>
            </a:r>
            <a:r>
              <a:rPr lang="fr-FR" dirty="0" err="1" smtClean="0"/>
              <a:t>writers</a:t>
            </a:r>
            <a:r>
              <a:rPr lang="fr-FR" dirty="0" smtClean="0"/>
              <a:t> </a:t>
            </a:r>
            <a:r>
              <a:rPr lang="fr-FR" dirty="0" err="1" smtClean="0"/>
              <a:t>originated</a:t>
            </a:r>
            <a:r>
              <a:rPr lang="fr-FR" dirty="0" smtClean="0"/>
              <a:t> in </a:t>
            </a:r>
            <a:r>
              <a:rPr lang="fr-FR" dirty="0" err="1" smtClean="0"/>
              <a:t>Algeria</a:t>
            </a:r>
            <a:r>
              <a:rPr lang="fr-FR" dirty="0" smtClean="0"/>
              <a:t>, </a:t>
            </a:r>
            <a:r>
              <a:rPr lang="fr-FR" dirty="0" err="1" smtClean="0"/>
              <a:t>who</a:t>
            </a:r>
            <a:r>
              <a:rPr lang="fr-FR" dirty="0" smtClean="0"/>
              <a:t> have a major </a:t>
            </a:r>
            <a:r>
              <a:rPr lang="fr-FR" dirty="0" err="1" smtClean="0"/>
              <a:t>role</a:t>
            </a:r>
            <a:r>
              <a:rPr lang="fr-FR" dirty="0" smtClean="0"/>
              <a:t> in the </a:t>
            </a:r>
            <a:r>
              <a:rPr lang="fr-FR" dirty="0" err="1" smtClean="0"/>
              <a:t>literary</a:t>
            </a:r>
            <a:r>
              <a:rPr lang="fr-FR" dirty="0" smtClean="0"/>
              <a:t> renaissance, and </a:t>
            </a:r>
            <a:r>
              <a:rPr lang="fr-FR" dirty="0" err="1" smtClean="0"/>
              <a:t>they</a:t>
            </a:r>
            <a:r>
              <a:rPr lang="fr-FR" dirty="0" smtClean="0"/>
              <a:t> </a:t>
            </a:r>
            <a:r>
              <a:rPr lang="fr-FR" dirty="0" err="1" smtClean="0"/>
              <a:t>also</a:t>
            </a:r>
            <a:r>
              <a:rPr lang="fr-FR" dirty="0" smtClean="0"/>
              <a:t> won the Nobel </a:t>
            </a:r>
            <a:r>
              <a:rPr lang="fr-FR" dirty="0" err="1" smtClean="0"/>
              <a:t>Prizes</a:t>
            </a:r>
            <a:r>
              <a:rPr lang="fr-FR" dirty="0" smtClean="0"/>
              <a:t>, </a:t>
            </a:r>
            <a:r>
              <a:rPr lang="fr-FR" dirty="0" err="1" smtClean="0"/>
              <a:t>such</a:t>
            </a:r>
            <a:r>
              <a:rPr lang="fr-FR" dirty="0" smtClean="0"/>
              <a:t> as </a:t>
            </a:r>
            <a:r>
              <a:rPr lang="fr-FR" dirty="0" err="1" smtClean="0"/>
              <a:t>writer</a:t>
            </a:r>
            <a:r>
              <a:rPr lang="fr-FR" dirty="0" smtClean="0"/>
              <a:t> Henry </a:t>
            </a:r>
            <a:r>
              <a:rPr lang="fr-FR" dirty="0" err="1" smtClean="0"/>
              <a:t>Qarba</a:t>
            </a:r>
            <a:r>
              <a:rPr lang="fr-FR" dirty="0" smtClean="0"/>
              <a:t> of </a:t>
            </a:r>
            <a:r>
              <a:rPr lang="fr-FR" dirty="0" err="1" smtClean="0"/>
              <a:t>Algeria</a:t>
            </a:r>
            <a:r>
              <a:rPr lang="fr-FR" dirty="0" smtClean="0"/>
              <a:t>, and </a:t>
            </a:r>
            <a:r>
              <a:rPr lang="fr-FR" dirty="0" err="1" smtClean="0"/>
              <a:t>writer</a:t>
            </a:r>
            <a:r>
              <a:rPr lang="fr-FR" dirty="0" smtClean="0"/>
              <a:t> </a:t>
            </a:r>
            <a:r>
              <a:rPr lang="fr-FR" dirty="0" err="1" smtClean="0"/>
              <a:t>Asia</a:t>
            </a:r>
            <a:r>
              <a:rPr lang="fr-FR" dirty="0" smtClean="0"/>
              <a:t> </a:t>
            </a:r>
            <a:r>
              <a:rPr lang="fr-FR" dirty="0" err="1" smtClean="0"/>
              <a:t>Jabbar</a:t>
            </a:r>
            <a:r>
              <a:rPr lang="fr-FR" dirty="0" smtClean="0"/>
              <a:t>, and the </a:t>
            </a:r>
            <a:r>
              <a:rPr lang="fr-FR" dirty="0" err="1" smtClean="0"/>
              <a:t>most</a:t>
            </a:r>
            <a:r>
              <a:rPr lang="fr-FR" dirty="0" smtClean="0"/>
              <a:t> </a:t>
            </a:r>
            <a:r>
              <a:rPr lang="fr-FR" dirty="0" err="1" smtClean="0"/>
              <a:t>famous</a:t>
            </a:r>
            <a:r>
              <a:rPr lang="fr-FR" dirty="0" smtClean="0"/>
              <a:t> </a:t>
            </a:r>
            <a:r>
              <a:rPr lang="fr-FR" dirty="0" err="1" smtClean="0"/>
              <a:t>Algerian</a:t>
            </a:r>
            <a:r>
              <a:rPr lang="fr-FR" dirty="0" smtClean="0"/>
              <a:t> </a:t>
            </a:r>
            <a:r>
              <a:rPr lang="fr-FR" dirty="0" err="1" smtClean="0"/>
              <a:t>writers</a:t>
            </a:r>
            <a:r>
              <a:rPr lang="fr-FR" dirty="0" smtClean="0"/>
              <a:t> are </a:t>
            </a:r>
            <a:r>
              <a:rPr lang="fr-FR" dirty="0" err="1" smtClean="0"/>
              <a:t>also</a:t>
            </a:r>
            <a:r>
              <a:rPr lang="fr-FR" dirty="0" smtClean="0"/>
              <a:t> </a:t>
            </a:r>
            <a:r>
              <a:rPr lang="fr-FR" dirty="0" err="1" smtClean="0"/>
              <a:t>Ahlam</a:t>
            </a:r>
            <a:r>
              <a:rPr lang="fr-FR" dirty="0" smtClean="0"/>
              <a:t> </a:t>
            </a:r>
            <a:r>
              <a:rPr lang="fr-FR" dirty="0" err="1" smtClean="0"/>
              <a:t>Mostaghanemi</a:t>
            </a:r>
            <a:r>
              <a:rPr lang="fr-FR" dirty="0" smtClean="0"/>
              <a:t>, Tahar </a:t>
            </a:r>
            <a:r>
              <a:rPr lang="fr-FR" dirty="0" err="1" smtClean="0"/>
              <a:t>Fadila</a:t>
            </a:r>
            <a:r>
              <a:rPr lang="fr-FR" dirty="0" smtClean="0"/>
              <a:t> Al </a:t>
            </a:r>
            <a:r>
              <a:rPr lang="fr-FR" dirty="0" err="1" smtClean="0"/>
              <a:t>Farouq</a:t>
            </a:r>
            <a:r>
              <a:rPr lang="fr-FR" dirty="0" smtClean="0"/>
              <a:t>, and </a:t>
            </a:r>
            <a:r>
              <a:rPr lang="fr-FR" dirty="0" err="1" smtClean="0"/>
              <a:t>Moufdi</a:t>
            </a:r>
            <a:r>
              <a:rPr lang="fr-FR" dirty="0" smtClean="0"/>
              <a:t> Zakaria</a:t>
            </a:r>
            <a:endParaRPr lang="fr-FR"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s (43).jpg"/>
          <p:cNvPicPr>
            <a:picLocks noChangeAspect="1"/>
          </p:cNvPicPr>
          <p:nvPr/>
        </p:nvPicPr>
        <p:blipFill>
          <a:blip r:embed="rId2" cstate="print"/>
          <a:stretch>
            <a:fillRect/>
          </a:stretch>
        </p:blipFill>
        <p:spPr>
          <a:xfrm>
            <a:off x="0" y="0"/>
            <a:ext cx="9144000" cy="6858000"/>
          </a:xfrm>
          <a:prstGeom prst="rect">
            <a:avLst/>
          </a:prstGeom>
        </p:spPr>
      </p:pic>
      <p:pic>
        <p:nvPicPr>
          <p:cNvPr id="3" name="Image 2" descr="images (44).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a:xfrm>
            <a:off x="251520" y="0"/>
            <a:ext cx="8229600" cy="2852936"/>
          </a:xfrm>
        </p:spPr>
        <p:txBody>
          <a:bodyPr>
            <a:normAutofit fontScale="92500" lnSpcReduction="10000"/>
          </a:bodyPr>
          <a:lstStyle/>
          <a:p>
            <a:r>
              <a:rPr lang="en-US" dirty="0" smtClean="0"/>
              <a:t>And the Algerian culture varies between east, west, north and south</a:t>
            </a:r>
          </a:p>
          <a:p>
            <a:r>
              <a:rPr lang="en-US" dirty="0" smtClean="0"/>
              <a:t>It is a country rich in customs and traditions, and you have a region of its own heritage</a:t>
            </a:r>
          </a:p>
          <a:p>
            <a:r>
              <a:rPr lang="en-US" dirty="0" smtClean="0"/>
              <a:t>For example</a:t>
            </a:r>
          </a:p>
          <a:p>
            <a:r>
              <a:rPr lang="en-US" dirty="0" smtClean="0"/>
              <a:t>There are </a:t>
            </a:r>
            <a:r>
              <a:rPr lang="en-US" dirty="0" err="1" smtClean="0"/>
              <a:t>kabils</a:t>
            </a:r>
            <a:r>
              <a:rPr lang="en-US" dirty="0" smtClean="0"/>
              <a:t>  in the north</a:t>
            </a:r>
          </a:p>
          <a:p>
            <a:r>
              <a:rPr lang="en-US" dirty="0" err="1" smtClean="0"/>
              <a:t>Chaouia</a:t>
            </a:r>
            <a:r>
              <a:rPr lang="en-US" dirty="0" smtClean="0"/>
              <a:t> in the center  and </a:t>
            </a:r>
            <a:r>
              <a:rPr lang="en-US" dirty="0" err="1" smtClean="0"/>
              <a:t>Touareg</a:t>
            </a:r>
            <a:r>
              <a:rPr lang="en-US" dirty="0" smtClean="0"/>
              <a:t> in the south</a:t>
            </a:r>
            <a:endParaRPr lang="fr-FR" dirty="0"/>
          </a:p>
        </p:txBody>
      </p:sp>
      <p:pic>
        <p:nvPicPr>
          <p:cNvPr id="9" name="Image 8" descr="images (25).jpg"/>
          <p:cNvPicPr>
            <a:picLocks noChangeAspect="1"/>
          </p:cNvPicPr>
          <p:nvPr/>
        </p:nvPicPr>
        <p:blipFill>
          <a:blip r:embed="rId2" cstate="print"/>
          <a:stretch>
            <a:fillRect/>
          </a:stretch>
        </p:blipFill>
        <p:spPr>
          <a:xfrm>
            <a:off x="0" y="3048000"/>
            <a:ext cx="9144000" cy="3810000"/>
          </a:xfrm>
          <a:prstGeom prst="rect">
            <a:avLst/>
          </a:prstGeom>
        </p:spPr>
      </p:pic>
      <p:pic>
        <p:nvPicPr>
          <p:cNvPr id="10" name="Image 9" descr="images (26).jpg"/>
          <p:cNvPicPr>
            <a:picLocks noChangeAspect="1"/>
          </p:cNvPicPr>
          <p:nvPr/>
        </p:nvPicPr>
        <p:blipFill>
          <a:blip r:embed="rId3" cstate="print"/>
          <a:stretch>
            <a:fillRect/>
          </a:stretch>
        </p:blipFill>
        <p:spPr>
          <a:xfrm>
            <a:off x="0" y="2852936"/>
            <a:ext cx="9144000" cy="4005064"/>
          </a:xfrm>
          <a:prstGeom prst="rect">
            <a:avLst/>
          </a:prstGeom>
        </p:spPr>
      </p:pic>
      <p:pic>
        <p:nvPicPr>
          <p:cNvPr id="11" name="Image 10" descr="images (27).jpg"/>
          <p:cNvPicPr>
            <a:picLocks noChangeAspect="1"/>
          </p:cNvPicPr>
          <p:nvPr/>
        </p:nvPicPr>
        <p:blipFill>
          <a:blip r:embed="rId4" cstate="print"/>
          <a:stretch>
            <a:fillRect/>
          </a:stretch>
        </p:blipFill>
        <p:spPr>
          <a:xfrm>
            <a:off x="-180528" y="2852936"/>
            <a:ext cx="9324528" cy="4005064"/>
          </a:xfrm>
          <a:prstGeom prst="rect">
            <a:avLst/>
          </a:prstGeom>
        </p:spPr>
      </p:pic>
      <p:pic>
        <p:nvPicPr>
          <p:cNvPr id="12" name="Image 11" descr="images (28).jpg"/>
          <p:cNvPicPr>
            <a:picLocks noChangeAspect="1"/>
          </p:cNvPicPr>
          <p:nvPr/>
        </p:nvPicPr>
        <p:blipFill>
          <a:blip r:embed="rId5" cstate="print"/>
          <a:stretch>
            <a:fillRect/>
          </a:stretch>
        </p:blipFill>
        <p:spPr>
          <a:xfrm>
            <a:off x="-180528" y="2852936"/>
            <a:ext cx="9324528" cy="4005064"/>
          </a:xfrm>
          <a:prstGeom prst="rect">
            <a:avLst/>
          </a:prstGeom>
        </p:spPr>
      </p:pic>
      <p:pic>
        <p:nvPicPr>
          <p:cNvPr id="13" name="Image 12" descr="images (45).jpg"/>
          <p:cNvPicPr>
            <a:picLocks noChangeAspect="1"/>
          </p:cNvPicPr>
          <p:nvPr/>
        </p:nvPicPr>
        <p:blipFill>
          <a:blip r:embed="rId6" cstate="print"/>
          <a:stretch>
            <a:fillRect/>
          </a:stretch>
        </p:blipFill>
        <p:spPr>
          <a:xfrm>
            <a:off x="-252536" y="2852936"/>
            <a:ext cx="9396536" cy="4005064"/>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heckerboard(across)">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heckerboard(across)">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heckerboard(across)">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amond(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checkerboard(across)">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amond(in)">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amond(in)">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diamond(in)">
                                      <p:cBhvr>
                                        <p:cTn id="5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0"/>
            <a:ext cx="8229600" cy="980728"/>
          </a:xfrm>
        </p:spPr>
        <p:txBody>
          <a:bodyPr/>
          <a:lstStyle/>
          <a:p>
            <a:r>
              <a:rPr lang="fr-FR" dirty="0" smtClean="0"/>
              <a:t>D – </a:t>
            </a:r>
            <a:r>
              <a:rPr lang="fr-FR" dirty="0" err="1" smtClean="0"/>
              <a:t>Economy</a:t>
            </a:r>
            <a:r>
              <a:rPr lang="fr-FR" dirty="0" smtClean="0"/>
              <a:t> </a:t>
            </a:r>
            <a:endParaRPr lang="fr-FR" dirty="0"/>
          </a:p>
        </p:txBody>
      </p:sp>
      <p:sp>
        <p:nvSpPr>
          <p:cNvPr id="3" name="Espace réservé du contenu 2"/>
          <p:cNvSpPr>
            <a:spLocks noGrp="1"/>
          </p:cNvSpPr>
          <p:nvPr>
            <p:ph idx="1"/>
          </p:nvPr>
        </p:nvSpPr>
        <p:spPr>
          <a:xfrm>
            <a:off x="457200" y="1052736"/>
            <a:ext cx="8219256" cy="5271864"/>
          </a:xfrm>
        </p:spPr>
        <p:txBody>
          <a:bodyPr>
            <a:normAutofit/>
          </a:bodyPr>
          <a:lstStyle/>
          <a:p>
            <a:r>
              <a:rPr lang="en-US" dirty="0" smtClean="0"/>
              <a:t>Competent Ministry of Trade and Supply and means to take actions and measures and decisions necessary to protect the national economy from the damage caused by the dumping or subsidies or unjustified increase in imports, as defined in the scope of the agreements contained in the Final Document of the outcome of the Uruguay Round of multilateral trade negotiations that was approved by the Republic of Egypt president's decision No. 72 of 1995</a:t>
            </a:r>
          </a:p>
          <a:p>
            <a:r>
              <a:rPr lang="en-US" dirty="0" smtClean="0"/>
              <a:t>.Stimulating economic and financial waste-water treatment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endParaRPr lang="fr-FR" dirty="0"/>
          </a:p>
        </p:txBody>
      </p:sp>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92696"/>
            <a:ext cx="8229600" cy="864096"/>
          </a:xfrm>
        </p:spPr>
        <p:txBody>
          <a:bodyPr>
            <a:noAutofit/>
          </a:bodyPr>
          <a:lstStyle/>
          <a:p>
            <a:r>
              <a:rPr lang="fr-FR" dirty="0" smtClean="0">
                <a:solidFill>
                  <a:srgbClr val="FF0000"/>
                </a:solidFill>
              </a:rPr>
              <a:t>Introduction:</a:t>
            </a:r>
            <a:br>
              <a:rPr lang="fr-FR" dirty="0" smtClean="0">
                <a:solidFill>
                  <a:srgbClr val="FF0000"/>
                </a:solidFill>
              </a:rPr>
            </a:br>
            <a:endParaRPr lang="fr-FR" dirty="0">
              <a:solidFill>
                <a:srgbClr val="FF0000"/>
              </a:solidFill>
            </a:endParaRPr>
          </a:p>
        </p:txBody>
      </p:sp>
      <p:sp>
        <p:nvSpPr>
          <p:cNvPr id="3" name="Espace réservé du contenu 2"/>
          <p:cNvSpPr>
            <a:spLocks noGrp="1"/>
          </p:cNvSpPr>
          <p:nvPr>
            <p:ph idx="1"/>
          </p:nvPr>
        </p:nvSpPr>
        <p:spPr>
          <a:xfrm>
            <a:off x="457200" y="836712"/>
            <a:ext cx="8229600" cy="5487888"/>
          </a:xfrm>
        </p:spPr>
        <p:txBody>
          <a:bodyPr/>
          <a:lstStyle/>
          <a:p>
            <a:r>
              <a:rPr lang="en-US" dirty="0" smtClean="0"/>
              <a:t>In the beginning, after peace and greeting, I present to you briefly a simple introduction about our project that we would like to discuss today, which is entitled   “A Conservation Plan” , and we hope that we will be successful in presenting all the elements and ideas that the project deals with, and it will be specialized and comprehensive for all the details that everyone is searching for. We put in your hands this project, which we hope will be on the level, hoping for the honorable professors, as well as our fellow students, that you should not skimp on us with your comments and suggestions.</a:t>
            </a:r>
            <a:endParaRPr lang="fr-FR"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762000" y="1268761"/>
            <a:ext cx="7620000" cy="5328592"/>
          </a:xfrm>
          <a:prstGeom prst="rect">
            <a:avLst/>
          </a:prstGeom>
        </p:spPr>
      </p:pic>
    </p:spTree>
    <p:extLst>
      <p:ext uri="{BB962C8B-B14F-4D97-AF65-F5344CB8AC3E}">
        <p14:creationId xmlns="" xmlns:p14="http://schemas.microsoft.com/office/powerpoint/2010/main" val="268196358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08720"/>
            <a:ext cx="8229600" cy="5415880"/>
          </a:xfrm>
        </p:spPr>
        <p:txBody>
          <a:bodyPr>
            <a:normAutofit/>
          </a:bodyPr>
          <a:lstStyle/>
          <a:p>
            <a:r>
              <a:rPr lang="en-US" dirty="0" smtClean="0"/>
              <a:t>The UN Environment </a:t>
            </a:r>
            <a:r>
              <a:rPr lang="en-US" dirty="0" err="1" smtClean="0"/>
              <a:t>Programme</a:t>
            </a:r>
            <a:r>
              <a:rPr lang="en-US" dirty="0" smtClean="0"/>
              <a:t> (UNEP) annually organizes events for World Environment Day, which encourages worldwide awareness and action for the protection of the environment. It is celebrated on 5 June in over 100 countries.</a:t>
            </a:r>
          </a:p>
          <a:p>
            <a:r>
              <a:rPr lang="en-US" dirty="0" smtClean="0"/>
              <a:t>The 2020 edition of World Environment Day is expected to provide an opportunity for driving the momentum and public awareness of nature as a key aspect in the lead up to the </a:t>
            </a:r>
            <a:r>
              <a:rPr lang="en-US" dirty="0" smtClean="0">
                <a:hlinkClick r:id="rId2"/>
              </a:rPr>
              <a:t>15th meeting</a:t>
            </a:r>
            <a:r>
              <a:rPr lang="en-US" dirty="0" smtClean="0"/>
              <a:t> of the Parties (COP 15) to the Convention on Biological Diversity (CBD) in Kunming, China, in 2020.</a:t>
            </a:r>
          </a:p>
          <a:p>
            <a:endParaRPr lang="fr-FR"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aee.org.au/wp-content/uploads/2019/03/AAEE-blog-world-environment-day-2019.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620688"/>
            <a:ext cx="8784976" cy="59766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2460707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1026"/>
                                        </p:tgtEl>
                                        <p:attrNameLst>
                                          <p:attrName>ppt_x</p:attrName>
                                        </p:attrNameLst>
                                      </p:cBhvr>
                                      <p:tavLst>
                                        <p:tav tm="0">
                                          <p:val>
                                            <p:strVal val="ppt_x"/>
                                          </p:val>
                                        </p:tav>
                                        <p:tav tm="100000">
                                          <p:val>
                                            <p:strVal val="ppt_x"/>
                                          </p:val>
                                        </p:tav>
                                      </p:tavLst>
                                    </p:anim>
                                    <p:anim calcmode="lin" valueType="num">
                                      <p:cBhvr additive="base">
                                        <p:cTn id="12" dur="500"/>
                                        <p:tgtEl>
                                          <p:spTgt spid="1026"/>
                                        </p:tgtEl>
                                        <p:attrNameLst>
                                          <p:attrName>ppt_y</p:attrName>
                                        </p:attrNameLst>
                                      </p:cBhvr>
                                      <p:tavLst>
                                        <p:tav tm="0">
                                          <p:val>
                                            <p:strVal val="ppt_y"/>
                                          </p:val>
                                        </p:tav>
                                        <p:tav tm="100000">
                                          <p:val>
                                            <p:strVal val="1+ppt_h/2"/>
                                          </p:val>
                                        </p:tav>
                                      </p:tavLst>
                                    </p:anim>
                                    <p:set>
                                      <p:cBhvr>
                                        <p:cTn id="13"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052736"/>
            <a:ext cx="8229600" cy="1143000"/>
          </a:xfrm>
        </p:spPr>
        <p:txBody>
          <a:bodyPr>
            <a:normAutofit fontScale="90000"/>
          </a:bodyPr>
          <a:lstStyle/>
          <a:p>
            <a:r>
              <a:rPr lang="en-US" dirty="0" smtClean="0"/>
              <a:t>World Environment Day 2019</a:t>
            </a:r>
            <a:br>
              <a:rPr lang="en-US" dirty="0" smtClean="0"/>
            </a:br>
            <a:r>
              <a:rPr lang="en-US" dirty="0" smtClean="0"/>
              <a:t>             Air pollution</a:t>
            </a:r>
            <a:br>
              <a:rPr lang="en-US" dirty="0" smtClean="0"/>
            </a:br>
            <a:endParaRPr lang="fr-FR" dirty="0"/>
          </a:p>
        </p:txBody>
      </p:sp>
      <p:sp>
        <p:nvSpPr>
          <p:cNvPr id="3" name="Espace réservé du contenu 2"/>
          <p:cNvSpPr>
            <a:spLocks noGrp="1"/>
          </p:cNvSpPr>
          <p:nvPr>
            <p:ph idx="1"/>
          </p:nvPr>
        </p:nvSpPr>
        <p:spPr>
          <a:xfrm>
            <a:off x="457200" y="1844824"/>
            <a:ext cx="8229600" cy="4479776"/>
          </a:xfrm>
        </p:spPr>
        <p:txBody>
          <a:bodyPr>
            <a:normAutofit fontScale="92500"/>
          </a:bodyPr>
          <a:lstStyle/>
          <a:p>
            <a:r>
              <a:rPr lang="en-US" dirty="0" smtClean="0"/>
              <a:t>Did you know that only 12 per cent of cities have air quality measures that meet WHO standards? </a:t>
            </a:r>
          </a:p>
          <a:p>
            <a:r>
              <a:rPr lang="en-US" dirty="0" smtClean="0"/>
              <a:t>That 4.3 million deaths are attributed to indoor air pollution from cooking? </a:t>
            </a:r>
          </a:p>
          <a:p>
            <a:r>
              <a:rPr lang="en-US" dirty="0" smtClean="0"/>
              <a:t>Or that 90 out of 193 countries do not have vehicle emission standards? </a:t>
            </a:r>
          </a:p>
          <a:p>
            <a:r>
              <a:rPr lang="en-US" dirty="0" smtClean="0"/>
              <a:t>World Environment Day is the United Nations day for encouraging worldwide awareness and action to protect our environment. Since it began in 1974, the event has grown to become a global platform for public outreach that is widely celebrated in over 100 countries.</a:t>
            </a:r>
          </a:p>
          <a:p>
            <a:endParaRPr lang="fr-FR"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435280" cy="6120680"/>
          </a:xfrm>
        </p:spPr>
        <p:txBody>
          <a:bodyPr>
            <a:normAutofit lnSpcReduction="10000"/>
          </a:bodyPr>
          <a:lstStyle/>
          <a:p>
            <a:r>
              <a:rPr lang="en-US" dirty="0" smtClean="0"/>
              <a:t>Each World Environment Day is organized around a theme that draws attention to a particularly pressing environmental concern. The theme for 2019 is “Air pollution”.</a:t>
            </a:r>
          </a:p>
          <a:p>
            <a:r>
              <a:rPr lang="en-US" dirty="0" smtClean="0"/>
              <a:t>Every World Environment Day has a different host country, where the official celebrations take place. The focus on the host country helps highlight the environmental challenges it faces and supports worldwide efforts to address them. This year's host is China.</a:t>
            </a:r>
          </a:p>
          <a:p>
            <a:r>
              <a:rPr lang="en-US" dirty="0" smtClean="0"/>
              <a:t>In recent years, millions of people have taken part in thousands of registered activities worldwide. Please sign up on the global website  so we can keep you updated on what’s happening.</a:t>
            </a:r>
          </a:p>
          <a:p>
            <a:r>
              <a:rPr lang="en-US" dirty="0" smtClean="0"/>
              <a:t>Find an event near you and get involved to fight Air Pollution</a:t>
            </a:r>
            <a:endParaRPr lang="fr-FR" dirty="0" smtClean="0"/>
          </a:p>
          <a:p>
            <a:endParaRPr lang="fr-FR"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285750" y="1257300"/>
            <a:ext cx="8572500" cy="5124028"/>
          </a:xfrm>
          <a:prstGeom prst="rect">
            <a:avLst/>
          </a:prstGeom>
        </p:spPr>
      </p:pic>
    </p:spTree>
    <p:extLst>
      <p:ext uri="{BB962C8B-B14F-4D97-AF65-F5344CB8AC3E}">
        <p14:creationId xmlns="" xmlns:p14="http://schemas.microsoft.com/office/powerpoint/2010/main" val="3732997895"/>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8229600" cy="1143000"/>
          </a:xfrm>
        </p:spPr>
        <p:txBody>
          <a:bodyPr/>
          <a:lstStyle/>
          <a:p>
            <a:r>
              <a:rPr lang="fr-FR" dirty="0" smtClean="0"/>
              <a:t>Our </a:t>
            </a:r>
            <a:r>
              <a:rPr lang="fr-FR" dirty="0" err="1" smtClean="0"/>
              <a:t>ideal</a:t>
            </a:r>
            <a:r>
              <a:rPr lang="fr-FR" dirty="0" smtClean="0"/>
              <a:t> </a:t>
            </a:r>
            <a:r>
              <a:rPr lang="fr-FR" dirty="0" err="1" smtClean="0"/>
              <a:t>town</a:t>
            </a:r>
            <a:r>
              <a:rPr lang="fr-FR" dirty="0" smtClean="0"/>
              <a:t> </a:t>
            </a:r>
            <a:endParaRPr lang="fr-FR" dirty="0"/>
          </a:p>
        </p:txBody>
      </p:sp>
      <p:sp>
        <p:nvSpPr>
          <p:cNvPr id="3" name="Espace réservé du contenu 2"/>
          <p:cNvSpPr>
            <a:spLocks noGrp="1"/>
          </p:cNvSpPr>
          <p:nvPr>
            <p:ph idx="1"/>
          </p:nvPr>
        </p:nvSpPr>
        <p:spPr>
          <a:xfrm>
            <a:off x="179512" y="1556792"/>
            <a:ext cx="8507288" cy="4968552"/>
          </a:xfrm>
        </p:spPr>
        <p:txBody>
          <a:bodyPr>
            <a:normAutofit lnSpcReduction="10000"/>
          </a:bodyPr>
          <a:lstStyle/>
          <a:p>
            <a:r>
              <a:rPr lang="en-US" dirty="0" smtClean="0"/>
              <a:t>Who among us does not want to live in an ideal pollution-free environment with great weather and a luxurious life</a:t>
            </a:r>
          </a:p>
          <a:p>
            <a:r>
              <a:rPr lang="en-US" dirty="0" smtClean="0"/>
              <a:t>we can  ideas </a:t>
            </a:r>
            <a:r>
              <a:rPr lang="en-US" dirty="0" err="1" smtClean="0"/>
              <a:t>develpment</a:t>
            </a:r>
            <a:r>
              <a:rPr lang="en-US" dirty="0" smtClean="0"/>
              <a:t> what might put us in an ideal setting </a:t>
            </a:r>
          </a:p>
          <a:p>
            <a:r>
              <a:rPr lang="en-US" dirty="0" smtClean="0"/>
              <a:t>That people in the healthy city have access to profitable jobs</a:t>
            </a:r>
          </a:p>
          <a:p>
            <a:r>
              <a:rPr lang="en-US" dirty="0" smtClean="0"/>
              <a:t> stable and sufficient income</a:t>
            </a:r>
          </a:p>
          <a:p>
            <a:r>
              <a:rPr lang="en-US" dirty="0" smtClean="0"/>
              <a:t> good health facilities and services</a:t>
            </a:r>
          </a:p>
          <a:p>
            <a:r>
              <a:rPr lang="en-US" dirty="0" smtClean="0"/>
              <a:t>a supply of safe water, sanitation facilities, that waste is collected and disposed of in a proper way, that the streets are clean and paved</a:t>
            </a:r>
            <a:endParaRPr lang="fr-FR" dirty="0"/>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80728"/>
            <a:ext cx="8229600" cy="4392488"/>
          </a:xfrm>
        </p:spPr>
        <p:txBody>
          <a:bodyPr/>
          <a:lstStyle/>
          <a:p>
            <a:r>
              <a:rPr lang="en-US" dirty="0" smtClean="0"/>
              <a:t>that the environment is free from pollution and  overcrowding, </a:t>
            </a:r>
          </a:p>
          <a:p>
            <a:r>
              <a:rPr lang="en-US" dirty="0" smtClean="0"/>
              <a:t>that roads and transportation are safe and adequate,</a:t>
            </a:r>
          </a:p>
          <a:p>
            <a:r>
              <a:rPr lang="en-US" dirty="0" smtClean="0"/>
              <a:t> that they have good communications systems, </a:t>
            </a:r>
          </a:p>
          <a:p>
            <a:r>
              <a:rPr lang="en-US" dirty="0" smtClean="0"/>
              <a:t>and that there are spacious public parks, green spaces, sports fields and recreational facilities</a:t>
            </a:r>
          </a:p>
          <a:p>
            <a:r>
              <a:rPr lang="en-US" dirty="0" smtClean="0"/>
              <a:t>And last but not least, the city must have its distinct personality, and its environment must be </a:t>
            </a:r>
            <a:r>
              <a:rPr lang="en-US" dirty="0" err="1" smtClean="0"/>
              <a:t>vibran</a:t>
            </a:r>
            <a:endParaRPr lang="fr-FR"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s (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60648"/>
            <a:ext cx="9144000" cy="6324600"/>
          </a:xfrm>
        </p:spPr>
        <p:txBody>
          <a:bodyPr>
            <a:normAutofit lnSpcReduction="10000"/>
          </a:bodyPr>
          <a:lstStyle/>
          <a:p>
            <a:r>
              <a:rPr lang="en-US" dirty="0" smtClean="0"/>
              <a:t>As a new generation, we propose to you this blueprint of our ideal city, which we hope will materialize on the ground</a:t>
            </a:r>
          </a:p>
          <a:p>
            <a:r>
              <a:rPr lang="en-US" dirty="0" smtClean="0"/>
              <a:t>- Urban development plans should be developed</a:t>
            </a:r>
          </a:p>
          <a:p>
            <a:r>
              <a:rPr lang="en-US" dirty="0" smtClean="0"/>
              <a:t>Create green spaces</a:t>
            </a:r>
          </a:p>
          <a:p>
            <a:r>
              <a:rPr lang="en-US" dirty="0" smtClean="0"/>
              <a:t>Providing amusement facilities for children</a:t>
            </a:r>
          </a:p>
          <a:p>
            <a:r>
              <a:rPr lang="en-US" dirty="0" smtClean="0"/>
              <a:t>Put recycling bins</a:t>
            </a:r>
          </a:p>
          <a:p>
            <a:r>
              <a:rPr lang="en-US" dirty="0" smtClean="0"/>
              <a:t>Construction of power plants using wind energy</a:t>
            </a:r>
          </a:p>
          <a:p>
            <a:r>
              <a:rPr lang="en-US" dirty="0" smtClean="0"/>
              <a:t>The buildings are provided with systems to maintain the temperature to avoid energy loss</a:t>
            </a:r>
          </a:p>
          <a:p>
            <a:r>
              <a:rPr lang="en-US" dirty="0" smtClean="0"/>
              <a:t>Replacing regular lighting poles with columns equipped with a solar cell</a:t>
            </a:r>
          </a:p>
          <a:p>
            <a:r>
              <a:rPr lang="en-US" dirty="0" smtClean="0"/>
              <a:t>Placement of a factory filter</a:t>
            </a:r>
          </a:p>
          <a:p>
            <a:r>
              <a:rPr lang="en-US" dirty="0" smtClean="0"/>
              <a:t>Reducing the use of coal energy</a:t>
            </a:r>
          </a:p>
          <a:p>
            <a:r>
              <a:rPr lang="en-US" dirty="0" smtClean="0"/>
              <a:t>By taking these measures, we will obtain a city without pollution</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heckerboard(across)">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heckerboard(across)">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36712"/>
            <a:ext cx="8229600" cy="5487888"/>
          </a:xfrm>
        </p:spPr>
        <p:txBody>
          <a:bodyPr>
            <a:normAutofit fontScale="92500" lnSpcReduction="10000"/>
          </a:bodyPr>
          <a:lstStyle/>
          <a:p>
            <a:r>
              <a:rPr lang="fr-FR" sz="4800" b="1" u="sng" dirty="0" smtClean="0">
                <a:solidFill>
                  <a:srgbClr val="7030A0"/>
                </a:solidFill>
                <a:latin typeface="Arial Black" pitchFamily="34" charset="0"/>
              </a:rPr>
              <a:t>The </a:t>
            </a:r>
            <a:r>
              <a:rPr lang="fr-FR" sz="4800" b="1" u="sng" dirty="0" err="1" smtClean="0">
                <a:solidFill>
                  <a:srgbClr val="7030A0"/>
                </a:solidFill>
                <a:latin typeface="Arial Black" pitchFamily="34" charset="0"/>
              </a:rPr>
              <a:t>project</a:t>
            </a:r>
            <a:r>
              <a:rPr lang="fr-FR" sz="4800" b="1" u="sng" dirty="0" smtClean="0">
                <a:solidFill>
                  <a:srgbClr val="7030A0"/>
                </a:solidFill>
                <a:latin typeface="Arial Black" pitchFamily="34" charset="0"/>
              </a:rPr>
              <a:t> </a:t>
            </a:r>
            <a:r>
              <a:rPr lang="fr-FR" sz="4800" b="1" u="sng" dirty="0" err="1" smtClean="0">
                <a:solidFill>
                  <a:srgbClr val="7030A0"/>
                </a:solidFill>
                <a:latin typeface="Arial Black" pitchFamily="34" charset="0"/>
              </a:rPr>
              <a:t>consists</a:t>
            </a:r>
            <a:r>
              <a:rPr lang="fr-FR" sz="4800" b="1" u="sng" dirty="0" smtClean="0">
                <a:solidFill>
                  <a:srgbClr val="7030A0"/>
                </a:solidFill>
                <a:latin typeface="Arial Black" pitchFamily="34" charset="0"/>
              </a:rPr>
              <a:t> of :</a:t>
            </a:r>
          </a:p>
          <a:p>
            <a:endParaRPr lang="fr-FR" dirty="0" smtClean="0"/>
          </a:p>
          <a:p>
            <a:r>
              <a:rPr lang="fr-FR" dirty="0" smtClean="0"/>
              <a:t>Conservation  </a:t>
            </a:r>
            <a:r>
              <a:rPr lang="fr-FR" dirty="0" err="1" smtClean="0"/>
              <a:t>Fact</a:t>
            </a:r>
            <a:r>
              <a:rPr lang="fr-FR" dirty="0" smtClean="0"/>
              <a:t> </a:t>
            </a:r>
            <a:r>
              <a:rPr lang="fr-FR" dirty="0" err="1" smtClean="0"/>
              <a:t>Sheet</a:t>
            </a:r>
            <a:endParaRPr lang="fr-FR" dirty="0" smtClean="0"/>
          </a:p>
          <a:p>
            <a:endParaRPr lang="fr-FR" dirty="0" smtClean="0"/>
          </a:p>
          <a:p>
            <a:r>
              <a:rPr lang="fr-FR" dirty="0" smtClean="0"/>
              <a:t>The country code of 2019</a:t>
            </a:r>
          </a:p>
          <a:p>
            <a:endParaRPr lang="fr-FR" dirty="0" smtClean="0"/>
          </a:p>
          <a:p>
            <a:r>
              <a:rPr lang="fr-FR" dirty="0" smtClean="0"/>
              <a:t>Our </a:t>
            </a:r>
            <a:r>
              <a:rPr lang="fr-FR" dirty="0" err="1" smtClean="0"/>
              <a:t>ideal</a:t>
            </a:r>
            <a:r>
              <a:rPr lang="fr-FR" dirty="0" smtClean="0"/>
              <a:t> </a:t>
            </a:r>
            <a:r>
              <a:rPr lang="fr-FR" dirty="0" err="1" smtClean="0"/>
              <a:t>town</a:t>
            </a:r>
            <a:r>
              <a:rPr lang="fr-FR" dirty="0" smtClean="0"/>
              <a:t> </a:t>
            </a:r>
          </a:p>
          <a:p>
            <a:endParaRPr lang="fr-FR" dirty="0" smtClean="0"/>
          </a:p>
          <a:p>
            <a:r>
              <a:rPr lang="fr-FR" dirty="0" smtClean="0"/>
              <a:t>A  </a:t>
            </a:r>
            <a:r>
              <a:rPr lang="fr-FR" dirty="0" err="1" smtClean="0"/>
              <a:t>diagrams</a:t>
            </a:r>
            <a:r>
              <a:rPr lang="fr-FR" dirty="0" smtClean="0"/>
              <a:t> </a:t>
            </a:r>
            <a:r>
              <a:rPr lang="fr-FR" dirty="0" err="1" smtClean="0"/>
              <a:t>with</a:t>
            </a:r>
            <a:r>
              <a:rPr lang="fr-FR" dirty="0" smtClean="0"/>
              <a:t> </a:t>
            </a:r>
            <a:r>
              <a:rPr lang="fr-FR" dirty="0" err="1" smtClean="0"/>
              <a:t>pesentations</a:t>
            </a:r>
            <a:r>
              <a:rPr lang="fr-FR" dirty="0" smtClean="0"/>
              <a:t> about the </a:t>
            </a:r>
            <a:r>
              <a:rPr lang="fr-FR" dirty="0" err="1" smtClean="0"/>
              <a:t>process</a:t>
            </a:r>
            <a:r>
              <a:rPr lang="fr-FR" dirty="0" smtClean="0"/>
              <a:t> of </a:t>
            </a:r>
            <a:r>
              <a:rPr lang="fr-FR" dirty="0" err="1" smtClean="0"/>
              <a:t>Recycling</a:t>
            </a:r>
            <a:endParaRPr lang="fr-FR" dirty="0" smtClean="0"/>
          </a:p>
          <a:p>
            <a:endParaRPr lang="fr-FR" dirty="0" smtClean="0"/>
          </a:p>
          <a:p>
            <a:r>
              <a:rPr lang="fr-FR" dirty="0" err="1" smtClean="0"/>
              <a:t>Fires</a:t>
            </a:r>
            <a:r>
              <a:rPr lang="fr-FR" dirty="0" smtClean="0"/>
              <a:t> </a:t>
            </a:r>
          </a:p>
          <a:p>
            <a:endParaRPr lang="fr-FR" dirty="0" smtClean="0"/>
          </a:p>
          <a:p>
            <a:endParaRPr lang="fr-FR" dirty="0" smtClean="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additive="base">
                                        <p:cTn id="2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 calcmode="lin" valueType="num">
                                      <p:cBhvr additive="base">
                                        <p:cTn id="3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 calcmode="lin" valueType="num">
                                      <p:cBhvr additive="base">
                                        <p:cTn id="36"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88640"/>
            <a:ext cx="8568952" cy="1287016"/>
          </a:xfrm>
        </p:spPr>
        <p:txBody>
          <a:bodyPr>
            <a:normAutofit fontScale="90000"/>
          </a:bodyPr>
          <a:lstStyle/>
          <a:p>
            <a:r>
              <a:rPr lang="fr-FR" dirty="0" smtClean="0"/>
              <a:t>A </a:t>
            </a:r>
            <a:r>
              <a:rPr lang="fr-FR" dirty="0" err="1" smtClean="0"/>
              <a:t>diagram</a:t>
            </a:r>
            <a:r>
              <a:rPr lang="fr-FR" dirty="0" smtClean="0"/>
              <a:t> about the </a:t>
            </a:r>
            <a:r>
              <a:rPr lang="fr-FR" dirty="0" err="1" smtClean="0"/>
              <a:t>process</a:t>
            </a:r>
            <a:r>
              <a:rPr lang="fr-FR" dirty="0" smtClean="0"/>
              <a:t> of </a:t>
            </a:r>
            <a:r>
              <a:rPr lang="fr-FR" dirty="0" err="1" smtClean="0"/>
              <a:t>Recycling</a:t>
            </a:r>
            <a:r>
              <a:rPr lang="fr-FR" dirty="0" smtClean="0"/>
              <a:t> </a:t>
            </a:r>
            <a:r>
              <a:rPr lang="fr-FR" dirty="0" err="1" smtClean="0"/>
              <a:t>swages</a:t>
            </a:r>
            <a:r>
              <a:rPr lang="fr-FR" dirty="0" smtClean="0"/>
              <a:t> </a:t>
            </a:r>
            <a:endParaRPr lang="fr-FR" dirty="0"/>
          </a:p>
        </p:txBody>
      </p:sp>
      <p:sp>
        <p:nvSpPr>
          <p:cNvPr id="6" name="Espace réservé du contenu 5"/>
          <p:cNvSpPr>
            <a:spLocks noGrp="1"/>
          </p:cNvSpPr>
          <p:nvPr>
            <p:ph idx="1"/>
          </p:nvPr>
        </p:nvSpPr>
        <p:spPr/>
        <p:txBody>
          <a:bodyPr>
            <a:normAutofit lnSpcReduction="10000"/>
          </a:bodyPr>
          <a:lstStyle/>
          <a:p>
            <a:r>
              <a:rPr lang="en-US" dirty="0" smtClean="0"/>
              <a:t>The process of recycling water means that the water used for any purpose is to be brought in, revised and qualified again. The process of recycling water is considered one of the most important biological processes as we mentioned, because it is simply related to the most important thing concerning humans on this earth, and the fact that the idea of ​​recycling used water was not raised at all recently, and specifically before the world wars that flared up in the last century, but After the wars ended, humans began to think about life and ways to preserve it again</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s (4).jpg"/>
          <p:cNvPicPr>
            <a:picLocks noChangeAspect="1"/>
          </p:cNvPicPr>
          <p:nvPr/>
        </p:nvPicPr>
        <p:blipFill>
          <a:blip r:embed="rId2" cstate="print"/>
          <a:stretch>
            <a:fillRect/>
          </a:stretch>
        </p:blipFill>
        <p:spPr>
          <a:xfrm>
            <a:off x="0" y="0"/>
            <a:ext cx="9144000" cy="6858000"/>
          </a:xfrm>
          <a:prstGeom prst="rect">
            <a:avLst/>
          </a:prstGeom>
        </p:spPr>
      </p:pic>
      <p:pic>
        <p:nvPicPr>
          <p:cNvPr id="3" name="Image 2" descr="images (3).jpg"/>
          <p:cNvPicPr>
            <a:picLocks noChangeAspect="1"/>
          </p:cNvPicPr>
          <p:nvPr/>
        </p:nvPicPr>
        <p:blipFill>
          <a:blip r:embed="rId3" cstate="print"/>
          <a:stretch>
            <a:fillRect/>
          </a:stretch>
        </p:blipFill>
        <p:spPr>
          <a:xfrm>
            <a:off x="0" y="1"/>
            <a:ext cx="9144000" cy="68579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88640"/>
            <a:ext cx="8229600" cy="6135960"/>
          </a:xfrm>
        </p:spPr>
        <p:txBody>
          <a:bodyPr>
            <a:normAutofit lnSpcReduction="10000"/>
          </a:bodyPr>
          <a:lstStyle/>
          <a:p>
            <a:r>
              <a:rPr lang="en-US" dirty="0" smtClean="0"/>
              <a:t>First, swages are thrown into the homes and collected in sewage channels</a:t>
            </a:r>
          </a:p>
          <a:p>
            <a:r>
              <a:rPr lang="en-US" dirty="0" smtClean="0"/>
              <a:t>Second, the wastewater is transferred to the treatment station by pipes</a:t>
            </a:r>
          </a:p>
          <a:p>
            <a:r>
              <a:rPr lang="en-US" dirty="0" smtClean="0"/>
              <a:t>In treatment station, water is recycled through Three stages :</a:t>
            </a:r>
          </a:p>
          <a:p>
            <a:endParaRPr lang="en-US" dirty="0" smtClean="0"/>
          </a:p>
          <a:p>
            <a:r>
              <a:rPr lang="en-US" dirty="0" smtClean="0"/>
              <a:t> 1 -Physical treatment :</a:t>
            </a:r>
          </a:p>
          <a:p>
            <a:r>
              <a:rPr lang="en-US" dirty="0" smtClean="0"/>
              <a:t> The first steps in the water recycling process are to treat the pollutants in it, such as stones, solid materials and other physical materials. This task occurs in several ways, including sifting and sedimentation, and using insulating materials so that at the end of this stage we will get water without physical contaminants.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775920"/>
          </a:xfrm>
        </p:spPr>
        <p:txBody>
          <a:bodyPr>
            <a:normAutofit fontScale="92500" lnSpcReduction="10000"/>
          </a:bodyPr>
          <a:lstStyle/>
          <a:p>
            <a:r>
              <a:rPr lang="en-US" dirty="0" smtClean="0"/>
              <a:t>2-  Biological treatment:</a:t>
            </a:r>
          </a:p>
          <a:p>
            <a:r>
              <a:rPr lang="en-US" dirty="0" smtClean="0"/>
              <a:t>In the second stage of water recycling, which is called biological treatment, the water under the circulation process is exposed to air, to get rid of the organic matter materials, which are deposited in the water, and the fact that exposing the water and air causes the bacteria that get rid of the organic materials Mentioned above, and there is another method that is used in biological treatment, and it is the method of deposition, in which it deposits microbes that are permeated with water</a:t>
            </a:r>
          </a:p>
          <a:p>
            <a:r>
              <a:rPr lang="en-US" dirty="0" smtClean="0"/>
              <a:t>3 - Chemical treatment :</a:t>
            </a:r>
          </a:p>
          <a:p>
            <a:r>
              <a:rPr lang="en-US" dirty="0" smtClean="0"/>
              <a:t>In the last stage of water recycling, chemicals are entered into the water, such as hydrogen chlorine, to purify the water, sterilize it, and make it suitable for use.</a:t>
            </a:r>
          </a:p>
          <a:p>
            <a:r>
              <a:rPr lang="en-US" dirty="0" smtClean="0"/>
              <a:t>Finally, water is poured into the dams, where is it redistributed and used in daily activities and agriculture ...</a:t>
            </a:r>
            <a:endParaRPr lang="fr-FR"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919936"/>
          </a:xfrm>
        </p:spPr>
        <p:txBody>
          <a:bodyPr>
            <a:normAutofit fontScale="92500"/>
          </a:bodyPr>
          <a:lstStyle/>
          <a:p>
            <a:r>
              <a:rPr lang="en-US" dirty="0" smtClean="0"/>
              <a:t>In conjunction with the massive fires that broke out in Australia and the losses and impacts that were left behind, which are related to our topic, we wanted to summarize for you some of the causes of fires and methods of prevention</a:t>
            </a:r>
          </a:p>
          <a:p>
            <a:r>
              <a:rPr lang="en-US" dirty="0" smtClean="0"/>
              <a:t>Fires in the world</a:t>
            </a:r>
          </a:p>
          <a:p>
            <a:r>
              <a:rPr lang="en-US" dirty="0" smtClean="0"/>
              <a:t>Not a day goes by but you hear about a massive fire or several fires in different regions in the world. The fire may be in a factory or a house and may lead to injuries or deaths among citizens, as well as the tremendous losses that result from the occurrence of the fire.</a:t>
            </a:r>
          </a:p>
          <a:p>
            <a:r>
              <a:rPr lang="en-US" b="1" u="sng" dirty="0" smtClean="0">
                <a:solidFill>
                  <a:srgbClr val="FF0000"/>
                </a:solidFill>
              </a:rPr>
              <a:t>Preventing fire :</a:t>
            </a:r>
          </a:p>
          <a:p>
            <a:r>
              <a:rPr lang="en-US" dirty="0" smtClean="0"/>
              <a:t>To prevent fire, its causes must be removed: such as limiting the phenomenon of pollution and preventing smoking in prohibited places, adopting means against electrical sparks, the use of electrical cutters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s (5).jpg"/>
          <p:cNvPicPr>
            <a:picLocks noChangeAspect="1"/>
          </p:cNvPicPr>
          <p:nvPr/>
        </p:nvPicPr>
        <p:blipFill>
          <a:blip r:embed="rId2" cstate="print"/>
          <a:stretch>
            <a:fillRect/>
          </a:stretch>
        </p:blipFill>
        <p:spPr>
          <a:xfrm>
            <a:off x="0" y="0"/>
            <a:ext cx="9144000" cy="6858000"/>
          </a:xfrm>
          <a:prstGeom prst="rect">
            <a:avLst/>
          </a:prstGeom>
        </p:spPr>
      </p:pic>
      <p:pic>
        <p:nvPicPr>
          <p:cNvPr id="3" name="Image 2" descr="images (6).jpg"/>
          <p:cNvPicPr>
            <a:picLocks noChangeAspect="1"/>
          </p:cNvPicPr>
          <p:nvPr/>
        </p:nvPicPr>
        <p:blipFill>
          <a:blip r:embed="rId3" cstate="print"/>
          <a:stretch>
            <a:fillRect/>
          </a:stretch>
        </p:blipFill>
        <p:spPr>
          <a:xfrm>
            <a:off x="0" y="0"/>
            <a:ext cx="9144000" cy="6858000"/>
          </a:xfrm>
          <a:prstGeom prst="rect">
            <a:avLst/>
          </a:prstGeom>
        </p:spPr>
      </p:pic>
      <p:pic>
        <p:nvPicPr>
          <p:cNvPr id="4" name="Image 3" descr="images (7).jpg"/>
          <p:cNvPicPr>
            <a:picLocks noChangeAspect="1"/>
          </p:cNvPicPr>
          <p:nvPr/>
        </p:nvPicPr>
        <p:blipFill>
          <a:blip r:embed="rId4"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8892480" cy="6858000"/>
          </a:xfrm>
        </p:spPr>
        <p:txBody>
          <a:bodyPr>
            <a:normAutofit fontScale="92500" lnSpcReduction="10000"/>
          </a:bodyPr>
          <a:lstStyle/>
          <a:p>
            <a:r>
              <a:rPr lang="en-US" dirty="0" smtClean="0"/>
              <a:t>Leave the waste and flammable waste in the self-ignited manufacturing area in the presence of heat.</a:t>
            </a:r>
          </a:p>
          <a:p>
            <a:r>
              <a:rPr lang="en-US" dirty="0" smtClean="0"/>
              <a:t>oversight: forget about the gas stove and what is on it.</a:t>
            </a:r>
          </a:p>
          <a:p>
            <a:r>
              <a:rPr lang="en-US" dirty="0" smtClean="0"/>
              <a:t>Bad and dangerous  storage of flammable or explosive materials.</a:t>
            </a:r>
          </a:p>
          <a:p>
            <a:r>
              <a:rPr lang="en-US" dirty="0" smtClean="0"/>
              <a:t>The occurrence of sparks or an unusual rise in temperature due to friction in the mechanical parts.</a:t>
            </a:r>
          </a:p>
          <a:p>
            <a:r>
              <a:rPr lang="en-US" dirty="0" smtClean="0"/>
              <a:t>Indifference and negligence: such as throwing a burning matchstick or following a cigarette on a flammable object.</a:t>
            </a:r>
          </a:p>
          <a:p>
            <a:r>
              <a:rPr lang="en-US" dirty="0" smtClean="0"/>
              <a:t>The presence of liquid waste and flammable oils in the workplace.</a:t>
            </a:r>
          </a:p>
          <a:p>
            <a:r>
              <a:rPr lang="en-US" dirty="0" smtClean="0"/>
              <a:t>Global Warming</a:t>
            </a:r>
          </a:p>
          <a:p>
            <a:r>
              <a:rPr lang="en-US" dirty="0" smtClean="0"/>
              <a:t>There are also other reasons that the person has no hand in, such as thunderbolts, earthquakes, and high air temperature.</a:t>
            </a:r>
          </a:p>
          <a:p>
            <a:r>
              <a:rPr lang="en-US" b="1" u="sng" dirty="0" smtClean="0">
                <a:solidFill>
                  <a:srgbClr val="FF0000"/>
                </a:solidFill>
              </a:rPr>
              <a:t>Preventing fire :</a:t>
            </a:r>
          </a:p>
          <a:p>
            <a:r>
              <a:rPr lang="en-US" dirty="0" smtClean="0"/>
              <a:t>To prevent fire, its causes must be removed: such as limiting the phenomenon of pollution and preventing smoking in prohibited places, adopting means against electrical sparks, the use of electrical cutters, and</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heckerboard(across)">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heckerboard(across)">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0"/>
            <a:ext cx="8229600" cy="1143000"/>
          </a:xfrm>
        </p:spPr>
        <p:txBody>
          <a:bodyPr/>
          <a:lstStyle/>
          <a:p>
            <a:r>
              <a:rPr lang="fr-FR" dirty="0" smtClean="0"/>
              <a:t>Conclusion</a:t>
            </a:r>
            <a:endParaRPr lang="fr-FR" dirty="0"/>
          </a:p>
        </p:txBody>
      </p:sp>
      <p:sp>
        <p:nvSpPr>
          <p:cNvPr id="3" name="Espace réservé du contenu 2"/>
          <p:cNvSpPr>
            <a:spLocks noGrp="1"/>
          </p:cNvSpPr>
          <p:nvPr>
            <p:ph idx="1"/>
          </p:nvPr>
        </p:nvSpPr>
        <p:spPr>
          <a:xfrm>
            <a:off x="179512" y="1412776"/>
            <a:ext cx="8784976" cy="5112568"/>
          </a:xfrm>
        </p:spPr>
        <p:txBody>
          <a:bodyPr>
            <a:normAutofit lnSpcReduction="10000"/>
          </a:bodyPr>
          <a:lstStyle/>
          <a:p>
            <a:r>
              <a:rPr lang="en-US" dirty="0" smtClean="0"/>
              <a:t>At the end of the topic and from the above it becomes clear to us the importance of this topic, for this it was necessary to direct him all efforts, care and attention, and one of the lessons learned that we come out of this matter is that nature must be protected and environmental diversity preserved and every effort should be made to reduce pollution.</a:t>
            </a:r>
          </a:p>
          <a:p>
            <a:r>
              <a:rPr lang="en-US" dirty="0" smtClean="0"/>
              <a:t> And because the topic is important, we hope that all those interested in scientific research on this topic will benefit in their scientific research</a:t>
            </a:r>
          </a:p>
          <a:p>
            <a:r>
              <a:rPr lang="en-US" dirty="0" smtClean="0"/>
              <a:t>By this we have finished writing this research, and pray to God for success for me and you, God Almighty, and may God’s peace, mercy, and blessings be upon you.</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1"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linds(horizontal)">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1"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blinds(horizontal)">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1"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blinds(horizontal)">
                                      <p:cBhvr>
                                        <p:cTn id="3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32656"/>
            <a:ext cx="8229600" cy="936104"/>
          </a:xfrm>
        </p:spPr>
        <p:txBody>
          <a:bodyPr/>
          <a:lstStyle/>
          <a:p>
            <a:r>
              <a:rPr lang="fr-FR" dirty="0" smtClean="0"/>
              <a:t>Conservation </a:t>
            </a:r>
            <a:r>
              <a:rPr lang="fr-FR" dirty="0" err="1" smtClean="0"/>
              <a:t>Fact</a:t>
            </a:r>
            <a:r>
              <a:rPr lang="fr-FR" dirty="0" smtClean="0"/>
              <a:t> </a:t>
            </a:r>
            <a:r>
              <a:rPr lang="fr-FR" dirty="0" err="1" smtClean="0"/>
              <a:t>Sheet</a:t>
            </a:r>
            <a:r>
              <a:rPr lang="fr-FR" dirty="0" smtClean="0"/>
              <a:t> </a:t>
            </a:r>
            <a:endParaRPr lang="fr-FR" dirty="0"/>
          </a:p>
        </p:txBody>
      </p:sp>
      <p:sp>
        <p:nvSpPr>
          <p:cNvPr id="3" name="Espace réservé du texte 2"/>
          <p:cNvSpPr>
            <a:spLocks noGrp="1"/>
          </p:cNvSpPr>
          <p:nvPr>
            <p:ph type="body" idx="1"/>
          </p:nvPr>
        </p:nvSpPr>
        <p:spPr>
          <a:xfrm>
            <a:off x="323528" y="1196752"/>
            <a:ext cx="8064896" cy="659352"/>
          </a:xfrm>
        </p:spPr>
        <p:txBody>
          <a:bodyPr/>
          <a:lstStyle/>
          <a:p>
            <a:r>
              <a:rPr lang="fr-FR" sz="3600" dirty="0" smtClean="0"/>
              <a:t>             Natural </a:t>
            </a:r>
            <a:r>
              <a:rPr lang="fr-FR" sz="3600" dirty="0" err="1" smtClean="0"/>
              <a:t>resources</a:t>
            </a:r>
            <a:r>
              <a:rPr lang="fr-FR" sz="3600" dirty="0" smtClean="0"/>
              <a:t> </a:t>
            </a:r>
            <a:endParaRPr lang="fr-FR" sz="3600" dirty="0"/>
          </a:p>
        </p:txBody>
      </p:sp>
      <p:sp>
        <p:nvSpPr>
          <p:cNvPr id="5" name="Espace réservé du contenu 4"/>
          <p:cNvSpPr>
            <a:spLocks noGrp="1"/>
          </p:cNvSpPr>
          <p:nvPr>
            <p:ph sz="quarter" idx="2"/>
          </p:nvPr>
        </p:nvSpPr>
        <p:spPr>
          <a:xfrm>
            <a:off x="179512" y="1916832"/>
            <a:ext cx="6192688" cy="4608512"/>
          </a:xfrm>
        </p:spPr>
        <p:txBody>
          <a:bodyPr>
            <a:normAutofit fontScale="92500" lnSpcReduction="10000"/>
          </a:bodyPr>
          <a:lstStyle/>
          <a:p>
            <a:r>
              <a:rPr lang="en-US" sz="3200" dirty="0" smtClean="0"/>
              <a:t>Natural resources are components that exist in the world without the input of humans. These natural resources are diverse ranging from renewable resources to non-renewable resources, living to non-living resources, tangible to intangible resources. Natural resources are essential to the survival of humans and all other living organisms.</a:t>
            </a:r>
            <a:endParaRPr lang="fr-FR" sz="3200" dirty="0"/>
          </a:p>
        </p:txBody>
      </p:sp>
      <p:pic>
        <p:nvPicPr>
          <p:cNvPr id="1026" name="Picture 2" descr="C:\Program Files\Microsoft Office\MEDIA\CAGCAT10\j0090386.wmf"/>
          <p:cNvPicPr>
            <a:picLocks noChangeAspect="1" noChangeArrowheads="1"/>
          </p:cNvPicPr>
          <p:nvPr/>
        </p:nvPicPr>
        <p:blipFill>
          <a:blip r:embed="rId2" cstate="print"/>
          <a:srcRect/>
          <a:stretch>
            <a:fillRect/>
          </a:stretch>
        </p:blipFill>
        <p:spPr bwMode="auto">
          <a:xfrm>
            <a:off x="611560" y="1196752"/>
            <a:ext cx="1080120" cy="538838"/>
          </a:xfrm>
          <a:prstGeom prst="rect">
            <a:avLst/>
          </a:prstGeom>
          <a:noFill/>
        </p:spPr>
      </p:pic>
      <p:pic>
        <p:nvPicPr>
          <p:cNvPr id="9" name="Image 8" descr="images (34).jpg"/>
          <p:cNvPicPr>
            <a:picLocks noChangeAspect="1"/>
          </p:cNvPicPr>
          <p:nvPr/>
        </p:nvPicPr>
        <p:blipFill>
          <a:blip r:embed="rId3" cstate="print"/>
          <a:stretch>
            <a:fillRect/>
          </a:stretch>
        </p:blipFill>
        <p:spPr>
          <a:xfrm>
            <a:off x="6228184" y="3068960"/>
            <a:ext cx="2915816" cy="3789040"/>
          </a:xfrm>
          <a:prstGeom prst="rect">
            <a:avLst/>
          </a:prstGeom>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ox(i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diamond(in)">
                                      <p:cBhvr>
                                        <p:cTn id="2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descr="images (36).jpg"/>
          <p:cNvPicPr>
            <a:picLocks noGrp="1" noChangeAspect="1"/>
          </p:cNvPicPr>
          <p:nvPr>
            <p:ph type="pic" idx="1"/>
          </p:nvPr>
        </p:nvPicPr>
        <p:blipFill>
          <a:blip r:embed="rId3" cstate="print"/>
          <a:srcRect l="10853" r="10853"/>
          <a:stretch>
            <a:fillRect/>
          </a:stretch>
        </p:blipFill>
        <p:spPr>
          <a:xfrm rot="284170">
            <a:off x="3357753" y="1177927"/>
            <a:ext cx="4939278" cy="3932238"/>
          </a:xfrm>
        </p:spPr>
      </p:pic>
      <p:sp>
        <p:nvSpPr>
          <p:cNvPr id="6" name="Rectangle à coins arrondis 5"/>
          <p:cNvSpPr/>
          <p:nvPr/>
        </p:nvSpPr>
        <p:spPr>
          <a:xfrm>
            <a:off x="0" y="404664"/>
            <a:ext cx="3275856" cy="583264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400" dirty="0" smtClean="0">
                <a:solidFill>
                  <a:srgbClr val="002060"/>
                </a:solidFill>
              </a:rPr>
              <a:t>    Algeria is more advanced in nature conservation than its </a:t>
            </a:r>
            <a:r>
              <a:rPr lang="en-US" sz="2400" dirty="0" err="1" smtClean="0">
                <a:solidFill>
                  <a:srgbClr val="002060"/>
                </a:solidFill>
              </a:rPr>
              <a:t>neighbours</a:t>
            </a:r>
            <a:r>
              <a:rPr lang="en-US" sz="2400" dirty="0" smtClean="0">
                <a:solidFill>
                  <a:srgbClr val="002060"/>
                </a:solidFill>
              </a:rPr>
              <a:t> Morocco  Tunisia, with a comprehensive environmental law that includes nature conservation : soil , water , wild life and open spaces , mineral resources and monuments . </a:t>
            </a:r>
            <a:endParaRPr lang="fr-FR" sz="2400" dirty="0" smtClean="0">
              <a:solidFill>
                <a:srgbClr val="002060"/>
              </a:solidFill>
            </a:endParaRPr>
          </a:p>
          <a:p>
            <a:pPr algn="ctr"/>
            <a:endParaRPr lang="fr-FR"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48680"/>
            <a:ext cx="8229600" cy="792088"/>
          </a:xfrm>
        </p:spPr>
        <p:txBody>
          <a:bodyPr>
            <a:normAutofit fontScale="90000"/>
          </a:bodyPr>
          <a:lstStyle/>
          <a:p>
            <a:r>
              <a:rPr lang="fr-FR" dirty="0" smtClean="0"/>
              <a:t>a- </a:t>
            </a:r>
            <a:r>
              <a:rPr lang="fr-FR" dirty="0" err="1" smtClean="0"/>
              <a:t>Soil</a:t>
            </a:r>
            <a:r>
              <a:rPr lang="fr-FR" dirty="0" smtClean="0"/>
              <a:t> : </a:t>
            </a:r>
            <a:endParaRPr lang="fr-FR" dirty="0"/>
          </a:p>
        </p:txBody>
      </p:sp>
      <p:sp>
        <p:nvSpPr>
          <p:cNvPr id="3" name="Espace réservé du contenu 2"/>
          <p:cNvSpPr>
            <a:spLocks noGrp="1"/>
          </p:cNvSpPr>
          <p:nvPr>
            <p:ph idx="1"/>
          </p:nvPr>
        </p:nvSpPr>
        <p:spPr>
          <a:xfrm>
            <a:off x="457200" y="1412776"/>
            <a:ext cx="8147248" cy="4911824"/>
          </a:xfrm>
        </p:spPr>
        <p:txBody>
          <a:bodyPr/>
          <a:lstStyle/>
          <a:p>
            <a:r>
              <a:rPr lang="en-US" dirty="0" smtClean="0"/>
              <a:t>The Green Dam is a project that was launched in Algeria in 1971 in order to reduce the advance of desertification and its progress towards the fertile part in the north of the country.</a:t>
            </a:r>
            <a:endParaRPr lang="fr-FR" dirty="0"/>
          </a:p>
        </p:txBody>
      </p:sp>
      <p:pic>
        <p:nvPicPr>
          <p:cNvPr id="4" name="Image 3" descr="images (1).jpg"/>
          <p:cNvPicPr>
            <a:picLocks noChangeAspect="1"/>
          </p:cNvPicPr>
          <p:nvPr/>
        </p:nvPicPr>
        <p:blipFill>
          <a:blip r:embed="rId2" cstate="print"/>
          <a:stretch>
            <a:fillRect/>
          </a:stretch>
        </p:blipFill>
        <p:spPr>
          <a:xfrm>
            <a:off x="22006" y="3140968"/>
            <a:ext cx="8870474" cy="3717032"/>
          </a:xfrm>
          <a:prstGeom prst="rect">
            <a:avLst/>
          </a:prstGeom>
        </p:spPr>
      </p:pic>
      <p:pic>
        <p:nvPicPr>
          <p:cNvPr id="5" name="Image 4" descr="480.jpg"/>
          <p:cNvPicPr>
            <a:picLocks noChangeAspect="1"/>
          </p:cNvPicPr>
          <p:nvPr/>
        </p:nvPicPr>
        <p:blipFill>
          <a:blip r:embed="rId3" cstate="print"/>
          <a:stretch>
            <a:fillRect/>
          </a:stretch>
        </p:blipFill>
        <p:spPr>
          <a:xfrm>
            <a:off x="0" y="3068960"/>
            <a:ext cx="9144000" cy="4176464"/>
          </a:xfrm>
          <a:prstGeom prst="rect">
            <a:avLst/>
          </a:prstGeom>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heckerboard(across)">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4258816" cy="6264696"/>
          </a:xfrm>
        </p:spPr>
        <p:txBody>
          <a:bodyPr>
            <a:normAutofit fontScale="92500" lnSpcReduction="10000"/>
          </a:bodyPr>
          <a:lstStyle/>
          <a:p>
            <a:r>
              <a:rPr lang="en-US" dirty="0" smtClean="0"/>
              <a:t> The use of modern irrigation technology is encouraged in order to preserve water resources throughout Algeria.</a:t>
            </a:r>
          </a:p>
          <a:p>
            <a:endParaRPr lang="en-US" dirty="0" smtClean="0"/>
          </a:p>
          <a:p>
            <a:r>
              <a:rPr lang="en-US" dirty="0" smtClean="0"/>
              <a:t>-Southern sand dune is fixed (</a:t>
            </a:r>
            <a:r>
              <a:rPr lang="en-US" dirty="0" err="1" smtClean="0"/>
              <a:t>Biskra-Hassi</a:t>
            </a:r>
            <a:r>
              <a:rPr lang="en-US" dirty="0" smtClean="0"/>
              <a:t> </a:t>
            </a:r>
            <a:r>
              <a:rPr lang="en-US" dirty="0" err="1" smtClean="0"/>
              <a:t>Massoud</a:t>
            </a:r>
            <a:r>
              <a:rPr lang="en-US" dirty="0" smtClean="0"/>
              <a:t>...)</a:t>
            </a:r>
          </a:p>
          <a:p>
            <a:endParaRPr lang="en-US" dirty="0" smtClean="0"/>
          </a:p>
          <a:p>
            <a:r>
              <a:rPr lang="en-US" dirty="0" smtClean="0"/>
              <a:t> 500 km of farmland is </a:t>
            </a:r>
            <a:r>
              <a:rPr lang="en-US" dirty="0" err="1" smtClean="0"/>
              <a:t>retabilitated</a:t>
            </a:r>
            <a:r>
              <a:rPr lang="en-US" dirty="0" smtClean="0"/>
              <a:t> in the north.</a:t>
            </a:r>
          </a:p>
          <a:p>
            <a:endParaRPr lang="en-US" dirty="0" smtClean="0"/>
          </a:p>
          <a:p>
            <a:r>
              <a:rPr lang="en-US" dirty="0" smtClean="0"/>
              <a:t>The farmers are educated about the right way to use the pesticides and fertilizers in the agricultural field by the Algerian government.</a:t>
            </a:r>
          </a:p>
          <a:p>
            <a:endParaRPr lang="fr-FR" dirty="0"/>
          </a:p>
        </p:txBody>
      </p:sp>
      <p:pic>
        <p:nvPicPr>
          <p:cNvPr id="4" name="Image 3" descr="images (37).jpg"/>
          <p:cNvPicPr>
            <a:picLocks noChangeAspect="1"/>
          </p:cNvPicPr>
          <p:nvPr/>
        </p:nvPicPr>
        <p:blipFill>
          <a:blip r:embed="rId2" cstate="print"/>
          <a:stretch>
            <a:fillRect/>
          </a:stretch>
        </p:blipFill>
        <p:spPr>
          <a:xfrm>
            <a:off x="4716016" y="0"/>
            <a:ext cx="4427984" cy="6858000"/>
          </a:xfrm>
          <a:prstGeom prst="rect">
            <a:avLst/>
          </a:prstGeom>
        </p:spPr>
      </p:pic>
      <p:pic>
        <p:nvPicPr>
          <p:cNvPr id="5" name="Image 4" descr="images (38).jpg"/>
          <p:cNvPicPr>
            <a:picLocks noChangeAspect="1"/>
          </p:cNvPicPr>
          <p:nvPr/>
        </p:nvPicPr>
        <p:blipFill>
          <a:blip r:embed="rId3" cstate="print"/>
          <a:stretch>
            <a:fillRect/>
          </a:stretch>
        </p:blipFill>
        <p:spPr>
          <a:xfrm>
            <a:off x="4716016" y="0"/>
            <a:ext cx="4427984" cy="6858000"/>
          </a:xfrm>
          <a:prstGeom prst="rect">
            <a:avLst/>
          </a:prstGeom>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heckerboard(across)">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heckerboard(across)">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ox(in)">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 water </a:t>
            </a:r>
            <a:endParaRPr lang="fr-FR" dirty="0"/>
          </a:p>
        </p:txBody>
      </p:sp>
      <p:sp>
        <p:nvSpPr>
          <p:cNvPr id="3" name="Espace réservé du contenu 2"/>
          <p:cNvSpPr>
            <a:spLocks noGrp="1"/>
          </p:cNvSpPr>
          <p:nvPr>
            <p:ph idx="1"/>
          </p:nvPr>
        </p:nvSpPr>
        <p:spPr>
          <a:xfrm>
            <a:off x="251520" y="1935480"/>
            <a:ext cx="4536504" cy="4389120"/>
          </a:xfrm>
        </p:spPr>
        <p:txBody>
          <a:bodyPr>
            <a:normAutofit fontScale="92500"/>
          </a:bodyPr>
          <a:lstStyle/>
          <a:p>
            <a:r>
              <a:rPr lang="en-US" dirty="0" smtClean="0"/>
              <a:t>Construction of dams to recharge groundwater, like :</a:t>
            </a:r>
            <a:r>
              <a:rPr lang="en-US" dirty="0" err="1" smtClean="0"/>
              <a:t>Bani</a:t>
            </a:r>
            <a:r>
              <a:rPr lang="en-US" dirty="0" smtClean="0"/>
              <a:t> </a:t>
            </a:r>
            <a:r>
              <a:rPr lang="en-US" dirty="0" err="1" smtClean="0"/>
              <a:t>Haroun</a:t>
            </a:r>
            <a:r>
              <a:rPr lang="en-US" dirty="0" smtClean="0"/>
              <a:t> Dam which is the </a:t>
            </a:r>
            <a:r>
              <a:rPr lang="en-US" dirty="0" err="1" smtClean="0"/>
              <a:t>bigest</a:t>
            </a:r>
            <a:r>
              <a:rPr lang="en-US" dirty="0" smtClean="0"/>
              <a:t> in </a:t>
            </a:r>
            <a:r>
              <a:rPr lang="en-US" dirty="0" err="1" smtClean="0"/>
              <a:t>africa</a:t>
            </a:r>
            <a:r>
              <a:rPr lang="en-US" dirty="0" smtClean="0"/>
              <a:t> ;  and water monitoring systems and rain in the north (</a:t>
            </a:r>
            <a:r>
              <a:rPr lang="en-US" dirty="0" err="1" smtClean="0"/>
              <a:t>algiers,Telemcen,Oran</a:t>
            </a:r>
            <a:r>
              <a:rPr lang="en-US" dirty="0" smtClean="0"/>
              <a:t>...) also in the south for e.g.;</a:t>
            </a:r>
            <a:r>
              <a:rPr lang="en-US" dirty="0" err="1" smtClean="0"/>
              <a:t>Ghardaïa</a:t>
            </a:r>
            <a:endParaRPr lang="en-US" dirty="0" smtClean="0"/>
          </a:p>
          <a:p>
            <a:r>
              <a:rPr lang="en-US" dirty="0" smtClean="0"/>
              <a:t>Stimulating economic and financial waste-water treatment</a:t>
            </a:r>
          </a:p>
          <a:p>
            <a:endParaRPr lang="fr-FR" dirty="0"/>
          </a:p>
        </p:txBody>
      </p:sp>
      <p:pic>
        <p:nvPicPr>
          <p:cNvPr id="4" name="Image 3" descr="images (3).jpg"/>
          <p:cNvPicPr>
            <a:picLocks noChangeAspect="1"/>
          </p:cNvPicPr>
          <p:nvPr/>
        </p:nvPicPr>
        <p:blipFill>
          <a:blip r:embed="rId2" cstate="print"/>
          <a:stretch>
            <a:fillRect/>
          </a:stretch>
        </p:blipFill>
        <p:spPr>
          <a:xfrm flipH="1">
            <a:off x="4716016" y="836712"/>
            <a:ext cx="4248472" cy="5832648"/>
          </a:xfrm>
          <a:prstGeom prst="rect">
            <a:avLst/>
          </a:prstGeom>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s (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3707</TotalTime>
  <Words>2282</Words>
  <Application>Microsoft Office PowerPoint</Application>
  <PresentationFormat>Affichage à l'écran (4:3)</PresentationFormat>
  <Paragraphs>154</Paragraphs>
  <Slides>37</Slides>
  <Notes>3</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Débit</vt:lpstr>
      <vt:lpstr>The People’s Democratic Republic of Algeria </vt:lpstr>
      <vt:lpstr>Introduction: </vt:lpstr>
      <vt:lpstr>Diapositive 3</vt:lpstr>
      <vt:lpstr>Conservation Fact Sheet </vt:lpstr>
      <vt:lpstr>Diapositive 5</vt:lpstr>
      <vt:lpstr>a- Soil : </vt:lpstr>
      <vt:lpstr>Diapositive 7</vt:lpstr>
      <vt:lpstr>B- water </vt:lpstr>
      <vt:lpstr>Diapositive 9</vt:lpstr>
      <vt:lpstr>C - mineral resources : </vt:lpstr>
      <vt:lpstr>D- Wild life and open spaces :</vt:lpstr>
      <vt:lpstr>Diapositive 12</vt:lpstr>
      <vt:lpstr>E- Monuments :</vt:lpstr>
      <vt:lpstr>Human resources</vt:lpstr>
      <vt:lpstr>B- Education </vt:lpstr>
      <vt:lpstr>C-culture </vt:lpstr>
      <vt:lpstr>Diapositive 17</vt:lpstr>
      <vt:lpstr>Diapositive 18</vt:lpstr>
      <vt:lpstr>D – Economy </vt:lpstr>
      <vt:lpstr>Diapositive 20</vt:lpstr>
      <vt:lpstr>Diapositive 21</vt:lpstr>
      <vt:lpstr>Diapositive 22</vt:lpstr>
      <vt:lpstr>World Environment Day 2019              Air pollution </vt:lpstr>
      <vt:lpstr>Diapositive 24</vt:lpstr>
      <vt:lpstr>Diapositive 25</vt:lpstr>
      <vt:lpstr>Our ideal town </vt:lpstr>
      <vt:lpstr>Diapositive 27</vt:lpstr>
      <vt:lpstr>Diapositive 28</vt:lpstr>
      <vt:lpstr>Diapositive 29</vt:lpstr>
      <vt:lpstr>A diagram about the process of Recycling swages </vt:lpstr>
      <vt:lpstr>Diapositive 31</vt:lpstr>
      <vt:lpstr>Diapositive 32</vt:lpstr>
      <vt:lpstr>Diapositive 33</vt:lpstr>
      <vt:lpstr>Diapositive 34</vt:lpstr>
      <vt:lpstr>Diapositive 35</vt:lpstr>
      <vt:lpstr>Diapositive 36</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People’s Democratic Republic of Algeria</dc:title>
  <dc:creator>Dhoha</dc:creator>
  <cp:lastModifiedBy>Dhoha</cp:lastModifiedBy>
  <cp:revision>53</cp:revision>
  <dcterms:created xsi:type="dcterms:W3CDTF">2020-01-11T12:51:44Z</dcterms:created>
  <dcterms:modified xsi:type="dcterms:W3CDTF">2020-02-03T18:21:55Z</dcterms:modified>
</cp:coreProperties>
</file>