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8" r:id="rId3"/>
    <p:sldId id="257" r:id="rId4"/>
    <p:sldId id="267" r:id="rId5"/>
    <p:sldId id="262" r:id="rId6"/>
    <p:sldId id="261" r:id="rId7"/>
    <p:sldId id="268" r:id="rId8"/>
    <p:sldId id="259" r:id="rId9"/>
    <p:sldId id="269" r:id="rId10"/>
    <p:sldId id="260" r:id="rId11"/>
    <p:sldId id="264" r:id="rId12"/>
    <p:sldId id="265" r:id="rId13"/>
    <p:sldId id="266" r:id="rId14"/>
  </p:sldIdLst>
  <p:sldSz cx="6858000" cy="9144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62" autoAdjust="0"/>
    <p:restoredTop sz="94660"/>
  </p:normalViewPr>
  <p:slideViewPr>
    <p:cSldViewPr>
      <p:cViewPr>
        <p:scale>
          <a:sx n="50" d="100"/>
          <a:sy n="50" d="100"/>
        </p:scale>
        <p:origin x="-2310" y="-138"/>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8A9126D-F129-4BE2-9244-4EA6F6B2C6EB}" type="doc">
      <dgm:prSet loTypeId="urn:microsoft.com/office/officeart/2005/8/layout/cycle2" loCatId="cycle" qsTypeId="urn:microsoft.com/office/officeart/2005/8/quickstyle/3d2" qsCatId="3D" csTypeId="urn:microsoft.com/office/officeart/2005/8/colors/accent0_2" csCatId="mainScheme"/>
      <dgm:spPr/>
      <dgm:t>
        <a:bodyPr/>
        <a:lstStyle/>
        <a:p>
          <a:endParaRPr lang="fr-FR"/>
        </a:p>
      </dgm:t>
    </dgm:pt>
    <dgm:pt modelId="{A5A23F56-CA36-4A97-8DAC-D38DDE631A8F}">
      <dgm:prSet/>
      <dgm:spPr/>
      <dgm:t>
        <a:bodyPr/>
        <a:lstStyle/>
        <a:p>
          <a:pPr rtl="0"/>
          <a:r>
            <a:rPr lang="ar-DZ" dirty="0" smtClean="0"/>
            <a:t>1</a:t>
          </a:r>
          <a:endParaRPr lang="fr-FR" dirty="0"/>
        </a:p>
      </dgm:t>
    </dgm:pt>
    <dgm:pt modelId="{B1FCE1EF-B111-4531-9D47-8EE7AB91D24D}" type="parTrans" cxnId="{AF439754-3251-43B1-8DC7-EF2234C8ED42}">
      <dgm:prSet/>
      <dgm:spPr/>
      <dgm:t>
        <a:bodyPr/>
        <a:lstStyle/>
        <a:p>
          <a:endParaRPr lang="fr-FR"/>
        </a:p>
      </dgm:t>
    </dgm:pt>
    <dgm:pt modelId="{E389BEC9-FD3F-4FE8-912B-19EC845A8CCE}" type="sibTrans" cxnId="{AF439754-3251-43B1-8DC7-EF2234C8ED42}">
      <dgm:prSet/>
      <dgm:spPr/>
      <dgm:t>
        <a:bodyPr/>
        <a:lstStyle/>
        <a:p>
          <a:endParaRPr lang="fr-FR"/>
        </a:p>
      </dgm:t>
    </dgm:pt>
    <dgm:pt modelId="{15C034F3-6648-40ED-B0E3-110E0226A0C4}" type="pres">
      <dgm:prSet presAssocID="{28A9126D-F129-4BE2-9244-4EA6F6B2C6EB}" presName="cycle" presStyleCnt="0">
        <dgm:presLayoutVars>
          <dgm:dir/>
          <dgm:resizeHandles val="exact"/>
        </dgm:presLayoutVars>
      </dgm:prSet>
      <dgm:spPr/>
      <dgm:t>
        <a:bodyPr/>
        <a:lstStyle/>
        <a:p>
          <a:endParaRPr lang="fr-FR"/>
        </a:p>
      </dgm:t>
    </dgm:pt>
    <dgm:pt modelId="{024DE5E7-5A5B-4746-BF71-2DC552A43BDE}" type="pres">
      <dgm:prSet presAssocID="{A5A23F56-CA36-4A97-8DAC-D38DDE631A8F}" presName="node" presStyleLbl="node1" presStyleIdx="0" presStyleCnt="1">
        <dgm:presLayoutVars>
          <dgm:bulletEnabled val="1"/>
        </dgm:presLayoutVars>
      </dgm:prSet>
      <dgm:spPr/>
      <dgm:t>
        <a:bodyPr/>
        <a:lstStyle/>
        <a:p>
          <a:endParaRPr lang="fr-FR"/>
        </a:p>
      </dgm:t>
    </dgm:pt>
  </dgm:ptLst>
  <dgm:cxnLst>
    <dgm:cxn modelId="{6345A05A-EB7B-410B-8253-BB8F0EA9FF76}" type="presOf" srcId="{A5A23F56-CA36-4A97-8DAC-D38DDE631A8F}" destId="{024DE5E7-5A5B-4746-BF71-2DC552A43BDE}" srcOrd="0" destOrd="0" presId="urn:microsoft.com/office/officeart/2005/8/layout/cycle2"/>
    <dgm:cxn modelId="{AF439754-3251-43B1-8DC7-EF2234C8ED42}" srcId="{28A9126D-F129-4BE2-9244-4EA6F6B2C6EB}" destId="{A5A23F56-CA36-4A97-8DAC-D38DDE631A8F}" srcOrd="0" destOrd="0" parTransId="{B1FCE1EF-B111-4531-9D47-8EE7AB91D24D}" sibTransId="{E389BEC9-FD3F-4FE8-912B-19EC845A8CCE}"/>
    <dgm:cxn modelId="{93E8F3B9-90DE-4510-B9F5-EB90C614BBB0}" type="presOf" srcId="{28A9126D-F129-4BE2-9244-4EA6F6B2C6EB}" destId="{15C034F3-6648-40ED-B0E3-110E0226A0C4}" srcOrd="0" destOrd="0" presId="urn:microsoft.com/office/officeart/2005/8/layout/cycle2"/>
    <dgm:cxn modelId="{BE3B8E90-C5F9-4C2B-9670-62DD376D10DC}" type="presParOf" srcId="{15C034F3-6648-40ED-B0E3-110E0226A0C4}" destId="{024DE5E7-5A5B-4746-BF71-2DC552A43BDE}"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4DE5E7-5A5B-4746-BF71-2DC552A43BDE}">
      <dsp:nvSpPr>
        <dsp:cNvPr id="0" name=""/>
        <dsp:cNvSpPr/>
      </dsp:nvSpPr>
      <dsp:spPr>
        <a:xfrm>
          <a:off x="36179" y="175"/>
          <a:ext cx="431696" cy="431696"/>
        </a:xfrm>
        <a:prstGeom prst="ellipse">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ar-DZ" sz="1800" kern="1200" dirty="0" smtClean="0"/>
            <a:t>1</a:t>
          </a:r>
          <a:endParaRPr lang="fr-FR" sz="1800" kern="1200" dirty="0"/>
        </a:p>
      </dsp:txBody>
      <dsp:txXfrm>
        <a:off x="99399" y="63395"/>
        <a:ext cx="305256" cy="305256"/>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2840572"/>
            <a:ext cx="5829300" cy="1960033"/>
          </a:xfrm>
        </p:spPr>
        <p:txBody>
          <a:bodyPr/>
          <a:lstStyle/>
          <a:p>
            <a:r>
              <a:rPr lang="fr-FR" smtClean="0"/>
              <a:t>Modifiez le style du titre</a:t>
            </a:r>
            <a:endParaRPr lang="fr-FR"/>
          </a:p>
        </p:txBody>
      </p:sp>
      <p:sp>
        <p:nvSpPr>
          <p:cNvPr id="3" name="Sous-titr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6772C3E7-0EA9-426E-A30F-72626614B4F8}" type="datetimeFigureOut">
              <a:rPr lang="fr-FR" smtClean="0"/>
              <a:t>02/11/2017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FA53967-F23B-4356-B78E-152D6F94F0AE}" type="slidenum">
              <a:rPr lang="fr-FR" smtClean="0"/>
              <a:t>‹N°›</a:t>
            </a:fld>
            <a:endParaRPr lang="fr-FR"/>
          </a:p>
        </p:txBody>
      </p:sp>
    </p:spTree>
    <p:extLst>
      <p:ext uri="{BB962C8B-B14F-4D97-AF65-F5344CB8AC3E}">
        <p14:creationId xmlns:p14="http://schemas.microsoft.com/office/powerpoint/2010/main" val="111331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772C3E7-0EA9-426E-A30F-72626614B4F8}" type="datetimeFigureOut">
              <a:rPr lang="fr-FR" smtClean="0"/>
              <a:t>02/11/2017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FA53967-F23B-4356-B78E-152D6F94F0AE}" type="slidenum">
              <a:rPr lang="fr-FR" smtClean="0"/>
              <a:t>‹N°›</a:t>
            </a:fld>
            <a:endParaRPr lang="fr-FR"/>
          </a:p>
        </p:txBody>
      </p:sp>
    </p:spTree>
    <p:extLst>
      <p:ext uri="{BB962C8B-B14F-4D97-AF65-F5344CB8AC3E}">
        <p14:creationId xmlns:p14="http://schemas.microsoft.com/office/powerpoint/2010/main" val="2452675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3729037" y="488951"/>
            <a:ext cx="1157288" cy="10401300"/>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257178" y="488951"/>
            <a:ext cx="3357563" cy="1040130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772C3E7-0EA9-426E-A30F-72626614B4F8}" type="datetimeFigureOut">
              <a:rPr lang="fr-FR" smtClean="0"/>
              <a:t>02/11/2017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FA53967-F23B-4356-B78E-152D6F94F0AE}" type="slidenum">
              <a:rPr lang="fr-FR" smtClean="0"/>
              <a:t>‹N°›</a:t>
            </a:fld>
            <a:endParaRPr lang="fr-FR"/>
          </a:p>
        </p:txBody>
      </p:sp>
    </p:spTree>
    <p:extLst>
      <p:ext uri="{BB962C8B-B14F-4D97-AF65-F5344CB8AC3E}">
        <p14:creationId xmlns:p14="http://schemas.microsoft.com/office/powerpoint/2010/main" val="816669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772C3E7-0EA9-426E-A30F-72626614B4F8}" type="datetimeFigureOut">
              <a:rPr lang="fr-FR" smtClean="0"/>
              <a:t>02/11/2017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FA53967-F23B-4356-B78E-152D6F94F0AE}" type="slidenum">
              <a:rPr lang="fr-FR" smtClean="0"/>
              <a:t>‹N°›</a:t>
            </a:fld>
            <a:endParaRPr lang="fr-FR"/>
          </a:p>
        </p:txBody>
      </p:sp>
    </p:spTree>
    <p:extLst>
      <p:ext uri="{BB962C8B-B14F-4D97-AF65-F5344CB8AC3E}">
        <p14:creationId xmlns:p14="http://schemas.microsoft.com/office/powerpoint/2010/main" val="1204335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5875867"/>
            <a:ext cx="5829300" cy="1816100"/>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541735" y="3875622"/>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6772C3E7-0EA9-426E-A30F-72626614B4F8}" type="datetimeFigureOut">
              <a:rPr lang="fr-FR" smtClean="0"/>
              <a:t>02/11/2017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FA53967-F23B-4356-B78E-152D6F94F0AE}" type="slidenum">
              <a:rPr lang="fr-FR" smtClean="0"/>
              <a:t>‹N°›</a:t>
            </a:fld>
            <a:endParaRPr lang="fr-FR"/>
          </a:p>
        </p:txBody>
      </p:sp>
    </p:spTree>
    <p:extLst>
      <p:ext uri="{BB962C8B-B14F-4D97-AF65-F5344CB8AC3E}">
        <p14:creationId xmlns:p14="http://schemas.microsoft.com/office/powerpoint/2010/main" val="1556918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257177"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2628902"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6772C3E7-0EA9-426E-A30F-72626614B4F8}" type="datetimeFigureOut">
              <a:rPr lang="fr-FR" smtClean="0"/>
              <a:t>02/11/2017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FA53967-F23B-4356-B78E-152D6F94F0AE}" type="slidenum">
              <a:rPr lang="fr-FR" smtClean="0"/>
              <a:t>‹N°›</a:t>
            </a:fld>
            <a:endParaRPr lang="fr-FR"/>
          </a:p>
        </p:txBody>
      </p:sp>
    </p:spTree>
    <p:extLst>
      <p:ext uri="{BB962C8B-B14F-4D97-AF65-F5344CB8AC3E}">
        <p14:creationId xmlns:p14="http://schemas.microsoft.com/office/powerpoint/2010/main" val="1624472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42900" y="366184"/>
            <a:ext cx="6172200" cy="1524000"/>
          </a:xfr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342902"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342902"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3483772"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3483772"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772C3E7-0EA9-426E-A30F-72626614B4F8}" type="datetimeFigureOut">
              <a:rPr lang="fr-FR" smtClean="0"/>
              <a:t>02/11/2017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FA53967-F23B-4356-B78E-152D6F94F0AE}" type="slidenum">
              <a:rPr lang="fr-FR" smtClean="0"/>
              <a:t>‹N°›</a:t>
            </a:fld>
            <a:endParaRPr lang="fr-FR"/>
          </a:p>
        </p:txBody>
      </p:sp>
    </p:spTree>
    <p:extLst>
      <p:ext uri="{BB962C8B-B14F-4D97-AF65-F5344CB8AC3E}">
        <p14:creationId xmlns:p14="http://schemas.microsoft.com/office/powerpoint/2010/main" val="1670566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6772C3E7-0EA9-426E-A30F-72626614B4F8}" type="datetimeFigureOut">
              <a:rPr lang="fr-FR" smtClean="0"/>
              <a:t>02/11/2017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FA53967-F23B-4356-B78E-152D6F94F0AE}" type="slidenum">
              <a:rPr lang="fr-FR" smtClean="0"/>
              <a:t>‹N°›</a:t>
            </a:fld>
            <a:endParaRPr lang="fr-FR"/>
          </a:p>
        </p:txBody>
      </p:sp>
    </p:spTree>
    <p:extLst>
      <p:ext uri="{BB962C8B-B14F-4D97-AF65-F5344CB8AC3E}">
        <p14:creationId xmlns:p14="http://schemas.microsoft.com/office/powerpoint/2010/main" val="2440174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772C3E7-0EA9-426E-A30F-72626614B4F8}" type="datetimeFigureOut">
              <a:rPr lang="fr-FR" smtClean="0"/>
              <a:t>02/11/2017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FA53967-F23B-4356-B78E-152D6F94F0AE}" type="slidenum">
              <a:rPr lang="fr-FR" smtClean="0"/>
              <a:t>‹N°›</a:t>
            </a:fld>
            <a:endParaRPr lang="fr-FR"/>
          </a:p>
        </p:txBody>
      </p:sp>
    </p:spTree>
    <p:extLst>
      <p:ext uri="{BB962C8B-B14F-4D97-AF65-F5344CB8AC3E}">
        <p14:creationId xmlns:p14="http://schemas.microsoft.com/office/powerpoint/2010/main" val="200483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3" y="364067"/>
            <a:ext cx="2256235" cy="154940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2681290" y="364071"/>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342903" y="1913471"/>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6772C3E7-0EA9-426E-A30F-72626614B4F8}" type="datetimeFigureOut">
              <a:rPr lang="fr-FR" smtClean="0"/>
              <a:t>02/11/2017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FA53967-F23B-4356-B78E-152D6F94F0AE}" type="slidenum">
              <a:rPr lang="fr-FR" smtClean="0"/>
              <a:t>‹N°›</a:t>
            </a:fld>
            <a:endParaRPr lang="fr-FR"/>
          </a:p>
        </p:txBody>
      </p:sp>
    </p:spTree>
    <p:extLst>
      <p:ext uri="{BB962C8B-B14F-4D97-AF65-F5344CB8AC3E}">
        <p14:creationId xmlns:p14="http://schemas.microsoft.com/office/powerpoint/2010/main" val="3595388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400801"/>
            <a:ext cx="4114800" cy="755651"/>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6772C3E7-0EA9-426E-A30F-72626614B4F8}" type="datetimeFigureOut">
              <a:rPr lang="fr-FR" smtClean="0"/>
              <a:t>02/11/2017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FA53967-F23B-4356-B78E-152D6F94F0AE}" type="slidenum">
              <a:rPr lang="fr-FR" smtClean="0"/>
              <a:t>‹N°›</a:t>
            </a:fld>
            <a:endParaRPr lang="fr-FR"/>
          </a:p>
        </p:txBody>
      </p:sp>
    </p:spTree>
    <p:extLst>
      <p:ext uri="{BB962C8B-B14F-4D97-AF65-F5344CB8AC3E}">
        <p14:creationId xmlns:p14="http://schemas.microsoft.com/office/powerpoint/2010/main" val="1318296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342900" y="2133605"/>
            <a:ext cx="6172200" cy="6034617"/>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342900" y="8475138"/>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6772C3E7-0EA9-426E-A30F-72626614B4F8}" type="datetimeFigureOut">
              <a:rPr lang="fr-FR" smtClean="0"/>
              <a:t>02/11/2017</a:t>
            </a:fld>
            <a:endParaRPr lang="fr-FR"/>
          </a:p>
        </p:txBody>
      </p:sp>
      <p:sp>
        <p:nvSpPr>
          <p:cNvPr id="5" name="Espace réservé du pied de page 4"/>
          <p:cNvSpPr>
            <a:spLocks noGrp="1"/>
          </p:cNvSpPr>
          <p:nvPr>
            <p:ph type="ftr" sz="quarter" idx="3"/>
          </p:nvPr>
        </p:nvSpPr>
        <p:spPr>
          <a:xfrm>
            <a:off x="2343150" y="8475138"/>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4914900" y="8475138"/>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0FA53967-F23B-4356-B78E-152D6F94F0AE}" type="slidenum">
              <a:rPr lang="fr-FR" smtClean="0"/>
              <a:t>‹N°›</a:t>
            </a:fld>
            <a:endParaRPr lang="fr-FR"/>
          </a:p>
        </p:txBody>
      </p:sp>
    </p:spTree>
    <p:extLst>
      <p:ext uri="{BB962C8B-B14F-4D97-AF65-F5344CB8AC3E}">
        <p14:creationId xmlns:p14="http://schemas.microsoft.com/office/powerpoint/2010/main" val="305832874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 Id="rId4" Type="http://schemas.microsoft.com/office/2007/relationships/hdphoto" Target="../media/hdphoto2.wdp"/></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dre 3"/>
          <p:cNvSpPr/>
          <p:nvPr/>
        </p:nvSpPr>
        <p:spPr>
          <a:xfrm>
            <a:off x="0" y="0"/>
            <a:ext cx="6858000" cy="9144000"/>
          </a:xfrm>
          <a:prstGeom prst="frame">
            <a:avLst>
              <a:gd name="adj1" fmla="val 1616"/>
            </a:avLst>
          </a:prstGeom>
          <a:blipFill>
            <a:blip r:embed="rId2"/>
            <a:tile tx="0" ty="0" sx="100000" sy="100000" flip="none" algn="tl"/>
          </a:blipFill>
          <a:ln w="19050">
            <a:prstDash val="dashDot"/>
          </a:ln>
        </p:spPr>
        <p:style>
          <a:lnRef idx="3">
            <a:schemeClr val="lt1"/>
          </a:lnRef>
          <a:fillRef idx="1">
            <a:schemeClr val="accent2"/>
          </a:fillRef>
          <a:effectRef idx="1">
            <a:schemeClr val="accent2"/>
          </a:effectRef>
          <a:fontRef idx="minor">
            <a:schemeClr val="lt1"/>
          </a:fontRef>
        </p:style>
        <p:txBody>
          <a:bodyPr rtlCol="0" anchor="ctr"/>
          <a:lstStyle/>
          <a:p>
            <a:pPr algn="ctr"/>
            <a:endParaRPr lang="fr-FR">
              <a:solidFill>
                <a:schemeClr val="tx1"/>
              </a:solidFill>
            </a:endParaRPr>
          </a:p>
        </p:txBody>
      </p:sp>
      <p:sp>
        <p:nvSpPr>
          <p:cNvPr id="5" name="Arrondir un rectangle avec un coin diagonal 4"/>
          <p:cNvSpPr/>
          <p:nvPr/>
        </p:nvSpPr>
        <p:spPr>
          <a:xfrm>
            <a:off x="1520788" y="2555776"/>
            <a:ext cx="3816424" cy="864096"/>
          </a:xfrm>
          <a:prstGeom prst="round2DiagRect">
            <a:avLst>
              <a:gd name="adj1" fmla="val 50000"/>
              <a:gd name="adj2" fmla="val 0"/>
            </a:avLst>
          </a:prstGeom>
          <a:blipFill>
            <a:blip r:embed="rId2"/>
            <a:tile tx="0" ty="0" sx="100000" sy="100000" flip="none" algn="tl"/>
          </a:blipFill>
          <a:ln>
            <a:solidFill>
              <a:schemeClr val="bg1"/>
            </a:solidFill>
            <a:prstDash val="lgDashDot"/>
          </a:ln>
        </p:spPr>
        <p:style>
          <a:lnRef idx="1">
            <a:schemeClr val="accent3"/>
          </a:lnRef>
          <a:fillRef idx="2">
            <a:schemeClr val="accent3"/>
          </a:fillRef>
          <a:effectRef idx="1">
            <a:schemeClr val="accent3"/>
          </a:effectRef>
          <a:fontRef idx="minor">
            <a:schemeClr val="dk1"/>
          </a:fontRef>
        </p:style>
        <p:txBody>
          <a:bodyPr rtlCol="0" anchor="ctr"/>
          <a:lstStyle/>
          <a:p>
            <a:pPr algn="ctr"/>
            <a:r>
              <a:rPr lang="ar-DZ" sz="2800" i="1" dirty="0" smtClean="0">
                <a:solidFill>
                  <a:schemeClr val="bg1">
                    <a:lumMod val="50000"/>
                  </a:schemeClr>
                </a:solidFill>
                <a:effectLst>
                  <a:outerShdw blurRad="38100" dist="38100" dir="2700000" algn="tl">
                    <a:srgbClr val="000000">
                      <a:alpha val="43137"/>
                    </a:srgbClr>
                  </a:outerShdw>
                </a:effectLst>
                <a:latin typeface="Andalus" pitchFamily="18" charset="-78"/>
                <a:cs typeface="Andalus" pitchFamily="18" charset="-78"/>
              </a:rPr>
              <a:t>بحث حول شخصيات علمية في العصر العباسي</a:t>
            </a:r>
            <a:endParaRPr lang="fr-FR" sz="3200" i="1" dirty="0">
              <a:solidFill>
                <a:schemeClr val="tx1">
                  <a:lumMod val="50000"/>
                  <a:lumOff val="50000"/>
                </a:schemeClr>
              </a:solidFill>
              <a:effectLst>
                <a:outerShdw blurRad="38100" dist="38100" dir="2700000" algn="tl">
                  <a:srgbClr val="000000">
                    <a:alpha val="43137"/>
                  </a:srgbClr>
                </a:outerShdw>
              </a:effectLst>
              <a:latin typeface="Andalus" pitchFamily="18" charset="-78"/>
              <a:cs typeface="Andalus" pitchFamily="18" charset="-78"/>
            </a:endParaRPr>
          </a:p>
        </p:txBody>
      </p:sp>
      <p:sp>
        <p:nvSpPr>
          <p:cNvPr id="6" name="Rectangle 5"/>
          <p:cNvSpPr/>
          <p:nvPr/>
        </p:nvSpPr>
        <p:spPr>
          <a:xfrm>
            <a:off x="1196752" y="323528"/>
            <a:ext cx="4464496" cy="360040"/>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ar-DZ" b="1" u="sng" dirty="0" smtClean="0"/>
              <a:t>الجمهورية الجزائرية الديمقراطية الشعبية</a:t>
            </a:r>
            <a:endParaRPr lang="fr-FR" b="1" u="sng" dirty="0"/>
          </a:p>
        </p:txBody>
      </p:sp>
      <p:sp>
        <p:nvSpPr>
          <p:cNvPr id="7" name="Rectangle 6"/>
          <p:cNvSpPr/>
          <p:nvPr/>
        </p:nvSpPr>
        <p:spPr>
          <a:xfrm>
            <a:off x="3212976" y="1079612"/>
            <a:ext cx="3240360" cy="324036"/>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r"/>
            <a:r>
              <a:rPr lang="ar-DZ" b="1" u="sng" dirty="0" smtClean="0"/>
              <a:t>المؤسسة :</a:t>
            </a:r>
            <a:r>
              <a:rPr lang="ar-DZ" b="1" dirty="0" smtClean="0"/>
              <a:t> متقن عبدي بوعزيز </a:t>
            </a:r>
            <a:endParaRPr lang="fr-FR" b="1" u="sng" dirty="0"/>
          </a:p>
        </p:txBody>
      </p:sp>
      <p:sp>
        <p:nvSpPr>
          <p:cNvPr id="8" name="Rectangle 7"/>
          <p:cNvSpPr/>
          <p:nvPr/>
        </p:nvSpPr>
        <p:spPr>
          <a:xfrm>
            <a:off x="1916832" y="8460432"/>
            <a:ext cx="3312368" cy="288032"/>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ar-DZ" b="1" u="sng" dirty="0" smtClean="0"/>
              <a:t>السنة الدراسية :</a:t>
            </a:r>
            <a:r>
              <a:rPr lang="ar-DZ" b="1" dirty="0" smtClean="0"/>
              <a:t> 2018/2017 </a:t>
            </a:r>
            <a:endParaRPr lang="fr-FR" b="1" u="sng" dirty="0"/>
          </a:p>
        </p:txBody>
      </p:sp>
      <p:sp>
        <p:nvSpPr>
          <p:cNvPr id="9" name="Organigramme : Alternative 8"/>
          <p:cNvSpPr/>
          <p:nvPr/>
        </p:nvSpPr>
        <p:spPr>
          <a:xfrm>
            <a:off x="4077072" y="4968328"/>
            <a:ext cx="2304000" cy="2556000"/>
          </a:xfrm>
          <a:prstGeom prst="flowChartAlternateProcess">
            <a:avLst/>
          </a:prstGeom>
          <a:blipFill>
            <a:blip r:embed="rId2"/>
            <a:tile tx="0" ty="0" sx="100000" sy="100000" flip="none" algn="tl"/>
          </a:blipFill>
          <a:ln>
            <a:solidFill>
              <a:schemeClr val="bg1"/>
            </a:solidFill>
            <a:prstDash val="lgDashDot"/>
          </a:ln>
        </p:spPr>
        <p:style>
          <a:lnRef idx="2">
            <a:schemeClr val="accent6"/>
          </a:lnRef>
          <a:fillRef idx="1">
            <a:schemeClr val="lt1"/>
          </a:fillRef>
          <a:effectRef idx="0">
            <a:schemeClr val="accent6"/>
          </a:effectRef>
          <a:fontRef idx="minor">
            <a:schemeClr val="dk1"/>
          </a:fontRef>
        </p:style>
        <p:txBody>
          <a:bodyPr rtlCol="0" anchor="ctr"/>
          <a:lstStyle/>
          <a:p>
            <a:pPr algn="ctr"/>
            <a:r>
              <a:rPr lang="ar-DZ" sz="2500" b="1" u="sng" dirty="0" smtClean="0">
                <a:solidFill>
                  <a:schemeClr val="bg1">
                    <a:lumMod val="50000"/>
                  </a:schemeClr>
                </a:solidFill>
                <a:latin typeface="Andalus" pitchFamily="18" charset="-78"/>
                <a:cs typeface="Andalus" pitchFamily="18" charset="-78"/>
              </a:rPr>
              <a:t>الأعضاء :</a:t>
            </a:r>
            <a:endParaRPr lang="ar-DZ" sz="2500" b="1" dirty="0" smtClean="0">
              <a:solidFill>
                <a:schemeClr val="bg1">
                  <a:lumMod val="50000"/>
                </a:schemeClr>
              </a:solidFill>
              <a:latin typeface="Andalus" pitchFamily="18" charset="-78"/>
              <a:cs typeface="Andalus" pitchFamily="18" charset="-78"/>
            </a:endParaRPr>
          </a:p>
          <a:p>
            <a:pPr algn="r"/>
            <a:r>
              <a:rPr lang="ar-DZ" sz="2500" b="1" dirty="0" smtClean="0">
                <a:solidFill>
                  <a:schemeClr val="bg1">
                    <a:lumMod val="50000"/>
                  </a:schemeClr>
                </a:solidFill>
                <a:latin typeface="Andalus" pitchFamily="18" charset="-78"/>
                <a:cs typeface="Andalus" pitchFamily="18" charset="-78"/>
              </a:rPr>
              <a:t>1- بلي بلال </a:t>
            </a:r>
          </a:p>
          <a:p>
            <a:pPr algn="r"/>
            <a:r>
              <a:rPr lang="ar-DZ" sz="2500" b="1" dirty="0" smtClean="0">
                <a:solidFill>
                  <a:schemeClr val="bg1">
                    <a:lumMod val="50000"/>
                  </a:schemeClr>
                </a:solidFill>
                <a:latin typeface="Andalus" pitchFamily="18" charset="-78"/>
                <a:cs typeface="Andalus" pitchFamily="18" charset="-78"/>
              </a:rPr>
              <a:t>2- </a:t>
            </a:r>
            <a:r>
              <a:rPr lang="ar-DZ" sz="2500" b="1" dirty="0" err="1" smtClean="0">
                <a:solidFill>
                  <a:schemeClr val="bg1">
                    <a:lumMod val="50000"/>
                  </a:schemeClr>
                </a:solidFill>
                <a:latin typeface="Andalus" pitchFamily="18" charset="-78"/>
                <a:cs typeface="Andalus" pitchFamily="18" charset="-78"/>
              </a:rPr>
              <a:t>بوشة</a:t>
            </a:r>
            <a:r>
              <a:rPr lang="ar-DZ" sz="2500" b="1" dirty="0" smtClean="0">
                <a:solidFill>
                  <a:schemeClr val="bg1">
                    <a:lumMod val="50000"/>
                  </a:schemeClr>
                </a:solidFill>
                <a:latin typeface="Andalus" pitchFamily="18" charset="-78"/>
                <a:cs typeface="Andalus" pitchFamily="18" charset="-78"/>
              </a:rPr>
              <a:t> أيمن</a:t>
            </a:r>
          </a:p>
          <a:p>
            <a:pPr algn="r"/>
            <a:r>
              <a:rPr lang="ar-DZ" sz="2500" b="1" dirty="0" smtClean="0">
                <a:solidFill>
                  <a:schemeClr val="bg1">
                    <a:lumMod val="50000"/>
                  </a:schemeClr>
                </a:solidFill>
                <a:latin typeface="Andalus" pitchFamily="18" charset="-78"/>
                <a:cs typeface="Andalus" pitchFamily="18" charset="-78"/>
              </a:rPr>
              <a:t>3- </a:t>
            </a:r>
            <a:r>
              <a:rPr lang="ar-DZ" sz="2500" b="1" dirty="0" err="1" smtClean="0">
                <a:solidFill>
                  <a:schemeClr val="bg1">
                    <a:lumMod val="50000"/>
                  </a:schemeClr>
                </a:solidFill>
                <a:latin typeface="Andalus" pitchFamily="18" charset="-78"/>
                <a:cs typeface="Andalus" pitchFamily="18" charset="-78"/>
              </a:rPr>
              <a:t>مجيدر</a:t>
            </a:r>
            <a:r>
              <a:rPr lang="ar-DZ" sz="2500" b="1" dirty="0" smtClean="0">
                <a:solidFill>
                  <a:schemeClr val="bg1">
                    <a:lumMod val="50000"/>
                  </a:schemeClr>
                </a:solidFill>
                <a:latin typeface="Andalus" pitchFamily="18" charset="-78"/>
                <a:cs typeface="Andalus" pitchFamily="18" charset="-78"/>
              </a:rPr>
              <a:t> إسكندر</a:t>
            </a:r>
          </a:p>
          <a:p>
            <a:pPr algn="r"/>
            <a:r>
              <a:rPr lang="ar-DZ" sz="2500" b="1" dirty="0" smtClean="0">
                <a:solidFill>
                  <a:schemeClr val="bg1">
                    <a:lumMod val="50000"/>
                  </a:schemeClr>
                </a:solidFill>
                <a:latin typeface="Andalus" pitchFamily="18" charset="-78"/>
                <a:cs typeface="Andalus" pitchFamily="18" charset="-78"/>
              </a:rPr>
              <a:t>4- </a:t>
            </a:r>
            <a:r>
              <a:rPr lang="ar-DZ" sz="2500" b="1" dirty="0" err="1" smtClean="0">
                <a:solidFill>
                  <a:schemeClr val="bg1">
                    <a:lumMod val="50000"/>
                  </a:schemeClr>
                </a:solidFill>
                <a:latin typeface="Andalus" pitchFamily="18" charset="-78"/>
                <a:cs typeface="Andalus" pitchFamily="18" charset="-78"/>
              </a:rPr>
              <a:t>عليوان</a:t>
            </a:r>
            <a:r>
              <a:rPr lang="ar-DZ" sz="2500" b="1" dirty="0" smtClean="0">
                <a:solidFill>
                  <a:schemeClr val="bg1">
                    <a:lumMod val="50000"/>
                  </a:schemeClr>
                </a:solidFill>
                <a:latin typeface="Andalus" pitchFamily="18" charset="-78"/>
                <a:cs typeface="Andalus" pitchFamily="18" charset="-78"/>
              </a:rPr>
              <a:t> عُمر</a:t>
            </a:r>
          </a:p>
          <a:p>
            <a:pPr algn="r"/>
            <a:r>
              <a:rPr lang="ar-DZ" sz="2500" b="1" dirty="0" smtClean="0">
                <a:solidFill>
                  <a:schemeClr val="bg1">
                    <a:lumMod val="50000"/>
                  </a:schemeClr>
                </a:solidFill>
                <a:latin typeface="Andalus" pitchFamily="18" charset="-78"/>
                <a:cs typeface="Andalus" pitchFamily="18" charset="-78"/>
              </a:rPr>
              <a:t>5- </a:t>
            </a:r>
            <a:r>
              <a:rPr lang="ar-DZ" sz="2500" b="1" dirty="0" err="1" smtClean="0">
                <a:solidFill>
                  <a:schemeClr val="bg1">
                    <a:lumMod val="50000"/>
                  </a:schemeClr>
                </a:solidFill>
                <a:latin typeface="Andalus" pitchFamily="18" charset="-78"/>
                <a:cs typeface="Andalus" pitchFamily="18" charset="-78"/>
              </a:rPr>
              <a:t>بوحناش</a:t>
            </a:r>
            <a:r>
              <a:rPr lang="ar-DZ" sz="2500" b="1" dirty="0" smtClean="0">
                <a:solidFill>
                  <a:schemeClr val="bg1">
                    <a:lumMod val="50000"/>
                  </a:schemeClr>
                </a:solidFill>
                <a:latin typeface="Andalus" pitchFamily="18" charset="-78"/>
                <a:cs typeface="Andalus" pitchFamily="18" charset="-78"/>
              </a:rPr>
              <a:t> هيثم</a:t>
            </a:r>
            <a:endParaRPr lang="fr-FR" sz="2500" b="1" dirty="0">
              <a:solidFill>
                <a:schemeClr val="bg1">
                  <a:lumMod val="50000"/>
                </a:schemeClr>
              </a:solidFill>
              <a:latin typeface="Andalus" pitchFamily="18" charset="-78"/>
              <a:cs typeface="Andalus" pitchFamily="18" charset="-78"/>
            </a:endParaRPr>
          </a:p>
        </p:txBody>
      </p:sp>
      <p:sp>
        <p:nvSpPr>
          <p:cNvPr id="10" name="Hexagone 9"/>
          <p:cNvSpPr/>
          <p:nvPr/>
        </p:nvSpPr>
        <p:spPr>
          <a:xfrm>
            <a:off x="404664" y="7092328"/>
            <a:ext cx="2916000" cy="432000"/>
          </a:xfrm>
          <a:prstGeom prst="hexagon">
            <a:avLst>
              <a:gd name="adj" fmla="val 17681"/>
              <a:gd name="vf" fmla="val 115470"/>
            </a:avLst>
          </a:prstGeom>
          <a:blipFill>
            <a:blip r:embed="rId2"/>
            <a:tile tx="0" ty="0" sx="100000" sy="100000" flip="none" algn="tl"/>
          </a:blipFill>
          <a:ln>
            <a:solidFill>
              <a:schemeClr val="bg1"/>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DZ" sz="2500" b="1" dirty="0" smtClean="0">
                <a:solidFill>
                  <a:schemeClr val="bg1">
                    <a:lumMod val="50000"/>
                  </a:schemeClr>
                </a:solidFill>
                <a:latin typeface="Andalus" pitchFamily="18" charset="-78"/>
                <a:cs typeface="Andalus" pitchFamily="18" charset="-78"/>
              </a:rPr>
              <a:t>أُستاذة المادة : </a:t>
            </a:r>
            <a:r>
              <a:rPr lang="ar-DZ" sz="2500" b="1" dirty="0" err="1" smtClean="0">
                <a:solidFill>
                  <a:schemeClr val="bg1">
                    <a:lumMod val="50000"/>
                  </a:schemeClr>
                </a:solidFill>
                <a:latin typeface="Andalus" pitchFamily="18" charset="-78"/>
                <a:cs typeface="Andalus" pitchFamily="18" charset="-78"/>
              </a:rPr>
              <a:t>بوقلية</a:t>
            </a:r>
            <a:endParaRPr lang="fr-FR" sz="2500" b="1" dirty="0">
              <a:solidFill>
                <a:schemeClr val="bg1">
                  <a:lumMod val="50000"/>
                </a:schemeClr>
              </a:solidFill>
              <a:latin typeface="Andalus" pitchFamily="18" charset="-78"/>
              <a:cs typeface="Andalus" pitchFamily="18" charset="-78"/>
            </a:endParaRPr>
          </a:p>
        </p:txBody>
      </p:sp>
    </p:spTree>
    <p:extLst>
      <p:ext uri="{BB962C8B-B14F-4D97-AF65-F5344CB8AC3E}">
        <p14:creationId xmlns:p14="http://schemas.microsoft.com/office/powerpoint/2010/main" val="8373726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emi-cadre 3"/>
          <p:cNvSpPr/>
          <p:nvPr/>
        </p:nvSpPr>
        <p:spPr>
          <a:xfrm rot="10800000" flipH="1">
            <a:off x="0" y="2123728"/>
            <a:ext cx="3284984" cy="7020272"/>
          </a:xfrm>
          <a:prstGeom prst="halfFrame">
            <a:avLst>
              <a:gd name="adj1" fmla="val 4340"/>
              <a:gd name="adj2" fmla="val 4909"/>
            </a:avLst>
          </a:prstGeom>
          <a:blipFill>
            <a:blip r:embed="rId2"/>
            <a:tile tx="0" ty="0" sx="100000" sy="100000" flip="none" algn="tl"/>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5" name="Demi-cadre 4"/>
          <p:cNvSpPr/>
          <p:nvPr/>
        </p:nvSpPr>
        <p:spPr>
          <a:xfrm rot="10800000">
            <a:off x="3573016" y="2123728"/>
            <a:ext cx="3284984" cy="7020272"/>
          </a:xfrm>
          <a:prstGeom prst="halfFrame">
            <a:avLst>
              <a:gd name="adj1" fmla="val 4340"/>
              <a:gd name="adj2" fmla="val 4909"/>
            </a:avLst>
          </a:prstGeom>
          <a:blipFill>
            <a:blip r:embed="rId2"/>
            <a:tile tx="0" ty="0" sx="100000" sy="100000" flip="none" algn="tl"/>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grpSp>
        <p:nvGrpSpPr>
          <p:cNvPr id="6" name="Groupe 5"/>
          <p:cNvGrpSpPr/>
          <p:nvPr/>
        </p:nvGrpSpPr>
        <p:grpSpPr>
          <a:xfrm>
            <a:off x="3213152" y="8712304"/>
            <a:ext cx="431696" cy="431696"/>
            <a:chOff x="36179" y="175"/>
            <a:chExt cx="431696" cy="431696"/>
          </a:xfrm>
          <a:scene3d>
            <a:camera prst="orthographicFront"/>
            <a:lightRig rig="threePt" dir="t">
              <a:rot lat="0" lon="0" rev="7500000"/>
            </a:lightRig>
          </a:scene3d>
        </p:grpSpPr>
        <p:sp>
          <p:nvSpPr>
            <p:cNvPr id="7" name="Ellipse 6"/>
            <p:cNvSpPr/>
            <p:nvPr/>
          </p:nvSpPr>
          <p:spPr>
            <a:xfrm>
              <a:off x="36179" y="175"/>
              <a:ext cx="431696" cy="431696"/>
            </a:xfrm>
            <a:prstGeom prst="ellipse">
              <a:avLst/>
            </a:prstGeom>
            <a:sp3d prstMaterial="plastic">
              <a:bevelT w="127000" h="25400" prst="relaxedInset"/>
            </a:sp3d>
          </p:spPr>
          <p:style>
            <a:lnRef idx="0">
              <a:schemeClr val="dk2">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2">
                <a:hueOff val="0"/>
                <a:satOff val="0"/>
                <a:lumOff val="0"/>
                <a:alphaOff val="0"/>
              </a:schemeClr>
            </a:fontRef>
          </p:style>
        </p:sp>
        <p:sp>
          <p:nvSpPr>
            <p:cNvPr id="8" name="Ellipse 4"/>
            <p:cNvSpPr/>
            <p:nvPr/>
          </p:nvSpPr>
          <p:spPr>
            <a:xfrm>
              <a:off x="99399" y="63395"/>
              <a:ext cx="305256" cy="305256"/>
            </a:xfrm>
            <a:prstGeom prst="rect">
              <a:avLst/>
            </a:prstGeom>
            <a:sp3d/>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fr-FR" sz="2000" kern="1200" dirty="0" smtClean="0"/>
                <a:t>9</a:t>
              </a:r>
              <a:endParaRPr lang="fr-FR" sz="2000" kern="1200" dirty="0"/>
            </a:p>
          </p:txBody>
        </p:sp>
      </p:grpSp>
      <p:cxnSp>
        <p:nvCxnSpPr>
          <p:cNvPr id="9" name="Connecteur droit 8"/>
          <p:cNvCxnSpPr/>
          <p:nvPr/>
        </p:nvCxnSpPr>
        <p:spPr>
          <a:xfrm>
            <a:off x="4401304" y="7812360"/>
            <a:ext cx="1764000" cy="0"/>
          </a:xfrm>
          <a:prstGeom prst="line">
            <a:avLst/>
          </a:prstGeom>
          <a:ln w="12700"/>
          <a:effectLst>
            <a:reflection blurRad="6350" stA="50000" endA="300" endPos="38500" dist="50800" dir="5400000" sy="-100000" algn="bl" rotWithShape="0"/>
          </a:effectLst>
        </p:spPr>
        <p:style>
          <a:lnRef idx="1">
            <a:schemeClr val="dk1"/>
          </a:lnRef>
          <a:fillRef idx="0">
            <a:schemeClr val="dk1"/>
          </a:fillRef>
          <a:effectRef idx="0">
            <a:schemeClr val="dk1"/>
          </a:effectRef>
          <a:fontRef idx="minor">
            <a:schemeClr val="tx1"/>
          </a:fontRef>
        </p:style>
      </p:cxnSp>
      <p:sp>
        <p:nvSpPr>
          <p:cNvPr id="10" name="Titre 1"/>
          <p:cNvSpPr txBox="1">
            <a:spLocks/>
          </p:cNvSpPr>
          <p:nvPr/>
        </p:nvSpPr>
        <p:spPr>
          <a:xfrm>
            <a:off x="2173982" y="-111967"/>
            <a:ext cx="2510036" cy="133164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rtl="1"/>
            <a:r>
              <a:rPr lang="ar-DZ" sz="3600" i="1" u="sng" dirty="0" smtClean="0">
                <a:latin typeface="Arabic Typesetting" pitchFamily="66" charset="-78"/>
                <a:cs typeface="Arabic Typesetting" pitchFamily="66" charset="-78"/>
              </a:rPr>
              <a:t>ابْنُ سِينَا</a:t>
            </a:r>
            <a:br>
              <a:rPr lang="ar-DZ" sz="3600" i="1" u="sng" dirty="0" smtClean="0">
                <a:latin typeface="Arabic Typesetting" pitchFamily="66" charset="-78"/>
                <a:cs typeface="Arabic Typesetting" pitchFamily="66" charset="-78"/>
              </a:rPr>
            </a:br>
            <a:r>
              <a:rPr lang="ar-DZ" sz="3600" i="1" u="sng" dirty="0" smtClean="0">
                <a:latin typeface="Arabic Typesetting" pitchFamily="66" charset="-78"/>
                <a:cs typeface="Arabic Typesetting" pitchFamily="66" charset="-78"/>
              </a:rPr>
              <a:t> </a:t>
            </a:r>
            <a:endParaRPr lang="fr-FR" sz="3600" i="1" u="sng" dirty="0">
              <a:latin typeface="Arabic Typesetting" pitchFamily="66" charset="-78"/>
              <a:cs typeface="Arabic Typesetting" pitchFamily="66" charset="-78"/>
            </a:endParaRPr>
          </a:p>
        </p:txBody>
      </p:sp>
      <p:sp>
        <p:nvSpPr>
          <p:cNvPr id="11" name="Titre 1"/>
          <p:cNvSpPr>
            <a:spLocks noGrp="1"/>
          </p:cNvSpPr>
          <p:nvPr/>
        </p:nvSpPr>
        <p:spPr>
          <a:xfrm>
            <a:off x="342900" y="179512"/>
            <a:ext cx="6172200" cy="76328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r>
              <a:rPr lang="ar-DZ" sz="3000" i="1" u="sng" dirty="0" smtClean="0">
                <a:latin typeface="Arabic Typesetting" pitchFamily="66" charset="-78"/>
                <a:cs typeface="Arabic Typesetting" pitchFamily="66" charset="-78"/>
              </a:rPr>
              <a:t>حياته :</a:t>
            </a:r>
          </a:p>
          <a:p>
            <a:pPr algn="r" rtl="1"/>
            <a:r>
              <a:rPr lang="ar-DZ" sz="2500" dirty="0" smtClean="0">
                <a:latin typeface="Arabic Typesetting" pitchFamily="66" charset="-78"/>
                <a:cs typeface="Arabic Typesetting" pitchFamily="66" charset="-78"/>
              </a:rPr>
              <a:t>     </a:t>
            </a:r>
            <a:r>
              <a:rPr lang="ar-DZ" sz="2700" dirty="0" smtClean="0">
                <a:latin typeface="Arabic Typesetting" pitchFamily="66" charset="-78"/>
                <a:cs typeface="Arabic Typesetting" pitchFamily="66" charset="-78"/>
              </a:rPr>
              <a:t>هو ~ أبو علي الحسين بن عبد الله بن الحسن بن علي بن سينا ~ , و المكنى بالطبيب و العالم و الرئيس , ولد في السنة السبعين بعد الثلاثمئة للهجرة 370 ه الموافق ل 980 للميلاد , ولد من أم من قرية فارسية « </a:t>
            </a:r>
            <a:r>
              <a:rPr lang="ar-DZ" sz="2700" dirty="0" err="1" smtClean="0">
                <a:latin typeface="Arabic Typesetting" pitchFamily="66" charset="-78"/>
                <a:cs typeface="Arabic Typesetting" pitchFamily="66" charset="-78"/>
              </a:rPr>
              <a:t>أفشنة</a:t>
            </a:r>
            <a:r>
              <a:rPr lang="ar-DZ" sz="2700" dirty="0" smtClean="0">
                <a:latin typeface="Arabic Typesetting" pitchFamily="66" charset="-78"/>
                <a:cs typeface="Arabic Typesetting" pitchFamily="66" charset="-78"/>
              </a:rPr>
              <a:t> » و من أب من   مدينة « بلخ » </a:t>
            </a:r>
            <a:r>
              <a:rPr lang="ar-DZ" sz="2700" dirty="0" smtClean="0">
                <a:latin typeface="Arabic Typesetting" pitchFamily="66" charset="-78"/>
                <a:cs typeface="Arabic Typesetting" pitchFamily="66" charset="-78"/>
              </a:rPr>
              <a:t>. [29]</a:t>
            </a:r>
            <a:endParaRPr lang="ar-DZ" sz="2700" dirty="0" smtClean="0">
              <a:latin typeface="Arabic Typesetting" pitchFamily="66" charset="-78"/>
              <a:cs typeface="Arabic Typesetting" pitchFamily="66" charset="-78"/>
            </a:endParaRPr>
          </a:p>
          <a:p>
            <a:pPr algn="r" rtl="1"/>
            <a:r>
              <a:rPr lang="ar-DZ" sz="2500" dirty="0" smtClean="0">
                <a:latin typeface="Arabic Typesetting" pitchFamily="66" charset="-78"/>
                <a:cs typeface="Arabic Typesetting" pitchFamily="66" charset="-78"/>
              </a:rPr>
              <a:t>     كانت مهنة الوالد عند ولادة ~ ابن سينا ~ هو الحاكم لقرية واحدة من ولايات السلطان نوح بن منصور , لكنه الوالد انتقل بأهله إلى «</a:t>
            </a:r>
            <a:r>
              <a:rPr lang="ar-DZ" sz="2500" dirty="0" err="1" smtClean="0">
                <a:latin typeface="Arabic Typesetting" pitchFamily="66" charset="-78"/>
                <a:cs typeface="Arabic Typesetting" pitchFamily="66" charset="-78"/>
              </a:rPr>
              <a:t>بخارى</a:t>
            </a:r>
            <a:r>
              <a:rPr lang="ar-DZ" sz="2500" dirty="0" smtClean="0">
                <a:latin typeface="Arabic Typesetting" pitchFamily="66" charset="-78"/>
                <a:cs typeface="Arabic Typesetting" pitchFamily="66" charset="-78"/>
              </a:rPr>
              <a:t>» فأصبح يدير الأعمال المالية للسلطان , و لقد حرص والد ~ ابن سينا ~ على تدريس ابنه بعناية و إدخاله إلى مجالس العلم آنذاك.</a:t>
            </a:r>
          </a:p>
          <a:p>
            <a:pPr algn="r" rtl="1"/>
            <a:r>
              <a:rPr lang="ar-DZ" sz="2500" dirty="0">
                <a:latin typeface="Arabic Typesetting" pitchFamily="66" charset="-78"/>
                <a:cs typeface="Arabic Typesetting" pitchFamily="66" charset="-78"/>
              </a:rPr>
              <a:t> </a:t>
            </a:r>
            <a:r>
              <a:rPr lang="ar-DZ" sz="2500" dirty="0" smtClean="0">
                <a:latin typeface="Arabic Typesetting" pitchFamily="66" charset="-78"/>
                <a:cs typeface="Arabic Typesetting" pitchFamily="66" charset="-78"/>
              </a:rPr>
              <a:t>    لقد كان ~ ابن سينا ~ ذا فطنة و ذكاء و دهاء , فقد ختم القرآن الكريم و سنه لم يتجاوز عشرة سنين , كما كانت له ذاكرة قوية و غير عادية إثر حفظه للمصحف الشريف و التي مكنته من تجاوز معلميه و ابن 14 ربيعا , و قد </a:t>
            </a:r>
            <a:r>
              <a:rPr lang="ar-DZ" sz="2500" dirty="0">
                <a:latin typeface="Arabic Typesetting" pitchFamily="66" charset="-78"/>
                <a:cs typeface="Arabic Typesetting" pitchFamily="66" charset="-78"/>
              </a:rPr>
              <a:t>تعمق في العلوم المتنوعة من فقه و آداب و فلسفة و طب </a:t>
            </a:r>
            <a:r>
              <a:rPr lang="ar-DZ" sz="2500" dirty="0" smtClean="0">
                <a:latin typeface="Arabic Typesetting" pitchFamily="66" charset="-78"/>
                <a:cs typeface="Arabic Typesetting" pitchFamily="66" charset="-78"/>
              </a:rPr>
              <a:t>. [30]</a:t>
            </a:r>
            <a:endParaRPr lang="ar-DZ" sz="2500" dirty="0" smtClean="0">
              <a:latin typeface="Arabic Typesetting" pitchFamily="66" charset="-78"/>
              <a:cs typeface="Arabic Typesetting" pitchFamily="66" charset="-78"/>
            </a:endParaRPr>
          </a:p>
          <a:p>
            <a:pPr algn="r" rtl="1"/>
            <a:r>
              <a:rPr lang="ar-DZ" sz="2500" dirty="0">
                <a:latin typeface="Arabic Typesetting" pitchFamily="66" charset="-78"/>
                <a:cs typeface="Arabic Typesetting" pitchFamily="66" charset="-78"/>
              </a:rPr>
              <a:t> </a:t>
            </a:r>
            <a:r>
              <a:rPr lang="ar-DZ" sz="2500" dirty="0" smtClean="0">
                <a:latin typeface="Arabic Typesetting" pitchFamily="66" charset="-78"/>
                <a:cs typeface="Arabic Typesetting" pitchFamily="66" charset="-78"/>
              </a:rPr>
              <a:t>    و مما يروى عنه أنه لما كان في عمر الثامنة عشر , قام بعلاج السلطان نوح من مرض كان مستعصيا آنذاك , فكافئه السلطان بأن فتح له مكتبته الغنية بالكتب .</a:t>
            </a:r>
          </a:p>
          <a:p>
            <a:pPr algn="r" rtl="1"/>
            <a:r>
              <a:rPr lang="ar-DZ" sz="2500" dirty="0">
                <a:latin typeface="Arabic Typesetting" pitchFamily="66" charset="-78"/>
                <a:cs typeface="Arabic Typesetting" pitchFamily="66" charset="-78"/>
              </a:rPr>
              <a:t> </a:t>
            </a:r>
            <a:r>
              <a:rPr lang="ar-DZ" sz="2500" dirty="0" smtClean="0">
                <a:latin typeface="Arabic Typesetting" pitchFamily="66" charset="-78"/>
                <a:cs typeface="Arabic Typesetting" pitchFamily="66" charset="-78"/>
              </a:rPr>
              <a:t>    و من ثم , أصبحت حيات العلامة ~ ابن سينا ~ كلها تنقل و ترحال فقد مكث في خوارزم عشر سنين ثم ذهب إلى جرجان ثم إلى الري و أخيرا إلى همذان .</a:t>
            </a:r>
          </a:p>
          <a:p>
            <a:pPr algn="r" rtl="1"/>
            <a:r>
              <a:rPr lang="ar-DZ" sz="2500" dirty="0">
                <a:latin typeface="Arabic Typesetting" pitchFamily="66" charset="-78"/>
                <a:cs typeface="Arabic Typesetting" pitchFamily="66" charset="-78"/>
              </a:rPr>
              <a:t> </a:t>
            </a:r>
            <a:r>
              <a:rPr lang="ar-DZ" sz="2500" dirty="0" smtClean="0">
                <a:latin typeface="Arabic Typesetting" pitchFamily="66" charset="-78"/>
                <a:cs typeface="Arabic Typesetting" pitchFamily="66" charset="-78"/>
              </a:rPr>
              <a:t>    توفي ~ ابن سينا ~ في مدينة «همذان»  في شهر </a:t>
            </a:r>
            <a:r>
              <a:rPr lang="ar-DZ" sz="2500" dirty="0" smtClean="0">
                <a:latin typeface="Arabic Typesetting" pitchFamily="66" charset="-78"/>
                <a:cs typeface="Arabic Typesetting" pitchFamily="66" charset="-78"/>
              </a:rPr>
              <a:t>رمضان </a:t>
            </a:r>
            <a:r>
              <a:rPr lang="ar-DZ" sz="2500" dirty="0" smtClean="0">
                <a:latin typeface="Arabic Typesetting" pitchFamily="66" charset="-78"/>
                <a:cs typeface="Arabic Typesetting" pitchFamily="66" charset="-78"/>
              </a:rPr>
              <a:t>من سنة 427 ه الموافقة لسنة 1037 م , و قد خلف عددا ضخما من </a:t>
            </a:r>
            <a:r>
              <a:rPr lang="ar-DZ" sz="2500" dirty="0" smtClean="0">
                <a:latin typeface="Arabic Typesetting" pitchFamily="66" charset="-78"/>
                <a:cs typeface="Arabic Typesetting" pitchFamily="66" charset="-78"/>
              </a:rPr>
              <a:t>الكتب قدر عددها </a:t>
            </a:r>
            <a:r>
              <a:rPr lang="ar-DZ" sz="2500" dirty="0" smtClean="0">
                <a:latin typeface="Arabic Typesetting" pitchFamily="66" charset="-78"/>
                <a:cs typeface="Arabic Typesetting" pitchFamily="66" charset="-78"/>
              </a:rPr>
              <a:t>ب 450 كتابا أغلبها يركز على الفلسفة و الطب </a:t>
            </a:r>
            <a:r>
              <a:rPr lang="ar-DZ" sz="2500" dirty="0" smtClean="0">
                <a:latin typeface="Arabic Typesetting" pitchFamily="66" charset="-78"/>
                <a:cs typeface="Arabic Typesetting" pitchFamily="66" charset="-78"/>
              </a:rPr>
              <a:t>. [31]</a:t>
            </a:r>
            <a:endParaRPr lang="fr-FR" sz="2500" dirty="0">
              <a:latin typeface="Arabic Typesetting" pitchFamily="66" charset="-78"/>
              <a:cs typeface="Arabic Typesetting" pitchFamily="66" charset="-78"/>
            </a:endParaRPr>
          </a:p>
        </p:txBody>
      </p:sp>
      <p:sp>
        <p:nvSpPr>
          <p:cNvPr id="12" name="Rectangle 11"/>
          <p:cNvSpPr/>
          <p:nvPr/>
        </p:nvSpPr>
        <p:spPr>
          <a:xfrm>
            <a:off x="314654" y="7848456"/>
            <a:ext cx="6228692" cy="864000"/>
          </a:xfrm>
          <a:prstGeom prst="rect">
            <a:avLst/>
          </a:prstGeom>
          <a:ln>
            <a:noFill/>
          </a:ln>
          <a:effectLst/>
        </p:spPr>
        <p:style>
          <a:lnRef idx="2">
            <a:schemeClr val="accent6"/>
          </a:lnRef>
          <a:fillRef idx="1">
            <a:schemeClr val="lt1"/>
          </a:fillRef>
          <a:effectRef idx="0">
            <a:schemeClr val="accent6"/>
          </a:effectRef>
          <a:fontRef idx="minor">
            <a:schemeClr val="dk1"/>
          </a:fontRef>
        </p:style>
        <p:txBody>
          <a:bodyPr rtlCol="0" anchor="ctr"/>
          <a:lstStyle/>
          <a:p>
            <a:pPr algn="r" rtl="1"/>
            <a:r>
              <a:rPr lang="ar-DZ" sz="1600" dirty="0" smtClean="0">
                <a:latin typeface="Arabic Typesetting" pitchFamily="66" charset="-78"/>
                <a:cs typeface="Arabic Typesetting" pitchFamily="66" charset="-78"/>
              </a:rPr>
              <a:t>[29] ولادته ونسبه , ويكيبيديا  </a:t>
            </a:r>
            <a:r>
              <a:rPr lang="ar-DZ" sz="1600" dirty="0" smtClean="0">
                <a:latin typeface="Arabic Typesetting" pitchFamily="66" charset="-78"/>
                <a:cs typeface="Arabic Typesetting" pitchFamily="66" charset="-78"/>
              </a:rPr>
              <a:t>.</a:t>
            </a:r>
          </a:p>
          <a:p>
            <a:pPr algn="r" rtl="1"/>
            <a:r>
              <a:rPr lang="ar-DZ" sz="1600" dirty="0" smtClean="0">
                <a:latin typeface="Arabic Typesetting" pitchFamily="66" charset="-78"/>
                <a:cs typeface="Arabic Typesetting" pitchFamily="66" charset="-78"/>
              </a:rPr>
              <a:t>[30] مهنة الوالد و حياة ابن سينا , </a:t>
            </a:r>
            <a:r>
              <a:rPr lang="ar-DZ" sz="1600" dirty="0" smtClean="0">
                <a:latin typeface="Arabic Typesetting" pitchFamily="66" charset="-78"/>
                <a:cs typeface="Arabic Typesetting" pitchFamily="66" charset="-78"/>
              </a:rPr>
              <a:t>ويكيبيديا .</a:t>
            </a:r>
          </a:p>
          <a:p>
            <a:pPr algn="r" rtl="1"/>
            <a:r>
              <a:rPr lang="ar-DZ" sz="1600" dirty="0" smtClean="0">
                <a:latin typeface="Arabic Typesetting" pitchFamily="66" charset="-78"/>
                <a:cs typeface="Arabic Typesetting" pitchFamily="66" charset="-78"/>
              </a:rPr>
              <a:t>[</a:t>
            </a:r>
            <a:r>
              <a:rPr lang="ar-DZ" sz="1600" dirty="0" smtClean="0">
                <a:latin typeface="Arabic Typesetting" pitchFamily="66" charset="-78"/>
                <a:cs typeface="Arabic Typesetting" pitchFamily="66" charset="-78"/>
              </a:rPr>
              <a:t>31</a:t>
            </a:r>
            <a:r>
              <a:rPr lang="ar-DZ" sz="1600" dirty="0" smtClean="0">
                <a:latin typeface="Arabic Typesetting" pitchFamily="66" charset="-78"/>
                <a:cs typeface="Arabic Typesetting" pitchFamily="66" charset="-78"/>
              </a:rPr>
              <a:t>] ألف 450 كتابا و 200 من المؤلفات و الأراجيز الطبية في مجالات مختلفة , ويكيبيديا .</a:t>
            </a:r>
            <a:endParaRPr lang="fr-FR" sz="1600" dirty="0">
              <a:latin typeface="Arabic Typesetting" pitchFamily="66" charset="-78"/>
              <a:cs typeface="Arabic Typesetting" pitchFamily="66" charset="-78"/>
            </a:endParaRPr>
          </a:p>
        </p:txBody>
      </p:sp>
    </p:spTree>
    <p:extLst>
      <p:ext uri="{BB962C8B-B14F-4D97-AF65-F5344CB8AC3E}">
        <p14:creationId xmlns:p14="http://schemas.microsoft.com/office/powerpoint/2010/main" val="5637092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emi-cadre 3"/>
          <p:cNvSpPr/>
          <p:nvPr/>
        </p:nvSpPr>
        <p:spPr>
          <a:xfrm rot="10800000" flipH="1">
            <a:off x="0" y="2123728"/>
            <a:ext cx="3284984" cy="7020272"/>
          </a:xfrm>
          <a:prstGeom prst="halfFrame">
            <a:avLst>
              <a:gd name="adj1" fmla="val 4340"/>
              <a:gd name="adj2" fmla="val 4909"/>
            </a:avLst>
          </a:prstGeom>
          <a:blipFill>
            <a:blip r:embed="rId2"/>
            <a:tile tx="0" ty="0" sx="100000" sy="100000" flip="none" algn="tl"/>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5" name="Demi-cadre 4"/>
          <p:cNvSpPr/>
          <p:nvPr/>
        </p:nvSpPr>
        <p:spPr>
          <a:xfrm rot="10800000">
            <a:off x="3573016" y="2123728"/>
            <a:ext cx="3284984" cy="7020272"/>
          </a:xfrm>
          <a:prstGeom prst="halfFrame">
            <a:avLst>
              <a:gd name="adj1" fmla="val 4340"/>
              <a:gd name="adj2" fmla="val 4909"/>
            </a:avLst>
          </a:prstGeom>
          <a:blipFill>
            <a:blip r:embed="rId2"/>
            <a:tile tx="0" ty="0" sx="100000" sy="100000" flip="none" algn="tl"/>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grpSp>
        <p:nvGrpSpPr>
          <p:cNvPr id="6" name="Groupe 5"/>
          <p:cNvGrpSpPr/>
          <p:nvPr/>
        </p:nvGrpSpPr>
        <p:grpSpPr>
          <a:xfrm>
            <a:off x="3213152" y="8715936"/>
            <a:ext cx="431696" cy="431696"/>
            <a:chOff x="36179" y="175"/>
            <a:chExt cx="431696" cy="431696"/>
          </a:xfrm>
          <a:scene3d>
            <a:camera prst="orthographicFront"/>
            <a:lightRig rig="threePt" dir="t">
              <a:rot lat="0" lon="0" rev="7500000"/>
            </a:lightRig>
          </a:scene3d>
        </p:grpSpPr>
        <p:sp>
          <p:nvSpPr>
            <p:cNvPr id="7" name="Ellipse 6"/>
            <p:cNvSpPr/>
            <p:nvPr/>
          </p:nvSpPr>
          <p:spPr>
            <a:xfrm>
              <a:off x="36179" y="175"/>
              <a:ext cx="431696" cy="431696"/>
            </a:xfrm>
            <a:prstGeom prst="ellipse">
              <a:avLst/>
            </a:prstGeom>
            <a:sp3d prstMaterial="plastic">
              <a:bevelT w="127000" h="25400" prst="relaxedInset"/>
            </a:sp3d>
          </p:spPr>
          <p:style>
            <a:lnRef idx="0">
              <a:schemeClr val="dk2">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2">
                <a:hueOff val="0"/>
                <a:satOff val="0"/>
                <a:lumOff val="0"/>
                <a:alphaOff val="0"/>
              </a:schemeClr>
            </a:fontRef>
          </p:style>
        </p:sp>
        <p:sp>
          <p:nvSpPr>
            <p:cNvPr id="8" name="Ellipse 4"/>
            <p:cNvSpPr/>
            <p:nvPr/>
          </p:nvSpPr>
          <p:spPr>
            <a:xfrm>
              <a:off x="99399" y="63395"/>
              <a:ext cx="305256" cy="305256"/>
            </a:xfrm>
            <a:prstGeom prst="rect">
              <a:avLst/>
            </a:prstGeom>
            <a:sp3d/>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fr-FR" sz="1800" kern="1200" dirty="0" smtClean="0"/>
                <a:t>10</a:t>
              </a:r>
              <a:endParaRPr lang="fr-FR" sz="1800" kern="1200" dirty="0"/>
            </a:p>
          </p:txBody>
        </p:sp>
      </p:grpSp>
      <p:cxnSp>
        <p:nvCxnSpPr>
          <p:cNvPr id="12" name="Connecteur droit 11"/>
          <p:cNvCxnSpPr/>
          <p:nvPr/>
        </p:nvCxnSpPr>
        <p:spPr>
          <a:xfrm>
            <a:off x="4401304" y="7596336"/>
            <a:ext cx="1764000" cy="0"/>
          </a:xfrm>
          <a:prstGeom prst="line">
            <a:avLst/>
          </a:prstGeom>
          <a:ln w="12700"/>
          <a:effectLst>
            <a:reflection blurRad="6350" stA="50000" endA="300" endPos="38500" dist="50800" dir="5400000" sy="-100000" algn="bl" rotWithShape="0"/>
          </a:effectLst>
        </p:spPr>
        <p:style>
          <a:lnRef idx="1">
            <a:schemeClr val="dk1"/>
          </a:lnRef>
          <a:fillRef idx="0">
            <a:schemeClr val="dk1"/>
          </a:fillRef>
          <a:effectRef idx="0">
            <a:schemeClr val="dk1"/>
          </a:effectRef>
          <a:fontRef idx="minor">
            <a:schemeClr val="tx1"/>
          </a:fontRef>
        </p:style>
      </p:cxnSp>
      <p:pic>
        <p:nvPicPr>
          <p:cNvPr id="9" name="Picture 2" descr="C:\Users\fujitsu\Downloads\جابر.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8054" y="5866937"/>
            <a:ext cx="2428875" cy="1695449"/>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75112" y="6228184"/>
            <a:ext cx="2362200" cy="1334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itre 1"/>
          <p:cNvSpPr>
            <a:spLocks noGrp="1"/>
          </p:cNvSpPr>
          <p:nvPr/>
        </p:nvSpPr>
        <p:spPr>
          <a:xfrm>
            <a:off x="342900" y="0"/>
            <a:ext cx="6172200" cy="622818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r>
              <a:rPr lang="ar-DZ" sz="2800" i="1" u="sng" dirty="0" smtClean="0">
                <a:latin typeface="Arabic Typesetting" pitchFamily="66" charset="-78"/>
                <a:cs typeface="Arabic Typesetting" pitchFamily="66" charset="-78"/>
              </a:rPr>
              <a:t>العوامل المساعدة على نبوغه :</a:t>
            </a:r>
            <a:r>
              <a:rPr lang="ar-DZ" sz="2800" dirty="0" smtClean="0">
                <a:latin typeface="Arabic Typesetting" pitchFamily="66" charset="-78"/>
                <a:cs typeface="Arabic Typesetting" pitchFamily="66" charset="-78"/>
              </a:rPr>
              <a:t> </a:t>
            </a:r>
            <a:r>
              <a:rPr lang="ar-DZ" sz="2500" dirty="0" smtClean="0">
                <a:latin typeface="Arabic Typesetting" pitchFamily="66" charset="-78"/>
                <a:cs typeface="Arabic Typesetting" pitchFamily="66" charset="-78"/>
              </a:rPr>
              <a:t>[32]</a:t>
            </a:r>
            <a:endParaRPr lang="ar-DZ" sz="2500" i="1" u="sng" dirty="0" smtClean="0">
              <a:latin typeface="Arabic Typesetting" pitchFamily="66" charset="-78"/>
              <a:cs typeface="Arabic Typesetting" pitchFamily="66" charset="-78"/>
            </a:endParaRPr>
          </a:p>
          <a:p>
            <a:pPr algn="r" rtl="1"/>
            <a:r>
              <a:rPr lang="ar-DZ" sz="2500" dirty="0" smtClean="0">
                <a:latin typeface="Arabic Typesetting" pitchFamily="66" charset="-78"/>
                <a:cs typeface="Arabic Typesetting" pitchFamily="66" charset="-78"/>
              </a:rPr>
              <a:t>1 _ فطنته و دهاؤه , إضافة إلى حفظه كلام الله في سن مبكرة .</a:t>
            </a:r>
          </a:p>
          <a:p>
            <a:pPr algn="r" rtl="1"/>
            <a:r>
              <a:rPr lang="ar-DZ" sz="2500" dirty="0" smtClean="0">
                <a:latin typeface="Arabic Typesetting" pitchFamily="66" charset="-78"/>
                <a:cs typeface="Arabic Typesetting" pitchFamily="66" charset="-78"/>
              </a:rPr>
              <a:t>2 _ حرص والده على تعليمه بعناية .</a:t>
            </a:r>
          </a:p>
          <a:p>
            <a:pPr algn="r" rtl="1"/>
            <a:r>
              <a:rPr lang="ar-DZ" sz="2500" dirty="0" smtClean="0">
                <a:latin typeface="Arabic Typesetting" pitchFamily="66" charset="-78"/>
                <a:cs typeface="Arabic Typesetting" pitchFamily="66" charset="-78"/>
              </a:rPr>
              <a:t>3 _ تعمقه في التشريح و دراسة الأشياء و طابعه الفكري الفلسفي .</a:t>
            </a:r>
          </a:p>
          <a:p>
            <a:pPr algn="r" rtl="1"/>
            <a:r>
              <a:rPr lang="ar-DZ" sz="2500" dirty="0" smtClean="0">
                <a:latin typeface="Arabic Typesetting" pitchFamily="66" charset="-78"/>
                <a:cs typeface="Arabic Typesetting" pitchFamily="66" charset="-78"/>
              </a:rPr>
              <a:t>4 _ الجهد الفردي الذي بذله في طلب العلم فقد كان يرتحل من أجل طلب العلم .</a:t>
            </a:r>
          </a:p>
          <a:p>
            <a:pPr algn="r" rtl="1"/>
            <a:r>
              <a:rPr lang="ar-DZ" sz="2500" dirty="0" smtClean="0">
                <a:latin typeface="Arabic Typesetting" pitchFamily="66" charset="-78"/>
                <a:cs typeface="Arabic Typesetting" pitchFamily="66" charset="-78"/>
              </a:rPr>
              <a:t>5 _ </a:t>
            </a:r>
            <a:r>
              <a:rPr lang="ar-DZ" sz="2500" dirty="0">
                <a:latin typeface="Arabic Typesetting" pitchFamily="66" charset="-78"/>
                <a:cs typeface="Arabic Typesetting" pitchFamily="66" charset="-78"/>
              </a:rPr>
              <a:t>ا</a:t>
            </a:r>
            <a:r>
              <a:rPr lang="ar-DZ" sz="2500" dirty="0" smtClean="0">
                <a:latin typeface="Arabic Typesetting" pitchFamily="66" charset="-78"/>
                <a:cs typeface="Arabic Typesetting" pitchFamily="66" charset="-78"/>
              </a:rPr>
              <a:t>هتمام السلطان به بعد معالجته , فقد وض</a:t>
            </a:r>
            <a:r>
              <a:rPr lang="ar-DZ" sz="2500" dirty="0" smtClean="0">
                <a:latin typeface="Arabic Typesetting" pitchFamily="66" charset="-78"/>
                <a:cs typeface="Arabic Typesetting" pitchFamily="66" charset="-78"/>
              </a:rPr>
              <a:t>ع مكتبته تحت تصرفه .</a:t>
            </a:r>
          </a:p>
          <a:p>
            <a:pPr algn="r" rtl="1"/>
            <a:r>
              <a:rPr lang="ar-DZ" sz="2800" i="1" u="sng" dirty="0" smtClean="0">
                <a:latin typeface="Arabic Typesetting" pitchFamily="66" charset="-78"/>
                <a:cs typeface="Arabic Typesetting" pitchFamily="66" charset="-78"/>
              </a:rPr>
              <a:t>إسهاماته في إثراء الفكر الإنساني :</a:t>
            </a:r>
            <a:r>
              <a:rPr lang="ar-DZ" sz="2800" dirty="0" smtClean="0">
                <a:latin typeface="Arabic Typesetting" pitchFamily="66" charset="-78"/>
                <a:cs typeface="Arabic Typesetting" pitchFamily="66" charset="-78"/>
              </a:rPr>
              <a:t>  </a:t>
            </a:r>
            <a:r>
              <a:rPr lang="ar-DZ" sz="2500" dirty="0" smtClean="0">
                <a:latin typeface="Arabic Typesetting" pitchFamily="66" charset="-78"/>
                <a:cs typeface="Arabic Typesetting" pitchFamily="66" charset="-78"/>
              </a:rPr>
              <a:t>[33]</a:t>
            </a:r>
            <a:endParaRPr lang="ar-DZ" sz="2500" dirty="0">
              <a:latin typeface="Arabic Typesetting" pitchFamily="66" charset="-78"/>
              <a:cs typeface="Arabic Typesetting" pitchFamily="66" charset="-78"/>
            </a:endParaRPr>
          </a:p>
          <a:p>
            <a:pPr algn="r" rtl="1"/>
            <a:r>
              <a:rPr lang="ar-DZ" sz="2500" dirty="0" smtClean="0">
                <a:latin typeface="Arabic Typesetting" pitchFamily="66" charset="-78"/>
                <a:cs typeface="Arabic Typesetting" pitchFamily="66" charset="-78"/>
              </a:rPr>
              <a:t>إنّ ~ ابن سينا ~ هو أول عالم عربي يكتب عن الطب في العالم الإسلامي , و قد اتبع في ذلك منهج «</a:t>
            </a:r>
            <a:r>
              <a:rPr lang="ar-DZ" sz="2500" dirty="0" err="1" smtClean="0">
                <a:latin typeface="Arabic Typesetting" pitchFamily="66" charset="-78"/>
                <a:cs typeface="Arabic Typesetting" pitchFamily="66" charset="-78"/>
              </a:rPr>
              <a:t>هيبوكراتس</a:t>
            </a:r>
            <a:r>
              <a:rPr lang="ar-DZ" sz="2500" dirty="0" smtClean="0">
                <a:latin typeface="Arabic Typesetting" pitchFamily="66" charset="-78"/>
                <a:cs typeface="Arabic Typesetting" pitchFamily="66" charset="-78"/>
              </a:rPr>
              <a:t>» و «جالين» , و من أعظم أعماله المشهورة كتاب الشفاء و القانون في الطب و الذي كان لا يزال يدرس في أوربا في القرن التاسع عشر للميلاد .</a:t>
            </a:r>
          </a:p>
          <a:p>
            <a:pPr algn="r" rtl="1"/>
            <a:r>
              <a:rPr lang="ar-DZ" sz="2800" i="1" u="sng" dirty="0" smtClean="0">
                <a:latin typeface="Arabic Typesetting" pitchFamily="66" charset="-78"/>
                <a:cs typeface="Arabic Typesetting" pitchFamily="66" charset="-78"/>
              </a:rPr>
              <a:t>مؤلفاته : </a:t>
            </a:r>
            <a:r>
              <a:rPr lang="ar-DZ" sz="2800" dirty="0">
                <a:latin typeface="Arabic Typesetting" pitchFamily="66" charset="-78"/>
                <a:cs typeface="Arabic Typesetting" pitchFamily="66" charset="-78"/>
              </a:rPr>
              <a:t> </a:t>
            </a:r>
            <a:r>
              <a:rPr lang="ar-DZ" sz="2500" dirty="0" smtClean="0">
                <a:latin typeface="Arabic Typesetting" pitchFamily="66" charset="-78"/>
                <a:cs typeface="Arabic Typesetting" pitchFamily="66" charset="-78"/>
              </a:rPr>
              <a:t>[34] </a:t>
            </a:r>
            <a:endParaRPr lang="ar-DZ" sz="2500" i="1" u="sng" dirty="0" smtClean="0">
              <a:latin typeface="Arabic Typesetting" pitchFamily="66" charset="-78"/>
              <a:cs typeface="Arabic Typesetting" pitchFamily="66" charset="-78"/>
            </a:endParaRPr>
          </a:p>
          <a:p>
            <a:pPr algn="r" rtl="1"/>
            <a:r>
              <a:rPr lang="ar-DZ" sz="2500" dirty="0" smtClean="0">
                <a:latin typeface="Arabic Typesetting" pitchFamily="66" charset="-78"/>
                <a:cs typeface="Arabic Typesetting" pitchFamily="66" charset="-78"/>
              </a:rPr>
              <a:t>1 _ في الفلسفة : كتاب الإشارات و التنبيهات – النجاة – الشفاء ...</a:t>
            </a:r>
          </a:p>
          <a:p>
            <a:pPr algn="r" rtl="1"/>
            <a:r>
              <a:rPr lang="ar-DZ" sz="2500" dirty="0" smtClean="0">
                <a:latin typeface="Arabic Typesetting" pitchFamily="66" charset="-78"/>
                <a:cs typeface="Arabic Typesetting" pitchFamily="66" charset="-78"/>
              </a:rPr>
              <a:t>2 _ في الطب : كتاب القانون – الأدوية القلبية – </a:t>
            </a:r>
            <a:r>
              <a:rPr lang="ar-DZ" sz="2500" dirty="0" err="1" smtClean="0">
                <a:latin typeface="Arabic Typesetting" pitchFamily="66" charset="-78"/>
                <a:cs typeface="Arabic Typesetting" pitchFamily="66" charset="-78"/>
              </a:rPr>
              <a:t>القولنج</a:t>
            </a:r>
            <a:r>
              <a:rPr lang="ar-DZ" sz="2500" dirty="0" smtClean="0">
                <a:latin typeface="Arabic Typesetting" pitchFamily="66" charset="-78"/>
                <a:cs typeface="Arabic Typesetting" pitchFamily="66" charset="-78"/>
              </a:rPr>
              <a:t> – دفع المضار الكلية عن الابدان الإنسانية ...</a:t>
            </a:r>
          </a:p>
          <a:p>
            <a:pPr algn="r" rtl="1"/>
            <a:r>
              <a:rPr lang="ar-DZ" sz="2500" dirty="0" smtClean="0">
                <a:latin typeface="Arabic Typesetting" pitchFamily="66" charset="-78"/>
                <a:cs typeface="Arabic Typesetting" pitchFamily="66" charset="-78"/>
              </a:rPr>
              <a:t>3 _ أراجيز طبية مثل : في التشريح – المجربات في الطب – الألفية الطبية ...</a:t>
            </a:r>
          </a:p>
          <a:p>
            <a:pPr algn="r" rtl="1"/>
            <a:r>
              <a:rPr lang="ar-DZ" sz="2500" dirty="0" smtClean="0">
                <a:latin typeface="Arabic Typesetting" pitchFamily="66" charset="-78"/>
                <a:cs typeface="Arabic Typesetting" pitchFamily="66" charset="-78"/>
              </a:rPr>
              <a:t>4 _ و كذلك في الرياضيات و الموسيقى .</a:t>
            </a:r>
            <a:endParaRPr lang="ar-DZ" sz="2500" dirty="0" smtClean="0">
              <a:latin typeface="Arabic Typesetting" pitchFamily="66" charset="-78"/>
              <a:cs typeface="Arabic Typesetting" pitchFamily="66" charset="-78"/>
            </a:endParaRPr>
          </a:p>
        </p:txBody>
      </p:sp>
      <p:sp>
        <p:nvSpPr>
          <p:cNvPr id="13" name="Rectangle 12"/>
          <p:cNvSpPr/>
          <p:nvPr/>
        </p:nvSpPr>
        <p:spPr>
          <a:xfrm>
            <a:off x="314654" y="7848456"/>
            <a:ext cx="6228692" cy="864000"/>
          </a:xfrm>
          <a:prstGeom prst="rect">
            <a:avLst/>
          </a:prstGeom>
          <a:ln>
            <a:noFill/>
          </a:ln>
          <a:effectLst/>
        </p:spPr>
        <p:style>
          <a:lnRef idx="2">
            <a:schemeClr val="accent6"/>
          </a:lnRef>
          <a:fillRef idx="1">
            <a:schemeClr val="lt1"/>
          </a:fillRef>
          <a:effectRef idx="0">
            <a:schemeClr val="accent6"/>
          </a:effectRef>
          <a:fontRef idx="minor">
            <a:schemeClr val="dk1"/>
          </a:fontRef>
        </p:style>
        <p:txBody>
          <a:bodyPr rtlCol="0" anchor="ctr"/>
          <a:lstStyle/>
          <a:p>
            <a:pPr algn="r" rtl="1"/>
            <a:r>
              <a:rPr lang="ar-DZ" sz="1600" dirty="0" smtClean="0">
                <a:latin typeface="Arabic Typesetting" pitchFamily="66" charset="-78"/>
                <a:cs typeface="Arabic Typesetting" pitchFamily="66" charset="-78"/>
              </a:rPr>
              <a:t>[</a:t>
            </a:r>
            <a:r>
              <a:rPr lang="ar-DZ" sz="1600" dirty="0" smtClean="0">
                <a:latin typeface="Arabic Typesetting" pitchFamily="66" charset="-78"/>
                <a:cs typeface="Arabic Typesetting" pitchFamily="66" charset="-78"/>
              </a:rPr>
              <a:t>32</a:t>
            </a:r>
            <a:r>
              <a:rPr lang="ar-DZ" sz="1600" dirty="0" smtClean="0">
                <a:latin typeface="Arabic Typesetting" pitchFamily="66" charset="-78"/>
                <a:cs typeface="Arabic Typesetting" pitchFamily="66" charset="-78"/>
              </a:rPr>
              <a:t>] هي مستنبطة من خلال دراسة حياته و سيرته الذاتية .</a:t>
            </a:r>
            <a:endParaRPr lang="ar-DZ" sz="1600" dirty="0" smtClean="0">
              <a:latin typeface="Arabic Typesetting" pitchFamily="66" charset="-78"/>
              <a:cs typeface="Arabic Typesetting" pitchFamily="66" charset="-78"/>
            </a:endParaRPr>
          </a:p>
          <a:p>
            <a:pPr algn="r" rtl="1"/>
            <a:r>
              <a:rPr lang="ar-DZ" sz="1600" dirty="0" smtClean="0">
                <a:latin typeface="Arabic Typesetting" pitchFamily="66" charset="-78"/>
                <a:cs typeface="Arabic Typesetting" pitchFamily="66" charset="-78"/>
              </a:rPr>
              <a:t>[33] نال ابن سينا على </a:t>
            </a:r>
            <a:r>
              <a:rPr lang="ar-DZ" sz="1600" dirty="0">
                <a:latin typeface="Arabic Typesetting" pitchFamily="66" charset="-78"/>
                <a:cs typeface="Arabic Typesetting" pitchFamily="66" charset="-78"/>
              </a:rPr>
              <a:t>ا</a:t>
            </a:r>
            <a:r>
              <a:rPr lang="ar-DZ" sz="1600" dirty="0" smtClean="0">
                <a:latin typeface="Arabic Typesetting" pitchFamily="66" charset="-78"/>
                <a:cs typeface="Arabic Typesetting" pitchFamily="66" charset="-78"/>
              </a:rPr>
              <a:t>عتراف علماء العصر الحالي بالتقدير إزاء و نظير ما قدمه للطب و الإنسانية بصفة عامة , </a:t>
            </a:r>
            <a:r>
              <a:rPr lang="ar-DZ" sz="1600" dirty="0" smtClean="0">
                <a:latin typeface="Arabic Typesetting" pitchFamily="66" charset="-78"/>
                <a:cs typeface="Arabic Typesetting" pitchFamily="66" charset="-78"/>
              </a:rPr>
              <a:t>ويكيبيديا .</a:t>
            </a:r>
          </a:p>
          <a:p>
            <a:pPr algn="r" rtl="1"/>
            <a:r>
              <a:rPr lang="ar-DZ" sz="1600" dirty="0" smtClean="0">
                <a:latin typeface="Arabic Typesetting" pitchFamily="66" charset="-78"/>
                <a:cs typeface="Arabic Typesetting" pitchFamily="66" charset="-78"/>
              </a:rPr>
              <a:t>[34] مؤلفاته من كتب و غيرها , </a:t>
            </a:r>
            <a:r>
              <a:rPr lang="ar-DZ" sz="1600" dirty="0" smtClean="0">
                <a:latin typeface="Arabic Typesetting" pitchFamily="66" charset="-78"/>
                <a:cs typeface="Arabic Typesetting" pitchFamily="66" charset="-78"/>
              </a:rPr>
              <a:t>ويكيبيديا .</a:t>
            </a:r>
            <a:endParaRPr lang="fr-FR" sz="1600" dirty="0">
              <a:latin typeface="Arabic Typesetting" pitchFamily="66" charset="-78"/>
              <a:cs typeface="Arabic Typesetting" pitchFamily="66" charset="-78"/>
            </a:endParaRPr>
          </a:p>
        </p:txBody>
      </p:sp>
    </p:spTree>
    <p:extLst>
      <p:ext uri="{BB962C8B-B14F-4D97-AF65-F5344CB8AC3E}">
        <p14:creationId xmlns:p14="http://schemas.microsoft.com/office/powerpoint/2010/main" val="22145666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42900" y="827584"/>
            <a:ext cx="6172200" cy="7960360"/>
          </a:xfrm>
        </p:spPr>
        <p:txBody>
          <a:bodyPr>
            <a:normAutofit fontScale="92500" lnSpcReduction="20000"/>
          </a:bodyPr>
          <a:lstStyle/>
          <a:p>
            <a:pPr marL="0" indent="0" algn="r" rtl="1">
              <a:buNone/>
            </a:pPr>
            <a:r>
              <a:rPr lang="ar-DZ" dirty="0" smtClean="0">
                <a:latin typeface="Arabic Typesetting" pitchFamily="66" charset="-78"/>
                <a:cs typeface="Arabic Typesetting" pitchFamily="66" charset="-78"/>
              </a:rPr>
              <a:t>دراسة </a:t>
            </a:r>
            <a:r>
              <a:rPr lang="ar-DZ" dirty="0">
                <a:latin typeface="Arabic Typesetting" pitchFamily="66" charset="-78"/>
                <a:cs typeface="Arabic Typesetting" pitchFamily="66" charset="-78"/>
              </a:rPr>
              <a:t>أيَّة شخصيَّة علميَّة أو دعويَّة، تقضي التنويه بالعصر الذي نشأَت فيه، ومدى التأثُّر والتأثير، فالإنسان ابن بيئته، وملاحظة تأثير العصر في تكوين الشخصيات الإصلاحية له أهميَّة قُصوى في فَهْم مَنهجها العلمي والدعوي، ومقارنة الكلام النظري بالممارسة الفعليَّة، وفَهْم الجو المحيط ببعض المواقف، فالمصلحون لا يخرجون عن إطار عصرهم الزماني والمكاني</a:t>
            </a:r>
            <a:r>
              <a:rPr lang="ar-DZ" dirty="0" smtClean="0">
                <a:latin typeface="Arabic Typesetting" pitchFamily="66" charset="-78"/>
                <a:cs typeface="Arabic Typesetting" pitchFamily="66" charset="-78"/>
              </a:rPr>
              <a:t>.</a:t>
            </a:r>
            <a:endParaRPr lang="ar-DZ" dirty="0">
              <a:latin typeface="Arabic Typesetting" pitchFamily="66" charset="-78"/>
              <a:cs typeface="Arabic Typesetting" pitchFamily="66" charset="-78"/>
            </a:endParaRPr>
          </a:p>
          <a:p>
            <a:pPr marL="0" indent="0" algn="r" rtl="1">
              <a:buNone/>
            </a:pPr>
            <a:r>
              <a:rPr lang="ar-DZ" dirty="0">
                <a:latin typeface="Arabic Typesetting" pitchFamily="66" charset="-78"/>
                <a:cs typeface="Arabic Typesetting" pitchFamily="66" charset="-78"/>
              </a:rPr>
              <a:t>وإن كان البعض يُسالِم ويَستسلم للأمر </a:t>
            </a:r>
            <a:r>
              <a:rPr lang="ar-DZ" dirty="0" smtClean="0">
                <a:latin typeface="Arabic Typesetting" pitchFamily="66" charset="-78"/>
                <a:cs typeface="Arabic Typesetting" pitchFamily="66" charset="-78"/>
              </a:rPr>
              <a:t>الواقع ، والبعض </a:t>
            </a:r>
            <a:r>
              <a:rPr lang="ar-DZ" dirty="0">
                <a:latin typeface="Arabic Typesetting" pitchFamily="66" charset="-78"/>
                <a:cs typeface="Arabic Typesetting" pitchFamily="66" charset="-78"/>
              </a:rPr>
              <a:t>الآخر </a:t>
            </a:r>
            <a:r>
              <a:rPr lang="ar-DZ" dirty="0" smtClean="0">
                <a:latin typeface="Arabic Typesetting" pitchFamily="66" charset="-78"/>
                <a:cs typeface="Arabic Typesetting" pitchFamily="66" charset="-78"/>
              </a:rPr>
              <a:t>يسعى  للتوفيق </a:t>
            </a:r>
            <a:r>
              <a:rPr lang="ar-DZ" dirty="0">
                <a:latin typeface="Arabic Typesetting" pitchFamily="66" charset="-78"/>
                <a:cs typeface="Arabic Typesetting" pitchFamily="66" charset="-78"/>
              </a:rPr>
              <a:t>والمسايرة، وآخر يبغي التغيير والتجديد، وإحياء ما أُمِيت </a:t>
            </a:r>
            <a:r>
              <a:rPr lang="ar-DZ" dirty="0" smtClean="0">
                <a:latin typeface="Arabic Typesetting" pitchFamily="66" charset="-78"/>
                <a:cs typeface="Arabic Typesetting" pitchFamily="66" charset="-78"/>
              </a:rPr>
              <a:t>و ندَرَس، </a:t>
            </a:r>
            <a:r>
              <a:rPr lang="ar-DZ" dirty="0">
                <a:latin typeface="Arabic Typesetting" pitchFamily="66" charset="-78"/>
                <a:cs typeface="Arabic Typesetting" pitchFamily="66" charset="-78"/>
              </a:rPr>
              <a:t>والنهوض بالهِمم، وقليل ما هم؛ فالإصلاح يبغي التصدِّي للعَقَبات، والخروج عن إلْف الفساد واعتياد الباطل</a:t>
            </a:r>
            <a:r>
              <a:rPr lang="ar-DZ" dirty="0" smtClean="0">
                <a:latin typeface="Arabic Typesetting" pitchFamily="66" charset="-78"/>
                <a:cs typeface="Arabic Typesetting" pitchFamily="66" charset="-78"/>
              </a:rPr>
              <a:t>.</a:t>
            </a:r>
            <a:endParaRPr lang="ar-DZ" dirty="0">
              <a:latin typeface="Arabic Typesetting" pitchFamily="66" charset="-78"/>
              <a:cs typeface="Arabic Typesetting" pitchFamily="66" charset="-78"/>
            </a:endParaRPr>
          </a:p>
          <a:p>
            <a:pPr marL="0" indent="0" algn="ctr" rtl="1">
              <a:buNone/>
            </a:pPr>
            <a:r>
              <a:rPr lang="ar-DZ" u="sng" dirty="0" smtClean="0">
                <a:latin typeface="Arabic Typesetting" pitchFamily="66" charset="-78"/>
                <a:cs typeface="Arabic Typesetting" pitchFamily="66" charset="-78"/>
              </a:rPr>
              <a:t>أعلام </a:t>
            </a:r>
            <a:r>
              <a:rPr lang="ar-DZ" u="sng" dirty="0">
                <a:latin typeface="Arabic Typesetting" pitchFamily="66" charset="-78"/>
                <a:cs typeface="Arabic Typesetting" pitchFamily="66" charset="-78"/>
              </a:rPr>
              <a:t>العلماء أصناف:</a:t>
            </a:r>
          </a:p>
          <a:p>
            <a:pPr marL="0" indent="0" algn="r" rtl="1">
              <a:buNone/>
            </a:pPr>
            <a:r>
              <a:rPr lang="ar-DZ" dirty="0">
                <a:latin typeface="Arabic Typesetting" pitchFamily="66" charset="-78"/>
                <a:cs typeface="Arabic Typesetting" pitchFamily="66" charset="-78"/>
              </a:rPr>
              <a:t>• منهم عالِمُ جمهور، يَنساق وأهواء العامَّة، لا يبغي غير كثرة السَّواد، والصِّيت بين العباد.</a:t>
            </a:r>
          </a:p>
          <a:p>
            <a:pPr marL="0" indent="0" algn="r" rtl="1">
              <a:buNone/>
            </a:pPr>
            <a:r>
              <a:rPr lang="ar-DZ" dirty="0">
                <a:latin typeface="Arabic Typesetting" pitchFamily="66" charset="-78"/>
                <a:cs typeface="Arabic Typesetting" pitchFamily="66" charset="-78"/>
              </a:rPr>
              <a:t>• وعالِمُ بلاطٍ، يتملَّق أُولي السلطان، ويتسلَّق المناصب أينما كان، خبير في الرُّقي للمناصب العُلى.</a:t>
            </a:r>
          </a:p>
          <a:p>
            <a:pPr marL="0" indent="0" algn="r" rtl="1">
              <a:buNone/>
            </a:pPr>
            <a:r>
              <a:rPr lang="ar-DZ" dirty="0">
                <a:latin typeface="Arabic Typesetting" pitchFamily="66" charset="-78"/>
                <a:cs typeface="Arabic Typesetting" pitchFamily="66" charset="-78"/>
              </a:rPr>
              <a:t>• ومن الأعلام مَن هو عالِم ربَّاني، غايته الدعوة لله لا لنفسه أو طائفته، يتحرَّى مواقع الخَلل ومواطن الزَّلل في الأُمَّة الإسلاميَّة، ثم يَبحث الشفاءَ في دين الله ورسوله فيَعرضه، ولو قيل: هو مُرٌّ، لا يَخشى لوْمَةً بين الملأ، </a:t>
            </a:r>
            <a:r>
              <a:rPr lang="ar-DZ" dirty="0" smtClean="0">
                <a:latin typeface="Arabic Typesetting" pitchFamily="66" charset="-78"/>
                <a:cs typeface="Arabic Typesetting" pitchFamily="66" charset="-78"/>
              </a:rPr>
              <a:t>ولا </a:t>
            </a:r>
            <a:r>
              <a:rPr lang="ar-DZ" dirty="0">
                <a:latin typeface="Arabic Typesetting" pitchFamily="66" charset="-78"/>
                <a:cs typeface="Arabic Typesetting" pitchFamily="66" charset="-78"/>
              </a:rPr>
              <a:t>غَضْبة أُولِي الملأ</a:t>
            </a:r>
            <a:r>
              <a:rPr lang="ar-DZ" dirty="0" smtClean="0">
                <a:latin typeface="Arabic Typesetting" pitchFamily="66" charset="-78"/>
                <a:cs typeface="Arabic Typesetting" pitchFamily="66" charset="-78"/>
              </a:rPr>
              <a:t>.</a:t>
            </a:r>
          </a:p>
          <a:p>
            <a:pPr marL="0" indent="0" algn="r" rtl="1">
              <a:buNone/>
            </a:pPr>
            <a:r>
              <a:rPr lang="ar-DZ" dirty="0" smtClean="0">
                <a:latin typeface="Arabic Typesetting" pitchFamily="66" charset="-78"/>
                <a:cs typeface="Arabic Typesetting" pitchFamily="66" charset="-78"/>
                <a:sym typeface="Wingdings"/>
              </a:rPr>
              <a:t>  و في النهاية </a:t>
            </a:r>
            <a:r>
              <a:rPr lang="ar-DZ" dirty="0" smtClean="0">
                <a:latin typeface="Arabic Typesetting" pitchFamily="66" charset="-78"/>
                <a:cs typeface="Arabic Typesetting" pitchFamily="66" charset="-78"/>
              </a:rPr>
              <a:t>نتمنّى </a:t>
            </a:r>
            <a:r>
              <a:rPr lang="ar-DZ" dirty="0">
                <a:latin typeface="Arabic Typesetting" pitchFamily="66" charset="-78"/>
                <a:cs typeface="Arabic Typesetting" pitchFamily="66" charset="-78"/>
              </a:rPr>
              <a:t>من الله العليّ القدير أن </a:t>
            </a:r>
            <a:r>
              <a:rPr lang="ar-DZ" dirty="0" smtClean="0">
                <a:latin typeface="Arabic Typesetting" pitchFamily="66" charset="-78"/>
                <a:cs typeface="Arabic Typesetting" pitchFamily="66" charset="-78"/>
              </a:rPr>
              <a:t>نكون </a:t>
            </a:r>
            <a:r>
              <a:rPr lang="ar-DZ" dirty="0">
                <a:latin typeface="Arabic Typesetting" pitchFamily="66" charset="-78"/>
                <a:cs typeface="Arabic Typesetting" pitchFamily="66" charset="-78"/>
              </a:rPr>
              <a:t>قد </a:t>
            </a:r>
            <a:r>
              <a:rPr lang="ar-DZ" dirty="0" smtClean="0">
                <a:latin typeface="Arabic Typesetting" pitchFamily="66" charset="-78"/>
                <a:cs typeface="Arabic Typesetting" pitchFamily="66" charset="-78"/>
              </a:rPr>
              <a:t>حزنا </a:t>
            </a:r>
            <a:r>
              <a:rPr lang="ar-DZ" dirty="0">
                <a:latin typeface="Arabic Typesetting" pitchFamily="66" charset="-78"/>
                <a:cs typeface="Arabic Typesetting" pitchFamily="66" charset="-78"/>
              </a:rPr>
              <a:t>على إعجابكم، فإن </a:t>
            </a:r>
            <a:r>
              <a:rPr lang="ar-DZ" dirty="0" smtClean="0">
                <a:latin typeface="Arabic Typesetting" pitchFamily="66" charset="-78"/>
                <a:cs typeface="Arabic Typesetting" pitchFamily="66" charset="-78"/>
              </a:rPr>
              <a:t>أصبنا </a:t>
            </a:r>
            <a:r>
              <a:rPr lang="ar-DZ" dirty="0">
                <a:latin typeface="Arabic Typesetting" pitchFamily="66" charset="-78"/>
                <a:cs typeface="Arabic Typesetting" pitchFamily="66" charset="-78"/>
              </a:rPr>
              <a:t>فهو من عند الله، وإن </a:t>
            </a:r>
            <a:r>
              <a:rPr lang="ar-DZ" dirty="0" smtClean="0">
                <a:latin typeface="Arabic Typesetting" pitchFamily="66" charset="-78"/>
                <a:cs typeface="Arabic Typesetting" pitchFamily="66" charset="-78"/>
              </a:rPr>
              <a:t>أخطأنا فمن </a:t>
            </a:r>
            <a:r>
              <a:rPr lang="ar-DZ" dirty="0">
                <a:latin typeface="Arabic Typesetting" pitchFamily="66" charset="-78"/>
                <a:cs typeface="Arabic Typesetting" pitchFamily="66" charset="-78"/>
              </a:rPr>
              <a:t>الشّيطان.</a:t>
            </a:r>
          </a:p>
        </p:txBody>
      </p:sp>
      <p:sp>
        <p:nvSpPr>
          <p:cNvPr id="4" name="Demi-cadre 3"/>
          <p:cNvSpPr/>
          <p:nvPr/>
        </p:nvSpPr>
        <p:spPr>
          <a:xfrm rot="10800000" flipH="1">
            <a:off x="0" y="2123728"/>
            <a:ext cx="3284984" cy="7020272"/>
          </a:xfrm>
          <a:prstGeom prst="halfFrame">
            <a:avLst>
              <a:gd name="adj1" fmla="val 4340"/>
              <a:gd name="adj2" fmla="val 4909"/>
            </a:avLst>
          </a:prstGeom>
          <a:blipFill>
            <a:blip r:embed="rId2"/>
            <a:tile tx="0" ty="0" sx="100000" sy="100000" flip="none" algn="tl"/>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5" name="Demi-cadre 4"/>
          <p:cNvSpPr/>
          <p:nvPr/>
        </p:nvSpPr>
        <p:spPr>
          <a:xfrm rot="10800000">
            <a:off x="3573016" y="2123728"/>
            <a:ext cx="3284984" cy="7020272"/>
          </a:xfrm>
          <a:prstGeom prst="halfFrame">
            <a:avLst>
              <a:gd name="adj1" fmla="val 4340"/>
              <a:gd name="adj2" fmla="val 4909"/>
            </a:avLst>
          </a:prstGeom>
          <a:blipFill>
            <a:blip r:embed="rId2"/>
            <a:tile tx="0" ty="0" sx="100000" sy="100000" flip="none" algn="tl"/>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grpSp>
        <p:nvGrpSpPr>
          <p:cNvPr id="6" name="Groupe 5"/>
          <p:cNvGrpSpPr/>
          <p:nvPr/>
        </p:nvGrpSpPr>
        <p:grpSpPr>
          <a:xfrm>
            <a:off x="3213152" y="8715936"/>
            <a:ext cx="431696" cy="431696"/>
            <a:chOff x="36179" y="175"/>
            <a:chExt cx="431696" cy="431696"/>
          </a:xfrm>
          <a:scene3d>
            <a:camera prst="orthographicFront"/>
            <a:lightRig rig="threePt" dir="t">
              <a:rot lat="0" lon="0" rev="7500000"/>
            </a:lightRig>
          </a:scene3d>
        </p:grpSpPr>
        <p:sp>
          <p:nvSpPr>
            <p:cNvPr id="7" name="Ellipse 6"/>
            <p:cNvSpPr/>
            <p:nvPr/>
          </p:nvSpPr>
          <p:spPr>
            <a:xfrm>
              <a:off x="36179" y="175"/>
              <a:ext cx="431696" cy="431696"/>
            </a:xfrm>
            <a:prstGeom prst="ellipse">
              <a:avLst/>
            </a:prstGeom>
            <a:sp3d prstMaterial="plastic">
              <a:bevelT w="127000" h="25400" prst="relaxedInset"/>
            </a:sp3d>
          </p:spPr>
          <p:style>
            <a:lnRef idx="0">
              <a:schemeClr val="dk2">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2">
                <a:hueOff val="0"/>
                <a:satOff val="0"/>
                <a:lumOff val="0"/>
                <a:alphaOff val="0"/>
              </a:schemeClr>
            </a:fontRef>
          </p:style>
        </p:sp>
        <p:sp>
          <p:nvSpPr>
            <p:cNvPr id="8" name="Ellipse 4"/>
            <p:cNvSpPr/>
            <p:nvPr/>
          </p:nvSpPr>
          <p:spPr>
            <a:xfrm>
              <a:off x="99399" y="63395"/>
              <a:ext cx="305256" cy="305256"/>
            </a:xfrm>
            <a:prstGeom prst="rect">
              <a:avLst/>
            </a:prstGeom>
            <a:sp3d/>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fr-FR" sz="1800" kern="1200" dirty="0" smtClean="0"/>
                <a:t>11</a:t>
              </a:r>
              <a:endParaRPr lang="fr-FR" sz="1800" kern="1200" dirty="0"/>
            </a:p>
          </p:txBody>
        </p:sp>
      </p:grpSp>
      <p:sp>
        <p:nvSpPr>
          <p:cNvPr id="9" name="Ruban courbé vers le bas 8"/>
          <p:cNvSpPr/>
          <p:nvPr/>
        </p:nvSpPr>
        <p:spPr>
          <a:xfrm>
            <a:off x="2060848" y="179512"/>
            <a:ext cx="3024336" cy="504056"/>
          </a:xfrm>
          <a:prstGeom prst="ellipseRibbon">
            <a:avLst/>
          </a:prstGeom>
          <a:ln>
            <a:solidFill>
              <a:schemeClr val="bg1"/>
            </a:solidFill>
          </a:ln>
        </p:spPr>
        <p:style>
          <a:lnRef idx="1">
            <a:schemeClr val="accent3"/>
          </a:lnRef>
          <a:fillRef idx="1002">
            <a:schemeClr val="lt1"/>
          </a:fillRef>
          <a:effectRef idx="1">
            <a:schemeClr val="accent3"/>
          </a:effectRef>
          <a:fontRef idx="minor">
            <a:schemeClr val="dk1"/>
          </a:fontRef>
        </p:style>
        <p:txBody>
          <a:bodyPr rtlCol="0" anchor="ctr"/>
          <a:lstStyle/>
          <a:p>
            <a:pPr algn="ctr"/>
            <a:r>
              <a:rPr lang="ar-DZ" sz="2000" dirty="0" smtClean="0">
                <a:solidFill>
                  <a:schemeClr val="bg1">
                    <a:lumMod val="50000"/>
                  </a:schemeClr>
                </a:solidFill>
              </a:rPr>
              <a:t>الخاتمة</a:t>
            </a:r>
            <a:endParaRPr lang="fr-FR" sz="2000" dirty="0">
              <a:solidFill>
                <a:schemeClr val="bg1">
                  <a:lumMod val="50000"/>
                </a:schemeClr>
              </a:solidFill>
            </a:endParaRPr>
          </a:p>
        </p:txBody>
      </p:sp>
    </p:spTree>
    <p:extLst>
      <p:ext uri="{BB962C8B-B14F-4D97-AF65-F5344CB8AC3E}">
        <p14:creationId xmlns:p14="http://schemas.microsoft.com/office/powerpoint/2010/main" val="4910995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42900" y="899592"/>
            <a:ext cx="6172200" cy="5112568"/>
          </a:xfrm>
        </p:spPr>
        <p:txBody>
          <a:bodyPr>
            <a:normAutofit/>
          </a:bodyPr>
          <a:lstStyle/>
          <a:p>
            <a:pPr algn="r" rtl="1"/>
            <a:r>
              <a:rPr lang="ar-DZ" sz="2800" dirty="0" smtClean="0">
                <a:latin typeface="Arabic Typesetting" pitchFamily="66" charset="-78"/>
                <a:cs typeface="Arabic Typesetting" pitchFamily="66" charset="-78"/>
                <a:sym typeface="Wingdings"/>
              </a:rPr>
              <a:t> </a:t>
            </a:r>
            <a:br>
              <a:rPr lang="ar-DZ" sz="2800" dirty="0" smtClean="0">
                <a:latin typeface="Arabic Typesetting" pitchFamily="66" charset="-78"/>
                <a:cs typeface="Arabic Typesetting" pitchFamily="66" charset="-78"/>
                <a:sym typeface="Wingdings"/>
              </a:rPr>
            </a:br>
            <a:r>
              <a:rPr lang="ar-DZ" sz="2800" dirty="0" smtClean="0">
                <a:latin typeface="Arabic Typesetting" pitchFamily="66" charset="-78"/>
                <a:cs typeface="Arabic Typesetting" pitchFamily="66" charset="-78"/>
                <a:sym typeface="Wingdings"/>
              </a:rPr>
              <a:t>   </a:t>
            </a:r>
            <a:r>
              <a:rPr lang="ar-DZ" sz="2800" dirty="0" smtClean="0">
                <a:latin typeface="Arabic Typesetting" pitchFamily="66" charset="-78"/>
                <a:cs typeface="Arabic Typesetting" pitchFamily="66" charset="-78"/>
              </a:rPr>
              <a:t>كتاب </a:t>
            </a:r>
            <a:r>
              <a:rPr lang="ar-DZ" sz="2800" dirty="0" smtClean="0">
                <a:latin typeface="Arabic Typesetting" pitchFamily="66" charset="-78"/>
                <a:cs typeface="Arabic Typesetting" pitchFamily="66" charset="-78"/>
              </a:rPr>
              <a:t>«من أعظم علماء الكيمياء » </a:t>
            </a:r>
            <a:r>
              <a:rPr lang="ar-DZ" sz="2800" dirty="0" smtClean="0">
                <a:latin typeface="Arabic Typesetting" pitchFamily="66" charset="-78"/>
                <a:cs typeface="Arabic Typesetting" pitchFamily="66" charset="-78"/>
              </a:rPr>
              <a:t>.</a:t>
            </a:r>
            <a:br>
              <a:rPr lang="ar-DZ" sz="2800" dirty="0" smtClean="0">
                <a:latin typeface="Arabic Typesetting" pitchFamily="66" charset="-78"/>
                <a:cs typeface="Arabic Typesetting" pitchFamily="66" charset="-78"/>
              </a:rPr>
            </a:br>
            <a:r>
              <a:rPr lang="ar-DZ" sz="2800" dirty="0" smtClean="0">
                <a:latin typeface="Arabic Typesetting" pitchFamily="66" charset="-78"/>
                <a:cs typeface="Arabic Typesetting" pitchFamily="66" charset="-78"/>
              </a:rPr>
              <a:t>[1],[2],[3],[4],[5],[6],[8],[9],[10],[11],[12],[13],[14],[15]  .</a:t>
            </a:r>
            <a:r>
              <a:rPr lang="ar-DZ" sz="2800" dirty="0" smtClean="0">
                <a:latin typeface="Arabic Typesetting" pitchFamily="66" charset="-78"/>
                <a:cs typeface="Arabic Typesetting" pitchFamily="66" charset="-78"/>
              </a:rPr>
              <a:t/>
            </a:r>
            <a:br>
              <a:rPr lang="ar-DZ" sz="2800" dirty="0" smtClean="0">
                <a:latin typeface="Arabic Typesetting" pitchFamily="66" charset="-78"/>
                <a:cs typeface="Arabic Typesetting" pitchFamily="66" charset="-78"/>
              </a:rPr>
            </a:br>
            <a:r>
              <a:rPr lang="ar-DZ" sz="2800" dirty="0" smtClean="0">
                <a:latin typeface="Arabic Typesetting" pitchFamily="66" charset="-78"/>
                <a:cs typeface="Arabic Typesetting" pitchFamily="66" charset="-78"/>
                <a:sym typeface="Wingdings"/>
              </a:rPr>
              <a:t>    </a:t>
            </a:r>
            <a:r>
              <a:rPr lang="ar-DZ" sz="2800" dirty="0" smtClean="0">
                <a:latin typeface="Arabic Typesetting" pitchFamily="66" charset="-78"/>
                <a:cs typeface="Arabic Typesetting" pitchFamily="66" charset="-78"/>
              </a:rPr>
              <a:t>موسوعة </a:t>
            </a:r>
            <a:r>
              <a:rPr lang="ar-DZ" sz="2800" dirty="0" smtClean="0">
                <a:latin typeface="Arabic Typesetting" pitchFamily="66" charset="-78"/>
                <a:cs typeface="Arabic Typesetting" pitchFamily="66" charset="-78"/>
              </a:rPr>
              <a:t>ويكيبيديا الحرة </a:t>
            </a:r>
            <a:r>
              <a:rPr lang="ar-DZ" sz="2800" dirty="0" smtClean="0">
                <a:latin typeface="Arabic Typesetting" pitchFamily="66" charset="-78"/>
                <a:cs typeface="Arabic Typesetting" pitchFamily="66" charset="-78"/>
              </a:rPr>
              <a:t>. </a:t>
            </a:r>
            <a:br>
              <a:rPr lang="ar-DZ" sz="2800" dirty="0" smtClean="0">
                <a:latin typeface="Arabic Typesetting" pitchFamily="66" charset="-78"/>
                <a:cs typeface="Arabic Typesetting" pitchFamily="66" charset="-78"/>
              </a:rPr>
            </a:br>
            <a:r>
              <a:rPr lang="ar-DZ" sz="2800" dirty="0" smtClean="0">
                <a:latin typeface="Arabic Typesetting" pitchFamily="66" charset="-78"/>
                <a:cs typeface="Arabic Typesetting" pitchFamily="66" charset="-78"/>
              </a:rPr>
              <a:t>[7],[19],[20],[22],[23],[25],[27],[28],[29],[30],[31],[32],[33],[34]  .</a:t>
            </a:r>
            <a:r>
              <a:rPr lang="ar-DZ" sz="2800" dirty="0" smtClean="0">
                <a:latin typeface="Arabic Typesetting" pitchFamily="66" charset="-78"/>
                <a:cs typeface="Arabic Typesetting" pitchFamily="66" charset="-78"/>
              </a:rPr>
              <a:t/>
            </a:r>
            <a:br>
              <a:rPr lang="ar-DZ" sz="2800" dirty="0" smtClean="0">
                <a:latin typeface="Arabic Typesetting" pitchFamily="66" charset="-78"/>
                <a:cs typeface="Arabic Typesetting" pitchFamily="66" charset="-78"/>
              </a:rPr>
            </a:br>
            <a:r>
              <a:rPr lang="ar-DZ" sz="2800" dirty="0" smtClean="0">
                <a:latin typeface="Arabic Typesetting" pitchFamily="66" charset="-78"/>
                <a:cs typeface="Arabic Typesetting" pitchFamily="66" charset="-78"/>
                <a:sym typeface="Wingdings"/>
              </a:rPr>
              <a:t>   </a:t>
            </a:r>
            <a:r>
              <a:rPr lang="ar-DZ" sz="2800" dirty="0" smtClean="0">
                <a:latin typeface="Arabic Typesetting" pitchFamily="66" charset="-78"/>
                <a:cs typeface="Arabic Typesetting" pitchFamily="66" charset="-78"/>
              </a:rPr>
              <a:t>كتاب </a:t>
            </a:r>
            <a:r>
              <a:rPr lang="ar-DZ" sz="2800" dirty="0" smtClean="0">
                <a:latin typeface="Arabic Typesetting" pitchFamily="66" charset="-78"/>
                <a:cs typeface="Arabic Typesetting" pitchFamily="66" charset="-78"/>
              </a:rPr>
              <a:t>الرياضيات سنة ثانية ثانوي </a:t>
            </a:r>
            <a:r>
              <a:rPr lang="ar-DZ" sz="2800" dirty="0" smtClean="0">
                <a:latin typeface="Arabic Typesetting" pitchFamily="66" charset="-78"/>
                <a:cs typeface="Arabic Typesetting" pitchFamily="66" charset="-78"/>
              </a:rPr>
              <a:t>.</a:t>
            </a:r>
            <a:br>
              <a:rPr lang="ar-DZ" sz="2800" dirty="0" smtClean="0">
                <a:latin typeface="Arabic Typesetting" pitchFamily="66" charset="-78"/>
                <a:cs typeface="Arabic Typesetting" pitchFamily="66" charset="-78"/>
              </a:rPr>
            </a:br>
            <a:r>
              <a:rPr lang="ar-DZ" sz="2800" dirty="0" smtClean="0">
                <a:latin typeface="Arabic Typesetting" pitchFamily="66" charset="-78"/>
                <a:cs typeface="Arabic Typesetting" pitchFamily="66" charset="-78"/>
              </a:rPr>
              <a:t>[16],[17],[18],[21],[24],[26]  .</a:t>
            </a:r>
            <a:endParaRPr lang="fr-FR" sz="2800" dirty="0">
              <a:latin typeface="Arabic Typesetting" pitchFamily="66" charset="-78"/>
              <a:cs typeface="Arabic Typesetting" pitchFamily="66" charset="-78"/>
            </a:endParaRPr>
          </a:p>
        </p:txBody>
      </p:sp>
      <p:sp>
        <p:nvSpPr>
          <p:cNvPr id="4" name="Demi-cadre 3"/>
          <p:cNvSpPr/>
          <p:nvPr/>
        </p:nvSpPr>
        <p:spPr>
          <a:xfrm rot="10800000" flipH="1">
            <a:off x="0" y="2123728"/>
            <a:ext cx="3284984" cy="7020272"/>
          </a:xfrm>
          <a:prstGeom prst="halfFrame">
            <a:avLst>
              <a:gd name="adj1" fmla="val 4340"/>
              <a:gd name="adj2" fmla="val 4909"/>
            </a:avLst>
          </a:prstGeom>
          <a:blipFill>
            <a:blip r:embed="rId2"/>
            <a:tile tx="0" ty="0" sx="100000" sy="100000" flip="none" algn="tl"/>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5" name="Demi-cadre 4"/>
          <p:cNvSpPr/>
          <p:nvPr/>
        </p:nvSpPr>
        <p:spPr>
          <a:xfrm rot="10800000">
            <a:off x="3573016" y="2123728"/>
            <a:ext cx="3284984" cy="7020272"/>
          </a:xfrm>
          <a:prstGeom prst="halfFrame">
            <a:avLst>
              <a:gd name="adj1" fmla="val 4340"/>
              <a:gd name="adj2" fmla="val 4909"/>
            </a:avLst>
          </a:prstGeom>
          <a:blipFill>
            <a:blip r:embed="rId2"/>
            <a:tile tx="0" ty="0" sx="100000" sy="100000" flip="none" algn="tl"/>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grpSp>
        <p:nvGrpSpPr>
          <p:cNvPr id="6" name="Groupe 5"/>
          <p:cNvGrpSpPr/>
          <p:nvPr/>
        </p:nvGrpSpPr>
        <p:grpSpPr>
          <a:xfrm>
            <a:off x="3213152" y="8715936"/>
            <a:ext cx="431696" cy="431696"/>
            <a:chOff x="36179" y="175"/>
            <a:chExt cx="431696" cy="431696"/>
          </a:xfrm>
          <a:scene3d>
            <a:camera prst="orthographicFront"/>
            <a:lightRig rig="threePt" dir="t">
              <a:rot lat="0" lon="0" rev="7500000"/>
            </a:lightRig>
          </a:scene3d>
        </p:grpSpPr>
        <p:sp>
          <p:nvSpPr>
            <p:cNvPr id="7" name="Ellipse 6"/>
            <p:cNvSpPr/>
            <p:nvPr/>
          </p:nvSpPr>
          <p:spPr>
            <a:xfrm>
              <a:off x="36179" y="175"/>
              <a:ext cx="431696" cy="431696"/>
            </a:xfrm>
            <a:prstGeom prst="ellipse">
              <a:avLst/>
            </a:prstGeom>
            <a:sp3d prstMaterial="plastic">
              <a:bevelT w="127000" h="25400" prst="relaxedInset"/>
            </a:sp3d>
          </p:spPr>
          <p:style>
            <a:lnRef idx="0">
              <a:schemeClr val="dk2">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2">
                <a:hueOff val="0"/>
                <a:satOff val="0"/>
                <a:lumOff val="0"/>
                <a:alphaOff val="0"/>
              </a:schemeClr>
            </a:fontRef>
          </p:style>
        </p:sp>
        <p:sp>
          <p:nvSpPr>
            <p:cNvPr id="8" name="Ellipse 4"/>
            <p:cNvSpPr/>
            <p:nvPr/>
          </p:nvSpPr>
          <p:spPr>
            <a:xfrm>
              <a:off x="99399" y="63395"/>
              <a:ext cx="305256" cy="305256"/>
            </a:xfrm>
            <a:prstGeom prst="rect">
              <a:avLst/>
            </a:prstGeom>
            <a:sp3d/>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fr-FR" sz="1800" kern="1200" dirty="0" smtClean="0"/>
                <a:t>12</a:t>
              </a:r>
              <a:endParaRPr lang="fr-FR" sz="1800" kern="1200" dirty="0"/>
            </a:p>
          </p:txBody>
        </p:sp>
      </p:grpSp>
      <p:sp>
        <p:nvSpPr>
          <p:cNvPr id="9" name="Ruban courbé vers le bas 8"/>
          <p:cNvSpPr/>
          <p:nvPr/>
        </p:nvSpPr>
        <p:spPr>
          <a:xfrm>
            <a:off x="2060848" y="179512"/>
            <a:ext cx="3024336" cy="504056"/>
          </a:xfrm>
          <a:prstGeom prst="ellipseRibbon">
            <a:avLst/>
          </a:prstGeom>
          <a:ln>
            <a:solidFill>
              <a:schemeClr val="bg1"/>
            </a:solidFill>
          </a:ln>
        </p:spPr>
        <p:style>
          <a:lnRef idx="1">
            <a:schemeClr val="accent3"/>
          </a:lnRef>
          <a:fillRef idx="1002">
            <a:schemeClr val="lt1"/>
          </a:fillRef>
          <a:effectRef idx="1">
            <a:schemeClr val="accent3"/>
          </a:effectRef>
          <a:fontRef idx="minor">
            <a:schemeClr val="dk1"/>
          </a:fontRef>
        </p:style>
        <p:txBody>
          <a:bodyPr rtlCol="0" anchor="ctr"/>
          <a:lstStyle/>
          <a:p>
            <a:pPr algn="ctr"/>
            <a:r>
              <a:rPr lang="ar-DZ" sz="2000" dirty="0" smtClean="0">
                <a:solidFill>
                  <a:schemeClr val="bg1">
                    <a:lumMod val="50000"/>
                  </a:schemeClr>
                </a:solidFill>
              </a:rPr>
              <a:t>المراجع</a:t>
            </a:r>
            <a:endParaRPr lang="fr-FR" sz="2000" dirty="0">
              <a:solidFill>
                <a:schemeClr val="bg1">
                  <a:lumMod val="50000"/>
                </a:schemeClr>
              </a:solidFill>
            </a:endParaRPr>
          </a:p>
        </p:txBody>
      </p:sp>
    </p:spTree>
    <p:extLst>
      <p:ext uri="{BB962C8B-B14F-4D97-AF65-F5344CB8AC3E}">
        <p14:creationId xmlns:p14="http://schemas.microsoft.com/office/powerpoint/2010/main" val="5293416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emi-cadre 3"/>
          <p:cNvSpPr/>
          <p:nvPr/>
        </p:nvSpPr>
        <p:spPr>
          <a:xfrm rot="10800000">
            <a:off x="3573016" y="2123728"/>
            <a:ext cx="3284984" cy="7020272"/>
          </a:xfrm>
          <a:prstGeom prst="halfFrame">
            <a:avLst>
              <a:gd name="adj1" fmla="val 4340"/>
              <a:gd name="adj2" fmla="val 4909"/>
            </a:avLst>
          </a:prstGeom>
          <a:blipFill>
            <a:blip r:embed="rId2"/>
            <a:tile tx="0" ty="0" sx="100000" sy="100000" flip="none" algn="tl"/>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5" name="Demi-cadre 4"/>
          <p:cNvSpPr/>
          <p:nvPr/>
        </p:nvSpPr>
        <p:spPr>
          <a:xfrm rot="10800000" flipH="1">
            <a:off x="0" y="2123728"/>
            <a:ext cx="3284984" cy="7020272"/>
          </a:xfrm>
          <a:prstGeom prst="halfFrame">
            <a:avLst>
              <a:gd name="adj1" fmla="val 4340"/>
              <a:gd name="adj2" fmla="val 4909"/>
            </a:avLst>
          </a:prstGeom>
          <a:blipFill>
            <a:blip r:embed="rId2"/>
            <a:tile tx="0" ty="0" sx="100000" sy="100000" flip="none" algn="tl"/>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6" name="Ruban courbé vers le bas 5"/>
          <p:cNvSpPr/>
          <p:nvPr/>
        </p:nvSpPr>
        <p:spPr>
          <a:xfrm>
            <a:off x="2060848" y="179512"/>
            <a:ext cx="3024336" cy="504056"/>
          </a:xfrm>
          <a:prstGeom prst="ellipseRibbon">
            <a:avLst/>
          </a:prstGeom>
          <a:ln>
            <a:solidFill>
              <a:schemeClr val="bg1"/>
            </a:solidFill>
          </a:ln>
        </p:spPr>
        <p:style>
          <a:lnRef idx="1">
            <a:schemeClr val="accent3"/>
          </a:lnRef>
          <a:fillRef idx="1002">
            <a:schemeClr val="lt1"/>
          </a:fillRef>
          <a:effectRef idx="1">
            <a:schemeClr val="accent3"/>
          </a:effectRef>
          <a:fontRef idx="minor">
            <a:schemeClr val="dk1"/>
          </a:fontRef>
        </p:style>
        <p:txBody>
          <a:bodyPr rtlCol="0" anchor="ctr"/>
          <a:lstStyle/>
          <a:p>
            <a:pPr algn="ctr"/>
            <a:r>
              <a:rPr lang="ar-DZ" sz="2000" dirty="0" smtClean="0">
                <a:solidFill>
                  <a:schemeClr val="bg1">
                    <a:lumMod val="50000"/>
                  </a:schemeClr>
                </a:solidFill>
              </a:rPr>
              <a:t>الفهرس</a:t>
            </a:r>
            <a:endParaRPr lang="fr-FR" sz="2000" dirty="0">
              <a:solidFill>
                <a:schemeClr val="bg1">
                  <a:lumMod val="50000"/>
                </a:schemeClr>
              </a:solidFill>
            </a:endParaRPr>
          </a:p>
        </p:txBody>
      </p:sp>
      <p:sp>
        <p:nvSpPr>
          <p:cNvPr id="9" name="Rectangle 8"/>
          <p:cNvSpPr/>
          <p:nvPr/>
        </p:nvSpPr>
        <p:spPr>
          <a:xfrm>
            <a:off x="476672" y="899592"/>
            <a:ext cx="5904656" cy="7704856"/>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marL="457200" indent="-457200" algn="r" rtl="1">
              <a:buFont typeface="Wingdings" pitchFamily="2" charset="2"/>
              <a:buChar char="v"/>
            </a:pPr>
            <a:r>
              <a:rPr lang="ar-DZ" sz="2800" dirty="0" smtClean="0">
                <a:latin typeface="Arabic Typesetting" pitchFamily="66" charset="-78"/>
                <a:cs typeface="Arabic Typesetting" pitchFamily="66" charset="-78"/>
              </a:rPr>
              <a:t>الفهرس ....................................................................... 1</a:t>
            </a:r>
          </a:p>
          <a:p>
            <a:pPr marL="457200" indent="-457200" algn="r" rtl="1">
              <a:buFont typeface="Wingdings" pitchFamily="2" charset="2"/>
              <a:buChar char="v"/>
            </a:pPr>
            <a:r>
              <a:rPr lang="ar-DZ" sz="2800" dirty="0" smtClean="0">
                <a:latin typeface="Arabic Typesetting" pitchFamily="66" charset="-78"/>
                <a:cs typeface="Arabic Typesetting" pitchFamily="66" charset="-78"/>
              </a:rPr>
              <a:t>المقدمة ........................................................................ 2+3</a:t>
            </a:r>
          </a:p>
          <a:p>
            <a:pPr marL="457200" indent="-457200" algn="r" rtl="1">
              <a:buFont typeface="Wingdings" pitchFamily="2" charset="2"/>
              <a:buChar char="v"/>
            </a:pPr>
            <a:r>
              <a:rPr lang="ar-DZ" sz="2800" dirty="0" smtClean="0">
                <a:latin typeface="Arabic Typesetting" pitchFamily="66" charset="-78"/>
                <a:cs typeface="Arabic Typesetting" pitchFamily="66" charset="-78"/>
              </a:rPr>
              <a:t>الفصل الأول :     جابر بن حيان .</a:t>
            </a:r>
          </a:p>
          <a:p>
            <a:pPr marL="457200" indent="-457200" algn="r" rtl="1">
              <a:buFont typeface="Wingdings" pitchFamily="2" charset="2"/>
              <a:buChar char="§"/>
            </a:pPr>
            <a:r>
              <a:rPr lang="ar-DZ" sz="2800" dirty="0" smtClean="0">
                <a:latin typeface="Arabic Typesetting" pitchFamily="66" charset="-78"/>
                <a:cs typeface="Arabic Typesetting" pitchFamily="66" charset="-78"/>
              </a:rPr>
              <a:t>حياته ( المولد – النسب – النشأة   ........) ........................ 4+5</a:t>
            </a:r>
          </a:p>
          <a:p>
            <a:pPr marL="457200" indent="-457200" algn="r" rtl="1">
              <a:buFont typeface="Wingdings" pitchFamily="2" charset="2"/>
              <a:buChar char="§"/>
            </a:pPr>
            <a:r>
              <a:rPr lang="ar-DZ" sz="2800" dirty="0" smtClean="0">
                <a:latin typeface="Arabic Typesetting" pitchFamily="66" charset="-78"/>
                <a:cs typeface="Arabic Typesetting" pitchFamily="66" charset="-78"/>
              </a:rPr>
              <a:t>العوامل المساعدة على نبوغه . ............................................ 5</a:t>
            </a:r>
          </a:p>
          <a:p>
            <a:pPr marL="457200" indent="-457200" algn="r" rtl="1">
              <a:buFont typeface="Wingdings" pitchFamily="2" charset="2"/>
              <a:buChar char="§"/>
            </a:pPr>
            <a:r>
              <a:rPr lang="ar-DZ" sz="2800" dirty="0" smtClean="0">
                <a:latin typeface="Arabic Typesetting" pitchFamily="66" charset="-78"/>
                <a:cs typeface="Arabic Typesetting" pitchFamily="66" charset="-78"/>
              </a:rPr>
              <a:t>إسهاماته في إثراء الفكر الإنساني ( إضافة إلى أهم مؤلفاته ) .......  6 </a:t>
            </a:r>
          </a:p>
          <a:p>
            <a:pPr marL="457200" indent="-457200" algn="r" rtl="1">
              <a:buFont typeface="Wingdings" pitchFamily="2" charset="2"/>
              <a:buChar char="v"/>
            </a:pPr>
            <a:r>
              <a:rPr lang="ar-DZ" sz="2800" dirty="0" smtClean="0">
                <a:latin typeface="Arabic Typesetting" pitchFamily="66" charset="-78"/>
                <a:cs typeface="Arabic Typesetting" pitchFamily="66" charset="-78"/>
              </a:rPr>
              <a:t>الفصل الثاني </a:t>
            </a:r>
            <a:r>
              <a:rPr lang="ar-DZ" sz="2800" dirty="0">
                <a:latin typeface="Arabic Typesetting" pitchFamily="66" charset="-78"/>
                <a:cs typeface="Arabic Typesetting" pitchFamily="66" charset="-78"/>
              </a:rPr>
              <a:t>: </a:t>
            </a:r>
            <a:r>
              <a:rPr lang="ar-DZ" sz="2800" dirty="0" smtClean="0">
                <a:latin typeface="Arabic Typesetting" pitchFamily="66" charset="-78"/>
                <a:cs typeface="Arabic Typesetting" pitchFamily="66" charset="-78"/>
              </a:rPr>
              <a:t>    أبو  </a:t>
            </a:r>
            <a:r>
              <a:rPr lang="ar-DZ" sz="2800" dirty="0">
                <a:latin typeface="Arabic Typesetting" pitchFamily="66" charset="-78"/>
                <a:cs typeface="Arabic Typesetting" pitchFamily="66" charset="-78"/>
              </a:rPr>
              <a:t>بكر </a:t>
            </a:r>
            <a:r>
              <a:rPr lang="ar-DZ" sz="2800" dirty="0" err="1">
                <a:latin typeface="Arabic Typesetting" pitchFamily="66" charset="-78"/>
                <a:cs typeface="Arabic Typesetting" pitchFamily="66" charset="-78"/>
              </a:rPr>
              <a:t>الكُرْخِي</a:t>
            </a:r>
            <a:r>
              <a:rPr lang="ar-DZ" sz="2800" dirty="0">
                <a:latin typeface="Arabic Typesetting" pitchFamily="66" charset="-78"/>
                <a:cs typeface="Arabic Typesetting" pitchFamily="66" charset="-78"/>
              </a:rPr>
              <a:t>  .</a:t>
            </a:r>
            <a:endParaRPr lang="ar-DZ" sz="2800" dirty="0" smtClean="0">
              <a:latin typeface="Arabic Typesetting" pitchFamily="66" charset="-78"/>
              <a:cs typeface="Arabic Typesetting" pitchFamily="66" charset="-78"/>
            </a:endParaRPr>
          </a:p>
          <a:p>
            <a:pPr marL="457200" indent="-457200" algn="r" rtl="1">
              <a:buFont typeface="Wingdings" pitchFamily="2" charset="2"/>
              <a:buChar char="§"/>
            </a:pPr>
            <a:r>
              <a:rPr lang="ar-DZ" sz="2800" dirty="0">
                <a:latin typeface="Arabic Typesetting" pitchFamily="66" charset="-78"/>
                <a:cs typeface="Arabic Typesetting" pitchFamily="66" charset="-78"/>
              </a:rPr>
              <a:t>حياته ( المولد – النسب – النشأة   ........) </a:t>
            </a:r>
            <a:r>
              <a:rPr lang="ar-DZ" sz="2800" dirty="0" smtClean="0">
                <a:latin typeface="Arabic Typesetting" pitchFamily="66" charset="-78"/>
                <a:cs typeface="Arabic Typesetting" pitchFamily="66" charset="-78"/>
              </a:rPr>
              <a:t>........................ 7</a:t>
            </a:r>
            <a:endParaRPr lang="ar-DZ" sz="2800" dirty="0">
              <a:latin typeface="Arabic Typesetting" pitchFamily="66" charset="-78"/>
              <a:cs typeface="Arabic Typesetting" pitchFamily="66" charset="-78"/>
            </a:endParaRPr>
          </a:p>
          <a:p>
            <a:pPr marL="457200" indent="-457200" algn="r" rtl="1">
              <a:buFont typeface="Wingdings" pitchFamily="2" charset="2"/>
              <a:buChar char="§"/>
            </a:pPr>
            <a:r>
              <a:rPr lang="ar-DZ" sz="2800" dirty="0">
                <a:latin typeface="Arabic Typesetting" pitchFamily="66" charset="-78"/>
                <a:cs typeface="Arabic Typesetting" pitchFamily="66" charset="-78"/>
              </a:rPr>
              <a:t>العوامل المساعدة على نبوغه . </a:t>
            </a:r>
            <a:r>
              <a:rPr lang="ar-DZ" sz="2800" dirty="0" smtClean="0">
                <a:latin typeface="Arabic Typesetting" pitchFamily="66" charset="-78"/>
                <a:cs typeface="Arabic Typesetting" pitchFamily="66" charset="-78"/>
              </a:rPr>
              <a:t>............................................ 7</a:t>
            </a:r>
            <a:endParaRPr lang="ar-DZ" sz="2800" dirty="0">
              <a:latin typeface="Arabic Typesetting" pitchFamily="66" charset="-78"/>
              <a:cs typeface="Arabic Typesetting" pitchFamily="66" charset="-78"/>
            </a:endParaRPr>
          </a:p>
          <a:p>
            <a:pPr marL="457200" indent="-457200" algn="r" rtl="1">
              <a:buFont typeface="Wingdings" pitchFamily="2" charset="2"/>
              <a:buChar char="§"/>
            </a:pPr>
            <a:r>
              <a:rPr lang="ar-DZ" sz="2800" dirty="0">
                <a:latin typeface="Arabic Typesetting" pitchFamily="66" charset="-78"/>
                <a:cs typeface="Arabic Typesetting" pitchFamily="66" charset="-78"/>
              </a:rPr>
              <a:t>إسهاماته في إثراء الفكر الإنساني ( إضافة إلى أهم مؤلفاته ) </a:t>
            </a:r>
            <a:r>
              <a:rPr lang="ar-DZ" sz="2800" dirty="0" smtClean="0">
                <a:latin typeface="Arabic Typesetting" pitchFamily="66" charset="-78"/>
                <a:cs typeface="Arabic Typesetting" pitchFamily="66" charset="-78"/>
              </a:rPr>
              <a:t>....... 8</a:t>
            </a:r>
            <a:endParaRPr lang="ar-DZ" sz="2800" dirty="0">
              <a:latin typeface="Arabic Typesetting" pitchFamily="66" charset="-78"/>
              <a:cs typeface="Arabic Typesetting" pitchFamily="66" charset="-78"/>
            </a:endParaRPr>
          </a:p>
          <a:p>
            <a:pPr marL="457200" indent="-457200" algn="r" rtl="1">
              <a:buFont typeface="Wingdings" pitchFamily="2" charset="2"/>
              <a:buChar char="v"/>
            </a:pPr>
            <a:r>
              <a:rPr lang="ar-DZ" sz="2800" dirty="0" smtClean="0">
                <a:latin typeface="Arabic Typesetting" pitchFamily="66" charset="-78"/>
                <a:cs typeface="Arabic Typesetting" pitchFamily="66" charset="-78"/>
              </a:rPr>
              <a:t>الفصل الثالث :    </a:t>
            </a:r>
            <a:r>
              <a:rPr lang="ar-DZ" sz="2800" dirty="0">
                <a:latin typeface="Arabic Typesetting" pitchFamily="66" charset="-78"/>
                <a:cs typeface="Arabic Typesetting" pitchFamily="66" charset="-78"/>
              </a:rPr>
              <a:t>ا</a:t>
            </a:r>
            <a:r>
              <a:rPr lang="ar-DZ" sz="2800" dirty="0" smtClean="0">
                <a:latin typeface="Arabic Typesetting" pitchFamily="66" charset="-78"/>
                <a:cs typeface="Arabic Typesetting" pitchFamily="66" charset="-78"/>
              </a:rPr>
              <a:t>بن سينا  .</a:t>
            </a:r>
          </a:p>
          <a:p>
            <a:pPr marL="457200" indent="-457200" algn="r" rtl="1">
              <a:buFont typeface="Wingdings" pitchFamily="2" charset="2"/>
              <a:buChar char="§"/>
            </a:pPr>
            <a:r>
              <a:rPr lang="ar-DZ" sz="2800" dirty="0">
                <a:latin typeface="Arabic Typesetting" pitchFamily="66" charset="-78"/>
                <a:cs typeface="Arabic Typesetting" pitchFamily="66" charset="-78"/>
              </a:rPr>
              <a:t>حياته ( المولد – النسب – النشأة   ........) </a:t>
            </a:r>
            <a:r>
              <a:rPr lang="ar-DZ" sz="2800" dirty="0" smtClean="0">
                <a:latin typeface="Arabic Typesetting" pitchFamily="66" charset="-78"/>
                <a:cs typeface="Arabic Typesetting" pitchFamily="66" charset="-78"/>
              </a:rPr>
              <a:t>........................ 9</a:t>
            </a:r>
            <a:endParaRPr lang="ar-DZ" sz="2800" dirty="0">
              <a:latin typeface="Arabic Typesetting" pitchFamily="66" charset="-78"/>
              <a:cs typeface="Arabic Typesetting" pitchFamily="66" charset="-78"/>
            </a:endParaRPr>
          </a:p>
          <a:p>
            <a:pPr marL="457200" indent="-457200" algn="r" rtl="1">
              <a:buFont typeface="Wingdings" pitchFamily="2" charset="2"/>
              <a:buChar char="§"/>
            </a:pPr>
            <a:r>
              <a:rPr lang="ar-DZ" sz="2800" dirty="0">
                <a:latin typeface="Arabic Typesetting" pitchFamily="66" charset="-78"/>
                <a:cs typeface="Arabic Typesetting" pitchFamily="66" charset="-78"/>
              </a:rPr>
              <a:t>العوامل المساعدة على نبوغه . </a:t>
            </a:r>
            <a:r>
              <a:rPr lang="ar-DZ" sz="2800" dirty="0" smtClean="0">
                <a:latin typeface="Arabic Typesetting" pitchFamily="66" charset="-78"/>
                <a:cs typeface="Arabic Typesetting" pitchFamily="66" charset="-78"/>
              </a:rPr>
              <a:t>............................................ 10</a:t>
            </a:r>
            <a:endParaRPr lang="ar-DZ" sz="2800" dirty="0">
              <a:latin typeface="Arabic Typesetting" pitchFamily="66" charset="-78"/>
              <a:cs typeface="Arabic Typesetting" pitchFamily="66" charset="-78"/>
            </a:endParaRPr>
          </a:p>
          <a:p>
            <a:pPr marL="457200" indent="-457200" algn="r" rtl="1">
              <a:buFont typeface="Wingdings" pitchFamily="2" charset="2"/>
              <a:buChar char="§"/>
            </a:pPr>
            <a:r>
              <a:rPr lang="ar-DZ" sz="2800" dirty="0">
                <a:latin typeface="Arabic Typesetting" pitchFamily="66" charset="-78"/>
                <a:cs typeface="Arabic Typesetting" pitchFamily="66" charset="-78"/>
              </a:rPr>
              <a:t>إسهاماته في إثراء الفكر الإنساني ( إضافة إلى أهم مؤلفاته ) </a:t>
            </a:r>
            <a:r>
              <a:rPr lang="ar-DZ" sz="2800" dirty="0" smtClean="0">
                <a:latin typeface="Arabic Typesetting" pitchFamily="66" charset="-78"/>
                <a:cs typeface="Arabic Typesetting" pitchFamily="66" charset="-78"/>
              </a:rPr>
              <a:t>....... </a:t>
            </a:r>
            <a:r>
              <a:rPr lang="ar-DZ" sz="2800" dirty="0" smtClean="0">
                <a:latin typeface="Arabic Typesetting" pitchFamily="66" charset="-78"/>
                <a:cs typeface="Arabic Typesetting" pitchFamily="66" charset="-78"/>
              </a:rPr>
              <a:t>10</a:t>
            </a:r>
            <a:endParaRPr lang="ar-DZ" sz="2800" dirty="0">
              <a:latin typeface="Arabic Typesetting" pitchFamily="66" charset="-78"/>
              <a:cs typeface="Arabic Typesetting" pitchFamily="66" charset="-78"/>
            </a:endParaRPr>
          </a:p>
          <a:p>
            <a:pPr marL="457200" indent="-457200" algn="r" rtl="1">
              <a:buFont typeface="Wingdings" pitchFamily="2" charset="2"/>
              <a:buChar char="v"/>
            </a:pPr>
            <a:r>
              <a:rPr lang="ar-DZ" sz="2800" dirty="0" smtClean="0">
                <a:latin typeface="Arabic Typesetting" pitchFamily="66" charset="-78"/>
                <a:cs typeface="Arabic Typesetting" pitchFamily="66" charset="-78"/>
              </a:rPr>
              <a:t>خاتمة ........................................................................... </a:t>
            </a:r>
            <a:r>
              <a:rPr lang="ar-DZ" sz="2800" dirty="0" smtClean="0">
                <a:latin typeface="Arabic Typesetting" pitchFamily="66" charset="-78"/>
                <a:cs typeface="Arabic Typesetting" pitchFamily="66" charset="-78"/>
              </a:rPr>
              <a:t>11</a:t>
            </a:r>
            <a:endParaRPr lang="ar-DZ" sz="2800" dirty="0" smtClean="0">
              <a:latin typeface="Arabic Typesetting" pitchFamily="66" charset="-78"/>
              <a:cs typeface="Arabic Typesetting" pitchFamily="66" charset="-78"/>
            </a:endParaRPr>
          </a:p>
          <a:p>
            <a:pPr marL="457200" indent="-457200" algn="r" rtl="1">
              <a:buFont typeface="Wingdings" pitchFamily="2" charset="2"/>
              <a:buChar char="v"/>
            </a:pPr>
            <a:r>
              <a:rPr lang="ar-DZ" sz="2800" dirty="0" smtClean="0">
                <a:latin typeface="Arabic Typesetting" pitchFamily="66" charset="-78"/>
                <a:cs typeface="Arabic Typesetting" pitchFamily="66" charset="-78"/>
              </a:rPr>
              <a:t>قائمة المراجع ................................................................... </a:t>
            </a:r>
            <a:r>
              <a:rPr lang="ar-DZ" sz="2800" dirty="0" smtClean="0">
                <a:latin typeface="Arabic Typesetting" pitchFamily="66" charset="-78"/>
                <a:cs typeface="Arabic Typesetting" pitchFamily="66" charset="-78"/>
              </a:rPr>
              <a:t>12</a:t>
            </a:r>
            <a:endParaRPr lang="ar-DZ" sz="2800" dirty="0">
              <a:latin typeface="Arabic Typesetting" pitchFamily="66" charset="-78"/>
              <a:cs typeface="Arabic Typesetting" pitchFamily="66" charset="-78"/>
            </a:endParaRPr>
          </a:p>
        </p:txBody>
      </p:sp>
      <p:graphicFrame>
        <p:nvGraphicFramePr>
          <p:cNvPr id="14" name="Diagramme 13"/>
          <p:cNvGraphicFramePr/>
          <p:nvPr>
            <p:extLst>
              <p:ext uri="{D42A27DB-BD31-4B8C-83A1-F6EECF244321}">
                <p14:modId xmlns:p14="http://schemas.microsoft.com/office/powerpoint/2010/main" val="2081636975"/>
              </p:ext>
            </p:extLst>
          </p:nvPr>
        </p:nvGraphicFramePr>
        <p:xfrm>
          <a:off x="3176972" y="8711952"/>
          <a:ext cx="504056" cy="4320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777393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emi-cadre 12"/>
          <p:cNvSpPr/>
          <p:nvPr/>
        </p:nvSpPr>
        <p:spPr>
          <a:xfrm rot="10800000">
            <a:off x="3573016" y="2123728"/>
            <a:ext cx="3284984" cy="7020272"/>
          </a:xfrm>
          <a:prstGeom prst="halfFrame">
            <a:avLst>
              <a:gd name="adj1" fmla="val 4340"/>
              <a:gd name="adj2" fmla="val 4909"/>
            </a:avLst>
          </a:prstGeom>
          <a:blipFill>
            <a:blip r:embed="rId2"/>
            <a:tile tx="0" ty="0" sx="100000" sy="100000" flip="none" algn="tl"/>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5" name="Demi-cadre 14"/>
          <p:cNvSpPr/>
          <p:nvPr/>
        </p:nvSpPr>
        <p:spPr>
          <a:xfrm rot="10800000" flipH="1">
            <a:off x="0" y="2123728"/>
            <a:ext cx="3284984" cy="7020272"/>
          </a:xfrm>
          <a:prstGeom prst="halfFrame">
            <a:avLst>
              <a:gd name="adj1" fmla="val 4340"/>
              <a:gd name="adj2" fmla="val 4909"/>
            </a:avLst>
          </a:prstGeom>
          <a:blipFill>
            <a:blip r:embed="rId2"/>
            <a:tile tx="0" ty="0" sx="100000" sy="100000" flip="none" algn="tl"/>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grpSp>
        <p:nvGrpSpPr>
          <p:cNvPr id="27" name="Groupe 26"/>
          <p:cNvGrpSpPr/>
          <p:nvPr/>
        </p:nvGrpSpPr>
        <p:grpSpPr>
          <a:xfrm>
            <a:off x="3213152" y="8707330"/>
            <a:ext cx="431696" cy="431696"/>
            <a:chOff x="36179" y="175"/>
            <a:chExt cx="431696" cy="431696"/>
          </a:xfrm>
          <a:scene3d>
            <a:camera prst="orthographicFront"/>
            <a:lightRig rig="threePt" dir="t">
              <a:rot lat="0" lon="0" rev="7500000"/>
            </a:lightRig>
          </a:scene3d>
        </p:grpSpPr>
        <p:sp>
          <p:nvSpPr>
            <p:cNvPr id="28" name="Ellipse 27"/>
            <p:cNvSpPr/>
            <p:nvPr/>
          </p:nvSpPr>
          <p:spPr>
            <a:xfrm>
              <a:off x="36179" y="175"/>
              <a:ext cx="431696" cy="431696"/>
            </a:xfrm>
            <a:prstGeom prst="ellipse">
              <a:avLst/>
            </a:prstGeom>
            <a:sp3d prstMaterial="plastic">
              <a:bevelT w="127000" h="25400" prst="relaxedInset"/>
            </a:sp3d>
          </p:spPr>
          <p:style>
            <a:lnRef idx="0">
              <a:schemeClr val="dk2">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2">
                <a:hueOff val="0"/>
                <a:satOff val="0"/>
                <a:lumOff val="0"/>
                <a:alphaOff val="0"/>
              </a:schemeClr>
            </a:fontRef>
          </p:style>
        </p:sp>
        <p:sp>
          <p:nvSpPr>
            <p:cNvPr id="29" name="Ellipse 4"/>
            <p:cNvSpPr/>
            <p:nvPr/>
          </p:nvSpPr>
          <p:spPr>
            <a:xfrm>
              <a:off x="99399" y="63395"/>
              <a:ext cx="305256" cy="305256"/>
            </a:xfrm>
            <a:prstGeom prst="rect">
              <a:avLst/>
            </a:prstGeom>
            <a:sp3d/>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ar-DZ" sz="1800" kern="1200" dirty="0" smtClean="0"/>
                <a:t>2</a:t>
              </a:r>
              <a:endParaRPr lang="fr-FR" sz="1800" kern="1200" dirty="0"/>
            </a:p>
          </p:txBody>
        </p:sp>
      </p:grpSp>
      <p:sp>
        <p:nvSpPr>
          <p:cNvPr id="8" name="Titre 1"/>
          <p:cNvSpPr>
            <a:spLocks noGrp="1"/>
          </p:cNvSpPr>
          <p:nvPr>
            <p:ph type="title"/>
          </p:nvPr>
        </p:nvSpPr>
        <p:spPr>
          <a:xfrm>
            <a:off x="260648" y="1043608"/>
            <a:ext cx="6326460" cy="7672328"/>
          </a:xfrm>
        </p:spPr>
        <p:txBody>
          <a:bodyPr>
            <a:normAutofit fontScale="90000"/>
          </a:bodyPr>
          <a:lstStyle/>
          <a:p>
            <a:pPr algn="r" rtl="1"/>
            <a:r>
              <a:rPr lang="fr-FR" sz="2800" dirty="0" smtClean="0">
                <a:latin typeface="Arabic Typesetting" pitchFamily="66" charset="-78"/>
                <a:cs typeface="Arabic Typesetting" pitchFamily="66" charset="-78"/>
              </a:rPr>
              <a:t>       </a:t>
            </a:r>
            <a:r>
              <a:rPr lang="ar-SA" sz="2800" dirty="0" smtClean="0">
                <a:latin typeface="Arabic Typesetting" pitchFamily="66" charset="-78"/>
                <a:cs typeface="Arabic Typesetting" pitchFamily="66" charset="-78"/>
              </a:rPr>
              <a:t>تتميّز </a:t>
            </a:r>
            <a:r>
              <a:rPr lang="ar-SA" sz="2800" dirty="0">
                <a:latin typeface="Arabic Typesetting" pitchFamily="66" charset="-78"/>
                <a:cs typeface="Arabic Typesetting" pitchFamily="66" charset="-78"/>
              </a:rPr>
              <a:t>الحضارة الإسلاميّة بالعديد من الأخلاق الفاضلة، والعلوم المتطوّرة، والتقاليد المميّزة، ونتجت تلك المميّزات من اتّباعهم للدين الإسلامي الذي عب</a:t>
            </a:r>
            <a:r>
              <a:rPr lang="ar-DZ" sz="2800" dirty="0">
                <a:latin typeface="Arabic Typesetting" pitchFamily="66" charset="-78"/>
                <a:cs typeface="Arabic Typesetting" pitchFamily="66" charset="-78"/>
              </a:rPr>
              <a:t>ّ</a:t>
            </a:r>
            <a:r>
              <a:rPr lang="ar-SA" sz="2800" dirty="0">
                <a:latin typeface="Arabic Typesetting" pitchFamily="66" charset="-78"/>
                <a:cs typeface="Arabic Typesetting" pitchFamily="66" charset="-78"/>
              </a:rPr>
              <a:t>ر عن جلّ أشكال التطوّر والنهضة في جميع مجالات الحياة، فقد برزت الحضارة الإسلاميّة في العديد من عهود الخلافة، ومن أشهر تلك المراحل التي تميزت فيها النهضة الإسلاميّة هي فترة الخلافة العباسيّة، فقد وصف ابن </a:t>
            </a:r>
            <a:r>
              <a:rPr lang="ar-SA" sz="2800" dirty="0" smtClean="0">
                <a:latin typeface="Arabic Typesetting" pitchFamily="66" charset="-78"/>
                <a:cs typeface="Arabic Typesetting" pitchFamily="66" charset="-78"/>
              </a:rPr>
              <a:t>ط</a:t>
            </a:r>
            <a:r>
              <a:rPr lang="ar-DZ" sz="2800" dirty="0" smtClean="0">
                <a:latin typeface="Arabic Typesetting" pitchFamily="66" charset="-78"/>
                <a:cs typeface="Arabic Typesetting" pitchFamily="66" charset="-78"/>
              </a:rPr>
              <a:t>َ</a:t>
            </a:r>
            <a:r>
              <a:rPr lang="ar-SA" sz="2800" dirty="0" err="1" smtClean="0">
                <a:latin typeface="Arabic Typesetting" pitchFamily="66" charset="-78"/>
                <a:cs typeface="Arabic Typesetting" pitchFamily="66" charset="-78"/>
              </a:rPr>
              <a:t>باطبا</a:t>
            </a:r>
            <a:r>
              <a:rPr lang="ar-SA" sz="2800" dirty="0" smtClean="0">
                <a:latin typeface="Arabic Typesetting" pitchFamily="66" charset="-78"/>
                <a:cs typeface="Arabic Typesetting" pitchFamily="66" charset="-78"/>
              </a:rPr>
              <a:t> </a:t>
            </a:r>
            <a:r>
              <a:rPr lang="ar-SA" sz="2800" dirty="0">
                <a:latin typeface="Arabic Typesetting" pitchFamily="66" charset="-78"/>
                <a:cs typeface="Arabic Typesetting" pitchFamily="66" charset="-78"/>
              </a:rPr>
              <a:t>العصر العباسي بقوله:" كثيرة المحاسن، جمة المكارم، أسواق العلوم فيها قائمة، وبضائع الآداب فيها نافقة، وشعائر الدين فيها معظمة، والخيرات فيها دائرة، والدنيا عامرة، والحرمات مرعيّة، والثغور محصّنة، وما زالت على ذلك حتّى أواخر أيامها، فانتشر الشر، واضطرب الأمر </a:t>
            </a:r>
            <a:r>
              <a:rPr lang="ar-DZ" sz="2800" dirty="0">
                <a:latin typeface="Arabic Typesetting" pitchFamily="66" charset="-78"/>
                <a:cs typeface="Arabic Typesetting" pitchFamily="66" charset="-78"/>
              </a:rPr>
              <a:t>." </a:t>
            </a:r>
            <a:r>
              <a:rPr lang="ar-SA" sz="2800" dirty="0">
                <a:latin typeface="Arabic Typesetting" pitchFamily="66" charset="-78"/>
                <a:cs typeface="Arabic Typesetting" pitchFamily="66" charset="-78"/>
              </a:rPr>
              <a:t>, ولكن لكلّ حضارة فترة من الازدهار وفترة من الزوال، وهذا الزوال ناتج من الغرور والضياع واللهو وضياع المبادئ التي عليها قامت تلك الحضارة، ولكن العصر العباسي ما زال من أشهر العصور تطوّراً ونهضة وعماراً في التاريخ الإسلامي. </a:t>
            </a:r>
            <a:r>
              <a:rPr lang="fr-FR" sz="2800" dirty="0">
                <a:latin typeface="Arabic Typesetting" pitchFamily="66" charset="-78"/>
                <a:cs typeface="Arabic Typesetting" pitchFamily="66" charset="-78"/>
              </a:rPr>
              <a:t/>
            </a:r>
            <a:br>
              <a:rPr lang="fr-FR" sz="2800" dirty="0">
                <a:latin typeface="Arabic Typesetting" pitchFamily="66" charset="-78"/>
                <a:cs typeface="Arabic Typesetting" pitchFamily="66" charset="-78"/>
              </a:rPr>
            </a:br>
            <a:r>
              <a:rPr lang="fr-FR" sz="2800" dirty="0" smtClean="0">
                <a:latin typeface="Arabic Typesetting" pitchFamily="66" charset="-78"/>
                <a:cs typeface="Arabic Typesetting" pitchFamily="66" charset="-78"/>
              </a:rPr>
              <a:t>      </a:t>
            </a:r>
            <a:r>
              <a:rPr lang="ar-SA" sz="2800" dirty="0" smtClean="0">
                <a:latin typeface="Arabic Typesetting" pitchFamily="66" charset="-78"/>
                <a:cs typeface="Arabic Typesetting" pitchFamily="66" charset="-78"/>
              </a:rPr>
              <a:t>لقد </a:t>
            </a:r>
            <a:r>
              <a:rPr lang="ar-SA" sz="2800" dirty="0">
                <a:latin typeface="Arabic Typesetting" pitchFamily="66" charset="-78"/>
                <a:cs typeface="Arabic Typesetting" pitchFamily="66" charset="-78"/>
              </a:rPr>
              <a:t>برز العلماء المسلمون في هذا العصر وقاموا بالعديد من الإنجازات التي خدمت البشرية على مر العصور في مجلات الطب، والرياضيات، والفلك، والشعر والبلاغة وغيرها من العلوم </a:t>
            </a:r>
            <a:r>
              <a:rPr lang="ar-SA" sz="2800" dirty="0" smtClean="0">
                <a:latin typeface="Arabic Typesetting" pitchFamily="66" charset="-78"/>
                <a:cs typeface="Arabic Typesetting" pitchFamily="66" charset="-78"/>
              </a:rPr>
              <a:t>.</a:t>
            </a:r>
            <a:r>
              <a:rPr lang="fr-FR" sz="2800" dirty="0">
                <a:latin typeface="Arabic Typesetting" pitchFamily="66" charset="-78"/>
                <a:cs typeface="Arabic Typesetting" pitchFamily="66" charset="-78"/>
              </a:rPr>
              <a:t/>
            </a:r>
            <a:br>
              <a:rPr lang="fr-FR" sz="2800" dirty="0">
                <a:latin typeface="Arabic Typesetting" pitchFamily="66" charset="-78"/>
                <a:cs typeface="Arabic Typesetting" pitchFamily="66" charset="-78"/>
              </a:rPr>
            </a:br>
            <a:r>
              <a:rPr lang="fr-FR" sz="2800" dirty="0" smtClean="0">
                <a:latin typeface="Arabic Typesetting" pitchFamily="66" charset="-78"/>
                <a:cs typeface="Arabic Typesetting" pitchFamily="66" charset="-78"/>
              </a:rPr>
              <a:t>      </a:t>
            </a:r>
            <a:r>
              <a:rPr lang="ar-SA" sz="2800" dirty="0" smtClean="0">
                <a:latin typeface="Arabic Typesetting" pitchFamily="66" charset="-78"/>
                <a:cs typeface="Arabic Typesetting" pitchFamily="66" charset="-78"/>
              </a:rPr>
              <a:t>و </a:t>
            </a:r>
            <a:r>
              <a:rPr lang="ar-SA" sz="2800" dirty="0">
                <a:latin typeface="Arabic Typesetting" pitchFamily="66" charset="-78"/>
                <a:cs typeface="Arabic Typesetting" pitchFamily="66" charset="-78"/>
              </a:rPr>
              <a:t>في هذا البحث الموجز نحاول أن ننقل لكم شخصيات علمية كان لها الأثر العظيم في تطور و ازدهار الأمة الإسلامية العربية في هذا العصر ؛ مُن</a:t>
            </a:r>
            <a:r>
              <a:rPr lang="ar-DZ" sz="2800" dirty="0">
                <a:latin typeface="Arabic Typesetting" pitchFamily="66" charset="-78"/>
                <a:cs typeface="Arabic Typesetting" pitchFamily="66" charset="-78"/>
              </a:rPr>
              <a:t>َ</a:t>
            </a:r>
            <a:r>
              <a:rPr lang="ar-SA" sz="2800" dirty="0">
                <a:latin typeface="Arabic Typesetting" pitchFamily="66" charset="-78"/>
                <a:cs typeface="Arabic Typesetting" pitchFamily="66" charset="-78"/>
              </a:rPr>
              <a:t>وهينَ إلى بعض العوائق التي صادفت سبيلنا في تحقيق غايتنا كصعوبة الالتقاء و قصر مدة تسليم البحث و </a:t>
            </a:r>
            <a:r>
              <a:rPr lang="ar-SA" sz="2800" dirty="0" err="1">
                <a:latin typeface="Arabic Typesetting" pitchFamily="66" charset="-78"/>
                <a:cs typeface="Arabic Typesetting" pitchFamily="66" charset="-78"/>
              </a:rPr>
              <a:t>نُذْرَةِ</a:t>
            </a:r>
            <a:r>
              <a:rPr lang="ar-SA" sz="2800" dirty="0">
                <a:latin typeface="Arabic Typesetting" pitchFamily="66" charset="-78"/>
                <a:cs typeface="Arabic Typesetting" pitchFamily="66" charset="-78"/>
              </a:rPr>
              <a:t> المصادر التي قمنا </a:t>
            </a:r>
            <a:r>
              <a:rPr lang="ar-SA" sz="2800" dirty="0" smtClean="0">
                <a:latin typeface="Arabic Typesetting" pitchFamily="66" charset="-78"/>
                <a:cs typeface="Arabic Typesetting" pitchFamily="66" charset="-78"/>
              </a:rPr>
              <a:t>بال</a:t>
            </a:r>
            <a:r>
              <a:rPr lang="ar-DZ" sz="2800" dirty="0" smtClean="0">
                <a:latin typeface="Arabic Typesetting" pitchFamily="66" charset="-78"/>
                <a:cs typeface="Arabic Typesetting" pitchFamily="66" charset="-78"/>
              </a:rPr>
              <a:t>إ</a:t>
            </a:r>
            <a:r>
              <a:rPr lang="ar-SA" sz="2800" dirty="0" smtClean="0">
                <a:latin typeface="Arabic Typesetting" pitchFamily="66" charset="-78"/>
                <a:cs typeface="Arabic Typesetting" pitchFamily="66" charset="-78"/>
              </a:rPr>
              <a:t>قتب</a:t>
            </a:r>
            <a:r>
              <a:rPr lang="ar-DZ" sz="2800" dirty="0" smtClean="0">
                <a:latin typeface="Arabic Typesetting" pitchFamily="66" charset="-78"/>
                <a:cs typeface="Arabic Typesetting" pitchFamily="66" charset="-78"/>
              </a:rPr>
              <a:t>َ</a:t>
            </a:r>
            <a:r>
              <a:rPr lang="ar-SA" sz="2800" dirty="0" smtClean="0">
                <a:latin typeface="Arabic Typesetting" pitchFamily="66" charset="-78"/>
                <a:cs typeface="Arabic Typesetting" pitchFamily="66" charset="-78"/>
              </a:rPr>
              <a:t>اس</a:t>
            </a:r>
            <a:r>
              <a:rPr lang="ar-DZ" sz="2800" dirty="0" smtClean="0">
                <a:latin typeface="Arabic Typesetting" pitchFamily="66" charset="-78"/>
                <a:cs typeface="Arabic Typesetting" pitchFamily="66" charset="-78"/>
              </a:rPr>
              <a:t>ِ</a:t>
            </a:r>
            <a:r>
              <a:rPr lang="ar-SA" sz="2800" dirty="0" smtClean="0">
                <a:latin typeface="Arabic Typesetting" pitchFamily="66" charset="-78"/>
                <a:cs typeface="Arabic Typesetting" pitchFamily="66" charset="-78"/>
              </a:rPr>
              <a:t> </a:t>
            </a:r>
            <a:r>
              <a:rPr lang="ar-SA" sz="2800" dirty="0">
                <a:latin typeface="Arabic Typesetting" pitchFamily="66" charset="-78"/>
                <a:cs typeface="Arabic Typesetting" pitchFamily="66" charset="-78"/>
              </a:rPr>
              <a:t>منها ؛ ولكن بتوفيق من الله و رحمة من لدنه ها نحن نضع بين أيديكم جهودنا . منتظرين على أحر من الجمر أن نكون قد وفقنا في إيصال فكرتنا و الحصول على رضاكم .</a:t>
            </a:r>
            <a:endParaRPr lang="fr-FR" sz="2800" dirty="0">
              <a:latin typeface="Arabic Typesetting" pitchFamily="66" charset="-78"/>
              <a:cs typeface="Arabic Typesetting" pitchFamily="66" charset="-78"/>
            </a:endParaRPr>
          </a:p>
        </p:txBody>
      </p:sp>
      <p:sp>
        <p:nvSpPr>
          <p:cNvPr id="9" name="Ruban courbé vers le bas 8"/>
          <p:cNvSpPr/>
          <p:nvPr/>
        </p:nvSpPr>
        <p:spPr>
          <a:xfrm>
            <a:off x="2060848" y="179512"/>
            <a:ext cx="3024336" cy="504056"/>
          </a:xfrm>
          <a:prstGeom prst="ellipseRibbon">
            <a:avLst/>
          </a:prstGeom>
          <a:ln>
            <a:solidFill>
              <a:schemeClr val="bg1"/>
            </a:solidFill>
          </a:ln>
        </p:spPr>
        <p:style>
          <a:lnRef idx="1">
            <a:schemeClr val="accent3"/>
          </a:lnRef>
          <a:fillRef idx="1002">
            <a:schemeClr val="lt1"/>
          </a:fillRef>
          <a:effectRef idx="1">
            <a:schemeClr val="accent3"/>
          </a:effectRef>
          <a:fontRef idx="minor">
            <a:schemeClr val="dk1"/>
          </a:fontRef>
        </p:style>
        <p:txBody>
          <a:bodyPr rtlCol="0" anchor="ctr"/>
          <a:lstStyle/>
          <a:p>
            <a:pPr algn="ctr"/>
            <a:r>
              <a:rPr lang="ar-DZ" sz="2000" dirty="0" smtClean="0">
                <a:solidFill>
                  <a:schemeClr val="bg1">
                    <a:lumMod val="50000"/>
                  </a:schemeClr>
                </a:solidFill>
              </a:rPr>
              <a:t>المقدمة</a:t>
            </a:r>
            <a:endParaRPr lang="fr-FR" sz="2000" dirty="0">
              <a:solidFill>
                <a:schemeClr val="bg1">
                  <a:lumMod val="50000"/>
                </a:schemeClr>
              </a:solidFill>
            </a:endParaRPr>
          </a:p>
        </p:txBody>
      </p:sp>
    </p:spTree>
    <p:extLst>
      <p:ext uri="{BB962C8B-B14F-4D97-AF65-F5344CB8AC3E}">
        <p14:creationId xmlns:p14="http://schemas.microsoft.com/office/powerpoint/2010/main" val="10173099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emi-cadre 3"/>
          <p:cNvSpPr/>
          <p:nvPr/>
        </p:nvSpPr>
        <p:spPr>
          <a:xfrm rot="10800000" flipH="1">
            <a:off x="0" y="2123728"/>
            <a:ext cx="3284984" cy="7020272"/>
          </a:xfrm>
          <a:prstGeom prst="halfFrame">
            <a:avLst>
              <a:gd name="adj1" fmla="val 4340"/>
              <a:gd name="adj2" fmla="val 4909"/>
            </a:avLst>
          </a:prstGeom>
          <a:blipFill>
            <a:blip r:embed="rId2"/>
            <a:tile tx="0" ty="0" sx="100000" sy="100000" flip="none" algn="tl"/>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5" name="Demi-cadre 4"/>
          <p:cNvSpPr/>
          <p:nvPr/>
        </p:nvSpPr>
        <p:spPr>
          <a:xfrm rot="10800000">
            <a:off x="3573016" y="2123728"/>
            <a:ext cx="3284984" cy="7020272"/>
          </a:xfrm>
          <a:prstGeom prst="halfFrame">
            <a:avLst>
              <a:gd name="adj1" fmla="val 4340"/>
              <a:gd name="adj2" fmla="val 4909"/>
            </a:avLst>
          </a:prstGeom>
          <a:blipFill>
            <a:blip r:embed="rId2"/>
            <a:tile tx="0" ty="0" sx="100000" sy="100000" flip="none" algn="tl"/>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grpSp>
        <p:nvGrpSpPr>
          <p:cNvPr id="6" name="Groupe 5"/>
          <p:cNvGrpSpPr/>
          <p:nvPr/>
        </p:nvGrpSpPr>
        <p:grpSpPr>
          <a:xfrm>
            <a:off x="3213152" y="8707330"/>
            <a:ext cx="431696" cy="431696"/>
            <a:chOff x="36179" y="175"/>
            <a:chExt cx="431696" cy="431696"/>
          </a:xfrm>
          <a:scene3d>
            <a:camera prst="orthographicFront"/>
            <a:lightRig rig="threePt" dir="t">
              <a:rot lat="0" lon="0" rev="7500000"/>
            </a:lightRig>
          </a:scene3d>
        </p:grpSpPr>
        <p:sp>
          <p:nvSpPr>
            <p:cNvPr id="7" name="Ellipse 6"/>
            <p:cNvSpPr/>
            <p:nvPr/>
          </p:nvSpPr>
          <p:spPr>
            <a:xfrm>
              <a:off x="36179" y="175"/>
              <a:ext cx="431696" cy="431696"/>
            </a:xfrm>
            <a:prstGeom prst="ellipse">
              <a:avLst/>
            </a:prstGeom>
            <a:sp3d prstMaterial="plastic">
              <a:bevelT w="127000" h="25400" prst="relaxedInset"/>
            </a:sp3d>
          </p:spPr>
          <p:style>
            <a:lnRef idx="0">
              <a:schemeClr val="dk2">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2">
                <a:hueOff val="0"/>
                <a:satOff val="0"/>
                <a:lumOff val="0"/>
                <a:alphaOff val="0"/>
              </a:schemeClr>
            </a:fontRef>
          </p:style>
        </p:sp>
        <p:sp>
          <p:nvSpPr>
            <p:cNvPr id="8" name="Ellipse 4"/>
            <p:cNvSpPr/>
            <p:nvPr/>
          </p:nvSpPr>
          <p:spPr>
            <a:xfrm>
              <a:off x="99399" y="63395"/>
              <a:ext cx="305256" cy="305256"/>
            </a:xfrm>
            <a:prstGeom prst="rect">
              <a:avLst/>
            </a:prstGeom>
            <a:sp3d/>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fr-FR" sz="2000" kern="1200" dirty="0" smtClean="0"/>
                <a:t>3</a:t>
              </a:r>
              <a:endParaRPr lang="fr-FR" sz="2000" kern="1200" dirty="0"/>
            </a:p>
          </p:txBody>
        </p:sp>
      </p:grpSp>
      <p:pic>
        <p:nvPicPr>
          <p:cNvPr id="9" name="Picture 2" descr="C:\Users\fujitsu\Downloads\لمحة_عن_العصر_العباسي.jpg"/>
          <p:cNvPicPr>
            <a:picLocks noChangeAspect="1" noChangeArrowheads="1"/>
          </p:cNvPicPr>
          <p:nvPr/>
        </p:nvPicPr>
        <p:blipFill>
          <a:blip r:embed="rId3">
            <a:extLst>
              <a:ext uri="{BEBA8EAE-BF5A-486C-A8C5-ECC9F3942E4B}">
                <a14:imgProps xmlns:a14="http://schemas.microsoft.com/office/drawing/2010/main">
                  <a14:imgLayer r:embed="rId4">
                    <a14:imgEffect>
                      <a14:saturation sat="0"/>
                    </a14:imgEffect>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428625" y="827584"/>
            <a:ext cx="6000750" cy="28575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C:\Users\fujitsu\Downloads\téléchargement.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68140" y="3773688"/>
            <a:ext cx="3321720" cy="2488084"/>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C:\Users\fujitsu\Downloads\images.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76425" y="6352939"/>
            <a:ext cx="3105150" cy="1476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91074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emi-cadre 3"/>
          <p:cNvSpPr/>
          <p:nvPr/>
        </p:nvSpPr>
        <p:spPr>
          <a:xfrm rot="10800000" flipH="1">
            <a:off x="0" y="2123728"/>
            <a:ext cx="3284984" cy="7020272"/>
          </a:xfrm>
          <a:prstGeom prst="halfFrame">
            <a:avLst>
              <a:gd name="adj1" fmla="val 4340"/>
              <a:gd name="adj2" fmla="val 4909"/>
            </a:avLst>
          </a:prstGeom>
          <a:blipFill>
            <a:blip r:embed="rId2"/>
            <a:tile tx="0" ty="0" sx="100000" sy="100000" flip="none" algn="tl"/>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5" name="Demi-cadre 4"/>
          <p:cNvSpPr/>
          <p:nvPr/>
        </p:nvSpPr>
        <p:spPr>
          <a:xfrm rot="10800000">
            <a:off x="3573016" y="2123728"/>
            <a:ext cx="3284984" cy="7020272"/>
          </a:xfrm>
          <a:prstGeom prst="halfFrame">
            <a:avLst>
              <a:gd name="adj1" fmla="val 4340"/>
              <a:gd name="adj2" fmla="val 4909"/>
            </a:avLst>
          </a:prstGeom>
          <a:blipFill>
            <a:blip r:embed="rId2"/>
            <a:tile tx="0" ty="0" sx="100000" sy="100000" flip="none" algn="tl"/>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grpSp>
        <p:nvGrpSpPr>
          <p:cNvPr id="6" name="Groupe 5"/>
          <p:cNvGrpSpPr/>
          <p:nvPr/>
        </p:nvGrpSpPr>
        <p:grpSpPr>
          <a:xfrm>
            <a:off x="3213152" y="8712304"/>
            <a:ext cx="431696" cy="431696"/>
            <a:chOff x="36179" y="175"/>
            <a:chExt cx="431696" cy="431696"/>
          </a:xfrm>
          <a:scene3d>
            <a:camera prst="orthographicFront"/>
            <a:lightRig rig="threePt" dir="t">
              <a:rot lat="0" lon="0" rev="7500000"/>
            </a:lightRig>
          </a:scene3d>
        </p:grpSpPr>
        <p:sp>
          <p:nvSpPr>
            <p:cNvPr id="7" name="Ellipse 6"/>
            <p:cNvSpPr/>
            <p:nvPr/>
          </p:nvSpPr>
          <p:spPr>
            <a:xfrm>
              <a:off x="36179" y="175"/>
              <a:ext cx="431696" cy="431696"/>
            </a:xfrm>
            <a:prstGeom prst="ellipse">
              <a:avLst/>
            </a:prstGeom>
            <a:sp3d prstMaterial="plastic">
              <a:bevelT w="127000" h="25400" prst="relaxedInset"/>
            </a:sp3d>
          </p:spPr>
          <p:style>
            <a:lnRef idx="0">
              <a:schemeClr val="dk2">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2">
                <a:hueOff val="0"/>
                <a:satOff val="0"/>
                <a:lumOff val="0"/>
                <a:alphaOff val="0"/>
              </a:schemeClr>
            </a:fontRef>
          </p:style>
        </p:sp>
        <p:sp>
          <p:nvSpPr>
            <p:cNvPr id="8" name="Ellipse 4"/>
            <p:cNvSpPr/>
            <p:nvPr/>
          </p:nvSpPr>
          <p:spPr>
            <a:xfrm>
              <a:off x="99399" y="63395"/>
              <a:ext cx="305256" cy="305256"/>
            </a:xfrm>
            <a:prstGeom prst="rect">
              <a:avLst/>
            </a:prstGeom>
            <a:sp3d/>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fr-FR" sz="2000" kern="1200" dirty="0" smtClean="0"/>
                <a:t>4</a:t>
              </a:r>
              <a:endParaRPr lang="fr-FR" sz="2000" kern="1200" dirty="0"/>
            </a:p>
          </p:txBody>
        </p:sp>
      </p:grpSp>
      <p:sp>
        <p:nvSpPr>
          <p:cNvPr id="10" name="Titre 1"/>
          <p:cNvSpPr>
            <a:spLocks noGrp="1"/>
          </p:cNvSpPr>
          <p:nvPr>
            <p:ph type="title"/>
          </p:nvPr>
        </p:nvSpPr>
        <p:spPr>
          <a:xfrm>
            <a:off x="342900" y="179512"/>
            <a:ext cx="6172200" cy="7632848"/>
          </a:xfrm>
        </p:spPr>
        <p:txBody>
          <a:bodyPr>
            <a:normAutofit/>
          </a:bodyPr>
          <a:lstStyle/>
          <a:p>
            <a:pPr algn="r" rtl="1"/>
            <a:r>
              <a:rPr lang="ar-DZ" sz="2800" i="1" u="sng" dirty="0" smtClean="0">
                <a:latin typeface="Arabic Typesetting" pitchFamily="66" charset="-78"/>
                <a:cs typeface="Arabic Typesetting" pitchFamily="66" charset="-78"/>
              </a:rPr>
              <a:t>حياته :</a:t>
            </a:r>
            <a:r>
              <a:rPr lang="ar-DZ" sz="2500" dirty="0" smtClean="0">
                <a:latin typeface="Arabic Typesetting" pitchFamily="66" charset="-78"/>
                <a:cs typeface="Arabic Typesetting" pitchFamily="66" charset="-78"/>
              </a:rPr>
              <a:t/>
            </a:r>
            <a:br>
              <a:rPr lang="ar-DZ" sz="2500" dirty="0" smtClean="0">
                <a:latin typeface="Arabic Typesetting" pitchFamily="66" charset="-78"/>
                <a:cs typeface="Arabic Typesetting" pitchFamily="66" charset="-78"/>
              </a:rPr>
            </a:br>
            <a:r>
              <a:rPr lang="ar-DZ" sz="2500" dirty="0" smtClean="0">
                <a:latin typeface="Arabic Typesetting" pitchFamily="66" charset="-78"/>
                <a:cs typeface="Arabic Typesetting" pitchFamily="66" charset="-78"/>
              </a:rPr>
              <a:t>        ولد ~ جابر بن حيان ~ في العام الثاني بعد المائة الأولى للهجرة 102 ه , الموافق للعشرين بعد السبعمائة للميلاد 720 م . [1]</a:t>
            </a:r>
            <a:br>
              <a:rPr lang="ar-DZ" sz="2500" dirty="0" smtClean="0">
                <a:latin typeface="Arabic Typesetting" pitchFamily="66" charset="-78"/>
                <a:cs typeface="Arabic Typesetting" pitchFamily="66" charset="-78"/>
              </a:rPr>
            </a:br>
            <a:r>
              <a:rPr lang="ar-DZ" sz="2500" dirty="0" smtClean="0">
                <a:latin typeface="Arabic Typesetting" pitchFamily="66" charset="-78"/>
                <a:cs typeface="Arabic Typesetting" pitchFamily="66" charset="-78"/>
              </a:rPr>
              <a:t>       وقد  كان مولده [جابر] في قرية ~ طوس ~ التابعة لمدينة ~ مشهِدْ ~ التي هاجر إليها والده من الشام بعد احتدام الفتن السياسية و تقلب الأحوال الاقتصادية , و كان والده ~ حيّان بن عبد الله ~  عطَّارا يعمل في دكان للعطارة افتتحه لنفسه في مدينة      ~ طوس ~  , فولد له [جابر] بعد أشهر قليلة من افتتاحه للدكان .  [2]</a:t>
            </a:r>
            <a:br>
              <a:rPr lang="ar-DZ" sz="2500" dirty="0" smtClean="0">
                <a:latin typeface="Arabic Typesetting" pitchFamily="66" charset="-78"/>
                <a:cs typeface="Arabic Typesetting" pitchFamily="66" charset="-78"/>
              </a:rPr>
            </a:br>
            <a:r>
              <a:rPr lang="ar-DZ" sz="2500" dirty="0">
                <a:latin typeface="Arabic Typesetting" pitchFamily="66" charset="-78"/>
                <a:cs typeface="Arabic Typesetting" pitchFamily="66" charset="-78"/>
              </a:rPr>
              <a:t> </a:t>
            </a:r>
            <a:r>
              <a:rPr lang="ar-DZ" sz="2500" dirty="0" smtClean="0">
                <a:latin typeface="Arabic Typesetting" pitchFamily="66" charset="-78"/>
                <a:cs typeface="Arabic Typesetting" pitchFamily="66" charset="-78"/>
              </a:rPr>
              <a:t>      نشأ ~ جابر بن حيان ~ في مدينته [طوس] وهو يساعد والده في عمله , و قد كان يميل إلى العزلة و التأمل , و يمتاز بالهدوء و الفطنة و الذكاء و الدهاء , وقد كان يحب الاطلاع عن خفايا و أسرار الظواهر المحيطة به , لذلك فيمكن القول أنه يملك في طفولته شخصية ذات شغف و حب لطلب العلم و التزود بالمعرفة , فلما كشف الأب جوهر ابنه سارع إلى تعليمه كل ما يعرفه حول العطارة , فأصبح الابن الذي لم يبلغ الرشد ذا علم لما يتعلق بالمعارف الطبية و الفلسفية و الطبيعية و الكيميائية .</a:t>
            </a:r>
            <a:br>
              <a:rPr lang="ar-DZ" sz="2500" dirty="0" smtClean="0">
                <a:latin typeface="Arabic Typesetting" pitchFamily="66" charset="-78"/>
                <a:cs typeface="Arabic Typesetting" pitchFamily="66" charset="-78"/>
              </a:rPr>
            </a:br>
            <a:r>
              <a:rPr lang="ar-DZ" sz="2500" dirty="0">
                <a:latin typeface="Arabic Typesetting" pitchFamily="66" charset="-78"/>
                <a:cs typeface="Arabic Typesetting" pitchFamily="66" charset="-78"/>
              </a:rPr>
              <a:t> </a:t>
            </a:r>
            <a:r>
              <a:rPr lang="ar-DZ" sz="2500" dirty="0" smtClean="0">
                <a:latin typeface="Arabic Typesetting" pitchFamily="66" charset="-78"/>
                <a:cs typeface="Arabic Typesetting" pitchFamily="66" charset="-78"/>
              </a:rPr>
              <a:t>      لكن الرياح تجري بما لا تشتهي السفن , فقد مات والد ~ جابر ~  بسبب الصراع السياسي الذي ميز هذا العصر  [3] , فحزن الابن لموت والده و راح يذكر وصيته بحثه على طلب العلم و الاجتهاد في ذلك .</a:t>
            </a:r>
            <a:br>
              <a:rPr lang="ar-DZ" sz="2500" dirty="0" smtClean="0">
                <a:latin typeface="Arabic Typesetting" pitchFamily="66" charset="-78"/>
                <a:cs typeface="Arabic Typesetting" pitchFamily="66" charset="-78"/>
              </a:rPr>
            </a:br>
            <a:r>
              <a:rPr lang="ar-DZ" sz="2500" dirty="0">
                <a:latin typeface="Arabic Typesetting" pitchFamily="66" charset="-78"/>
                <a:cs typeface="Arabic Typesetting" pitchFamily="66" charset="-78"/>
              </a:rPr>
              <a:t> </a:t>
            </a:r>
            <a:r>
              <a:rPr lang="ar-DZ" sz="2500" dirty="0" smtClean="0">
                <a:latin typeface="Arabic Typesetting" pitchFamily="66" charset="-78"/>
                <a:cs typeface="Arabic Typesetting" pitchFamily="66" charset="-78"/>
              </a:rPr>
              <a:t>     و بعد هدوء الأوضاع السياسية و إشراق الدولة العباسية بعد الأُموية [4] , قرر  ~ جابر ~ الانتقال بأهله إلى الكوفة طالبا العلم, أين كان أول لقاء به مع ~ جعفر الصادق~ </a:t>
            </a:r>
            <a:r>
              <a:rPr lang="ar-DZ" sz="2500" dirty="0">
                <a:latin typeface="Arabic Typesetting" pitchFamily="66" charset="-78"/>
                <a:cs typeface="Arabic Typesetting" pitchFamily="66" charset="-78"/>
              </a:rPr>
              <a:t/>
            </a:r>
            <a:br>
              <a:rPr lang="ar-DZ" sz="2500" dirty="0">
                <a:latin typeface="Arabic Typesetting" pitchFamily="66" charset="-78"/>
                <a:cs typeface="Arabic Typesetting" pitchFamily="66" charset="-78"/>
              </a:rPr>
            </a:br>
            <a:r>
              <a:rPr lang="ar-DZ" sz="2500" dirty="0" smtClean="0">
                <a:latin typeface="Arabic Typesetting" pitchFamily="66" charset="-78"/>
                <a:cs typeface="Arabic Typesetting" pitchFamily="66" charset="-78"/>
              </a:rPr>
              <a:t>الذي أعطاه كتابا يونانيا مترجما في الكيمياء «القراطيس»  .</a:t>
            </a:r>
            <a:endParaRPr lang="fr-FR" sz="2500" dirty="0">
              <a:latin typeface="Arabic Typesetting" pitchFamily="66" charset="-78"/>
              <a:cs typeface="Arabic Typesetting" pitchFamily="66" charset="-78"/>
            </a:endParaRPr>
          </a:p>
        </p:txBody>
      </p:sp>
      <p:cxnSp>
        <p:nvCxnSpPr>
          <p:cNvPr id="12" name="Connecteur droit 11"/>
          <p:cNvCxnSpPr/>
          <p:nvPr/>
        </p:nvCxnSpPr>
        <p:spPr>
          <a:xfrm>
            <a:off x="4401304" y="7812360"/>
            <a:ext cx="1764000" cy="0"/>
          </a:xfrm>
          <a:prstGeom prst="line">
            <a:avLst/>
          </a:prstGeom>
          <a:ln w="12700"/>
          <a:effectLst>
            <a:reflection blurRad="6350" stA="50000" endA="300" endPos="38500" dist="50800" dir="5400000" sy="-100000" algn="bl" rotWithShape="0"/>
          </a:effectLst>
        </p:spPr>
        <p:style>
          <a:lnRef idx="1">
            <a:schemeClr val="dk1"/>
          </a:lnRef>
          <a:fillRef idx="0">
            <a:schemeClr val="dk1"/>
          </a:fillRef>
          <a:effectRef idx="0">
            <a:schemeClr val="dk1"/>
          </a:effectRef>
          <a:fontRef idx="minor">
            <a:schemeClr val="tx1"/>
          </a:fontRef>
        </p:style>
      </p:cxnSp>
      <p:sp>
        <p:nvSpPr>
          <p:cNvPr id="13" name="Titre 1"/>
          <p:cNvSpPr txBox="1">
            <a:spLocks/>
          </p:cNvSpPr>
          <p:nvPr/>
        </p:nvSpPr>
        <p:spPr>
          <a:xfrm>
            <a:off x="2173982" y="-111967"/>
            <a:ext cx="2510036" cy="133164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rtl="1"/>
            <a:r>
              <a:rPr lang="ar-DZ" sz="3600" i="1" u="sng" dirty="0" smtClean="0">
                <a:latin typeface="Arabic Typesetting" pitchFamily="66" charset="-78"/>
                <a:cs typeface="Arabic Typesetting" pitchFamily="66" charset="-78"/>
              </a:rPr>
              <a:t>جَابِرْ بْنُ حَيَّانْ</a:t>
            </a:r>
            <a:br>
              <a:rPr lang="ar-DZ" sz="3600" i="1" u="sng" dirty="0" smtClean="0">
                <a:latin typeface="Arabic Typesetting" pitchFamily="66" charset="-78"/>
                <a:cs typeface="Arabic Typesetting" pitchFamily="66" charset="-78"/>
              </a:rPr>
            </a:br>
            <a:r>
              <a:rPr lang="ar-DZ" sz="3600" i="1" u="sng" dirty="0" smtClean="0">
                <a:latin typeface="Arabic Typesetting" pitchFamily="66" charset="-78"/>
                <a:cs typeface="Arabic Typesetting" pitchFamily="66" charset="-78"/>
              </a:rPr>
              <a:t> </a:t>
            </a:r>
            <a:endParaRPr lang="fr-FR" sz="3600" i="1" u="sng" dirty="0">
              <a:latin typeface="Arabic Typesetting" pitchFamily="66" charset="-78"/>
              <a:cs typeface="Arabic Typesetting" pitchFamily="66" charset="-78"/>
            </a:endParaRPr>
          </a:p>
        </p:txBody>
      </p:sp>
      <p:sp>
        <p:nvSpPr>
          <p:cNvPr id="2" name="Rectangle 1"/>
          <p:cNvSpPr/>
          <p:nvPr/>
        </p:nvSpPr>
        <p:spPr>
          <a:xfrm>
            <a:off x="314654" y="7848456"/>
            <a:ext cx="6228692" cy="864000"/>
          </a:xfrm>
          <a:prstGeom prst="rect">
            <a:avLst/>
          </a:prstGeom>
          <a:ln>
            <a:noFill/>
          </a:ln>
          <a:effectLst/>
        </p:spPr>
        <p:style>
          <a:lnRef idx="2">
            <a:schemeClr val="accent6"/>
          </a:lnRef>
          <a:fillRef idx="1">
            <a:schemeClr val="lt1"/>
          </a:fillRef>
          <a:effectRef idx="0">
            <a:schemeClr val="accent6"/>
          </a:effectRef>
          <a:fontRef idx="minor">
            <a:schemeClr val="dk1"/>
          </a:fontRef>
        </p:style>
        <p:txBody>
          <a:bodyPr rtlCol="0" anchor="ctr"/>
          <a:lstStyle/>
          <a:p>
            <a:pPr algn="r" rtl="1"/>
            <a:r>
              <a:rPr lang="ar-DZ" sz="1600" dirty="0" smtClean="0">
                <a:latin typeface="Arabic Typesetting" pitchFamily="66" charset="-78"/>
                <a:cs typeface="Arabic Typesetting" pitchFamily="66" charset="-78"/>
              </a:rPr>
              <a:t>[1],[2] مولد جابر بن حيان ومهنة والده , من كتاب أعظم علماء الكيمياء  -جابر بن حيان - , دار الطائف للنشر , ص 3 .</a:t>
            </a:r>
          </a:p>
          <a:p>
            <a:pPr algn="r" rtl="1"/>
            <a:r>
              <a:rPr lang="ar-DZ" sz="1600" dirty="0" smtClean="0">
                <a:latin typeface="Arabic Typesetting" pitchFamily="66" charset="-78"/>
                <a:cs typeface="Arabic Typesetting" pitchFamily="66" charset="-78"/>
              </a:rPr>
              <a:t>[3] صراع بين الأمويين و الهاشميين والعلويين انتهى سنة 132 ه , نفس الكتاب , ص 4+5 .</a:t>
            </a:r>
          </a:p>
          <a:p>
            <a:pPr algn="r" rtl="1"/>
            <a:r>
              <a:rPr lang="ar-DZ" sz="1600" dirty="0" smtClean="0">
                <a:latin typeface="Arabic Typesetting" pitchFamily="66" charset="-78"/>
                <a:cs typeface="Arabic Typesetting" pitchFamily="66" charset="-78"/>
              </a:rPr>
              <a:t>[4] تأسست الدولة العباسية بعد الأموية سنة 132 ه , أول خليفة «ابن عباس» عاصمتها بغداد , نفس المصدر ص 5 .</a:t>
            </a:r>
            <a:endParaRPr lang="fr-FR" sz="1600" dirty="0">
              <a:latin typeface="Arabic Typesetting" pitchFamily="66" charset="-78"/>
              <a:cs typeface="Arabic Typesetting" pitchFamily="66" charset="-78"/>
            </a:endParaRPr>
          </a:p>
        </p:txBody>
      </p:sp>
    </p:spTree>
    <p:extLst>
      <p:ext uri="{BB962C8B-B14F-4D97-AF65-F5344CB8AC3E}">
        <p14:creationId xmlns:p14="http://schemas.microsoft.com/office/powerpoint/2010/main" val="8255442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emi-cadre 4"/>
          <p:cNvSpPr/>
          <p:nvPr/>
        </p:nvSpPr>
        <p:spPr>
          <a:xfrm rot="10800000" flipH="1">
            <a:off x="0" y="2123728"/>
            <a:ext cx="3284984" cy="7020272"/>
          </a:xfrm>
          <a:prstGeom prst="halfFrame">
            <a:avLst>
              <a:gd name="adj1" fmla="val 4340"/>
              <a:gd name="adj2" fmla="val 4909"/>
            </a:avLst>
          </a:prstGeom>
          <a:blipFill>
            <a:blip r:embed="rId2"/>
            <a:tile tx="0" ty="0" sx="100000" sy="100000" flip="none" algn="tl"/>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6" name="Demi-cadre 5"/>
          <p:cNvSpPr/>
          <p:nvPr/>
        </p:nvSpPr>
        <p:spPr>
          <a:xfrm rot="10800000">
            <a:off x="3573016" y="2123728"/>
            <a:ext cx="3284984" cy="7020272"/>
          </a:xfrm>
          <a:prstGeom prst="halfFrame">
            <a:avLst>
              <a:gd name="adj1" fmla="val 4340"/>
              <a:gd name="adj2" fmla="val 4909"/>
            </a:avLst>
          </a:prstGeom>
          <a:blipFill>
            <a:blip r:embed="rId2"/>
            <a:tile tx="0" ty="0" sx="100000" sy="100000" flip="none" algn="tl"/>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grpSp>
        <p:nvGrpSpPr>
          <p:cNvPr id="7" name="Groupe 6"/>
          <p:cNvGrpSpPr/>
          <p:nvPr/>
        </p:nvGrpSpPr>
        <p:grpSpPr>
          <a:xfrm>
            <a:off x="3213152" y="8715936"/>
            <a:ext cx="431696" cy="431696"/>
            <a:chOff x="36179" y="175"/>
            <a:chExt cx="431696" cy="431696"/>
          </a:xfrm>
          <a:scene3d>
            <a:camera prst="orthographicFront"/>
            <a:lightRig rig="threePt" dir="t">
              <a:rot lat="0" lon="0" rev="7500000"/>
            </a:lightRig>
          </a:scene3d>
        </p:grpSpPr>
        <p:sp>
          <p:nvSpPr>
            <p:cNvPr id="8" name="Ellipse 7"/>
            <p:cNvSpPr/>
            <p:nvPr/>
          </p:nvSpPr>
          <p:spPr>
            <a:xfrm>
              <a:off x="36179" y="175"/>
              <a:ext cx="431696" cy="431696"/>
            </a:xfrm>
            <a:prstGeom prst="ellipse">
              <a:avLst/>
            </a:prstGeom>
            <a:sp3d prstMaterial="plastic">
              <a:bevelT w="127000" h="25400" prst="relaxedInset"/>
            </a:sp3d>
          </p:spPr>
          <p:style>
            <a:lnRef idx="0">
              <a:schemeClr val="dk2">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2">
                <a:hueOff val="0"/>
                <a:satOff val="0"/>
                <a:lumOff val="0"/>
                <a:alphaOff val="0"/>
              </a:schemeClr>
            </a:fontRef>
          </p:style>
        </p:sp>
        <p:sp>
          <p:nvSpPr>
            <p:cNvPr id="9" name="Ellipse 4"/>
            <p:cNvSpPr/>
            <p:nvPr/>
          </p:nvSpPr>
          <p:spPr>
            <a:xfrm>
              <a:off x="99399" y="63395"/>
              <a:ext cx="305256" cy="305256"/>
            </a:xfrm>
            <a:prstGeom prst="rect">
              <a:avLst/>
            </a:prstGeom>
            <a:sp3d/>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fr-FR" sz="2000" dirty="0"/>
                <a:t>5</a:t>
              </a:r>
              <a:endParaRPr lang="fr-FR" sz="2000" kern="1200" dirty="0"/>
            </a:p>
          </p:txBody>
        </p:sp>
      </p:grpSp>
      <p:cxnSp>
        <p:nvCxnSpPr>
          <p:cNvPr id="10" name="Connecteur droit 9"/>
          <p:cNvCxnSpPr/>
          <p:nvPr/>
        </p:nvCxnSpPr>
        <p:spPr>
          <a:xfrm>
            <a:off x="4401304" y="7812360"/>
            <a:ext cx="1764000" cy="0"/>
          </a:xfrm>
          <a:prstGeom prst="line">
            <a:avLst/>
          </a:prstGeom>
          <a:ln w="12700"/>
          <a:effectLst>
            <a:reflection blurRad="6350" stA="50000" endA="300" endPos="38500" dist="50800" dir="5400000" sy="-100000" algn="bl" rotWithShape="0"/>
          </a:effectLst>
        </p:spPr>
        <p:style>
          <a:lnRef idx="1">
            <a:schemeClr val="dk1"/>
          </a:lnRef>
          <a:fillRef idx="0">
            <a:schemeClr val="dk1"/>
          </a:fillRef>
          <a:effectRef idx="0">
            <a:schemeClr val="dk1"/>
          </a:effectRef>
          <a:fontRef idx="minor">
            <a:schemeClr val="tx1"/>
          </a:fontRef>
        </p:style>
      </p:cxnSp>
      <p:sp>
        <p:nvSpPr>
          <p:cNvPr id="14" name="Titre 1"/>
          <p:cNvSpPr>
            <a:spLocks noGrp="1"/>
          </p:cNvSpPr>
          <p:nvPr>
            <p:ph type="title"/>
          </p:nvPr>
        </p:nvSpPr>
        <p:spPr>
          <a:xfrm>
            <a:off x="342900" y="179512"/>
            <a:ext cx="6172200" cy="7632848"/>
          </a:xfrm>
        </p:spPr>
        <p:txBody>
          <a:bodyPr>
            <a:normAutofit fontScale="90000"/>
          </a:bodyPr>
          <a:lstStyle/>
          <a:p>
            <a:pPr lvl="0" algn="r" rtl="1"/>
            <a:r>
              <a:rPr lang="ar-DZ" sz="2500" dirty="0" smtClean="0">
                <a:latin typeface="Arabic Typesetting" pitchFamily="66" charset="-78"/>
                <a:cs typeface="Arabic Typesetting" pitchFamily="66" charset="-78"/>
              </a:rPr>
              <a:t>      </a:t>
            </a:r>
            <a:r>
              <a:rPr lang="ar-DZ" sz="2800" dirty="0" smtClean="0">
                <a:latin typeface="Arabic Typesetting" pitchFamily="66" charset="-78"/>
                <a:cs typeface="Arabic Typesetting" pitchFamily="66" charset="-78"/>
              </a:rPr>
              <a:t>لقد حرص الإمام جعفر الصاق على تعليم ~ جابر ~ بعض أسرار الدين و علومه ، و قد كان لقاؤهما أعظم لقاء في حياة ~ جابر ~ , ذلك أنه أخذ من الإمام جعفر الصادق الكثير من المعارف الكيميائية و التي استقاها الإمام من علم الكيمياء عن اليونان و المصريين و الفرس و الهنود و الصينيين , كما أن ~ جابر ~ أحس أن هذه المعارف الكيميائية مشوبة بالخرافات و السحر و الشعوذة و التعاويذ , وقد أخبره الإمام جعفر أنّ هذه المعارف غير محدودة و بإمكانه أن يواصل طلب العلم و يتوسع في هذه الأمور , فقرر ~ جابر ~ أن يواصل جمع المعارف بنفسه من عند أصحاب الحرف و الصنائع الذين يستعملون الكيمياء في أعمالهم .</a:t>
            </a:r>
            <a:br>
              <a:rPr lang="ar-DZ" sz="2800" dirty="0" smtClean="0">
                <a:latin typeface="Arabic Typesetting" pitchFamily="66" charset="-78"/>
                <a:cs typeface="Arabic Typesetting" pitchFamily="66" charset="-78"/>
              </a:rPr>
            </a:br>
            <a:r>
              <a:rPr lang="ar-DZ" sz="2800" dirty="0">
                <a:latin typeface="Arabic Typesetting" pitchFamily="66" charset="-78"/>
                <a:cs typeface="Arabic Typesetting" pitchFamily="66" charset="-78"/>
              </a:rPr>
              <a:t> </a:t>
            </a:r>
            <a:r>
              <a:rPr lang="ar-DZ" sz="2800" dirty="0" smtClean="0">
                <a:latin typeface="Arabic Typesetting" pitchFamily="66" charset="-78"/>
                <a:cs typeface="Arabic Typesetting" pitchFamily="66" charset="-78"/>
              </a:rPr>
              <a:t>      و لما أراد ~جابر ~ أن يضمن لأهله العيش الكريم افتتح لنفسه دكانا , فكان يتعب نفسه بالعمل نهارا و طلب العلم ليلا , وقد اضطر إلى الزواج بإصرار من والدته بفتاة من أهل الكوفة . [5]</a:t>
            </a:r>
            <a:br>
              <a:rPr lang="ar-DZ" sz="2800" dirty="0" smtClean="0">
                <a:latin typeface="Arabic Typesetting" pitchFamily="66" charset="-78"/>
                <a:cs typeface="Arabic Typesetting" pitchFamily="66" charset="-78"/>
              </a:rPr>
            </a:br>
            <a:r>
              <a:rPr lang="ar-DZ" sz="2800" dirty="0">
                <a:latin typeface="Arabic Typesetting" pitchFamily="66" charset="-78"/>
                <a:cs typeface="Arabic Typesetting" pitchFamily="66" charset="-78"/>
              </a:rPr>
              <a:t> </a:t>
            </a:r>
            <a:r>
              <a:rPr lang="ar-DZ" sz="2800" dirty="0" smtClean="0">
                <a:latin typeface="Arabic Typesetting" pitchFamily="66" charset="-78"/>
                <a:cs typeface="Arabic Typesetting" pitchFamily="66" charset="-78"/>
              </a:rPr>
              <a:t>     و بعد أن اطمأن على حياته و عمله , تفرغ ~ جابر  ~ للعلم  و أنشئ  لنفسه معملا خاصا للكيمياء جهزه بأدوات كانت متوفرة في تلك الفترة [6], و هكذا بدأ ~ جابر ~ حياته العلمية في معمله , توفي ~ جابر ~ عام 195ه – 720م , في الكوفة وعمره 95 ربيعا . [7]</a:t>
            </a:r>
            <a:r>
              <a:rPr lang="ar-DZ" sz="2500" b="1" i="1" u="sng" strike="sngStrike" dirty="0" smtClean="0">
                <a:effectLst>
                  <a:outerShdw blurRad="38100" dist="38100" dir="2700000" algn="tl">
                    <a:srgbClr val="000000">
                      <a:alpha val="43137"/>
                    </a:srgbClr>
                  </a:outerShdw>
                </a:effectLst>
                <a:latin typeface="Arabic Typesetting" pitchFamily="66" charset="-78"/>
                <a:cs typeface="Arabic Typesetting" pitchFamily="66" charset="-78"/>
              </a:rPr>
              <a:t/>
            </a:r>
            <a:br>
              <a:rPr lang="ar-DZ" sz="2500" b="1" i="1" u="sng" strike="sngStrike" dirty="0" smtClean="0">
                <a:effectLst>
                  <a:outerShdw blurRad="38100" dist="38100" dir="2700000" algn="tl">
                    <a:srgbClr val="000000">
                      <a:alpha val="43137"/>
                    </a:srgbClr>
                  </a:outerShdw>
                </a:effectLst>
                <a:latin typeface="Arabic Typesetting" pitchFamily="66" charset="-78"/>
                <a:cs typeface="Arabic Typesetting" pitchFamily="66" charset="-78"/>
              </a:rPr>
            </a:br>
            <a:r>
              <a:rPr lang="ar-DZ" sz="3100" i="1" u="sng" dirty="0" smtClean="0">
                <a:latin typeface="Arabic Typesetting" pitchFamily="66" charset="-78"/>
                <a:cs typeface="Arabic Typesetting" pitchFamily="66" charset="-78"/>
              </a:rPr>
              <a:t>العوامل المساعدة على نبوغه :</a:t>
            </a:r>
            <a:r>
              <a:rPr lang="ar-DZ" sz="2800" u="sng" dirty="0" smtClean="0">
                <a:latin typeface="Arabic Typesetting" pitchFamily="66" charset="-78"/>
                <a:cs typeface="Arabic Typesetting" pitchFamily="66" charset="-78"/>
              </a:rPr>
              <a:t/>
            </a:r>
            <a:br>
              <a:rPr lang="ar-DZ" sz="2800" u="sng" dirty="0" smtClean="0">
                <a:latin typeface="Arabic Typesetting" pitchFamily="66" charset="-78"/>
                <a:cs typeface="Arabic Typesetting" pitchFamily="66" charset="-78"/>
              </a:rPr>
            </a:br>
            <a:r>
              <a:rPr lang="ar-DZ" sz="2800" dirty="0" smtClean="0">
                <a:latin typeface="Arabic Typesetting" pitchFamily="66" charset="-78"/>
                <a:cs typeface="Arabic Typesetting" pitchFamily="66" charset="-78"/>
              </a:rPr>
              <a:t>الأحداث </a:t>
            </a:r>
            <a:r>
              <a:rPr lang="ar-DZ" sz="2800" dirty="0">
                <a:latin typeface="Arabic Typesetting" pitchFamily="66" charset="-78"/>
                <a:cs typeface="Arabic Typesetting" pitchFamily="66" charset="-78"/>
              </a:rPr>
              <a:t>السياسية في تلك الفترة و انعكاساتها .</a:t>
            </a:r>
            <a:r>
              <a:rPr lang="fr-FR" sz="2800" dirty="0">
                <a:latin typeface="Arabic Typesetting" pitchFamily="66" charset="-78"/>
                <a:cs typeface="Arabic Typesetting" pitchFamily="66" charset="-78"/>
              </a:rPr>
              <a:t/>
            </a:r>
            <a:br>
              <a:rPr lang="fr-FR" sz="2800" dirty="0">
                <a:latin typeface="Arabic Typesetting" pitchFamily="66" charset="-78"/>
                <a:cs typeface="Arabic Typesetting" pitchFamily="66" charset="-78"/>
              </a:rPr>
            </a:br>
            <a:r>
              <a:rPr lang="ar-DZ" sz="2800" dirty="0" smtClean="0">
                <a:latin typeface="Arabic Typesetting" pitchFamily="66" charset="-78"/>
                <a:cs typeface="Arabic Typesetting" pitchFamily="66" charset="-78"/>
              </a:rPr>
              <a:t>أثر </a:t>
            </a:r>
            <a:r>
              <a:rPr lang="ar-DZ" sz="2800" dirty="0">
                <a:latin typeface="Arabic Typesetting" pitchFamily="66" charset="-78"/>
                <a:cs typeface="Arabic Typesetting" pitchFamily="66" charset="-78"/>
              </a:rPr>
              <a:t>وصايا أقرب الناس إليه [والده] .</a:t>
            </a:r>
            <a:r>
              <a:rPr lang="fr-FR" sz="2800" dirty="0">
                <a:latin typeface="Arabic Typesetting" pitchFamily="66" charset="-78"/>
                <a:cs typeface="Arabic Typesetting" pitchFamily="66" charset="-78"/>
              </a:rPr>
              <a:t/>
            </a:r>
            <a:br>
              <a:rPr lang="fr-FR" sz="2800" dirty="0">
                <a:latin typeface="Arabic Typesetting" pitchFamily="66" charset="-78"/>
                <a:cs typeface="Arabic Typesetting" pitchFamily="66" charset="-78"/>
              </a:rPr>
            </a:br>
            <a:r>
              <a:rPr lang="ar-DZ" sz="2800" dirty="0" smtClean="0">
                <a:latin typeface="Arabic Typesetting" pitchFamily="66" charset="-78"/>
                <a:cs typeface="Arabic Typesetting" pitchFamily="66" charset="-78"/>
              </a:rPr>
              <a:t>بروز </a:t>
            </a:r>
            <a:r>
              <a:rPr lang="ar-DZ" sz="2800" dirty="0">
                <a:latin typeface="Arabic Typesetting" pitchFamily="66" charset="-78"/>
                <a:cs typeface="Arabic Typesetting" pitchFamily="66" charset="-78"/>
              </a:rPr>
              <a:t>نشاط ترجمة كتب </a:t>
            </a:r>
            <a:r>
              <a:rPr lang="ar-DZ" sz="2800" dirty="0" smtClean="0">
                <a:latin typeface="Arabic Typesetting" pitchFamily="66" charset="-78"/>
                <a:cs typeface="Arabic Typesetting" pitchFamily="66" charset="-78"/>
              </a:rPr>
              <a:t>أجنبية و </a:t>
            </a:r>
            <a:r>
              <a:rPr lang="ar-DZ" sz="2800" dirty="0">
                <a:latin typeface="Arabic Typesetting" pitchFamily="66" charset="-78"/>
                <a:cs typeface="Arabic Typesetting" pitchFamily="66" charset="-78"/>
              </a:rPr>
              <a:t>الاقتباس منها .</a:t>
            </a:r>
            <a:r>
              <a:rPr lang="fr-FR" sz="2800" dirty="0">
                <a:latin typeface="Arabic Typesetting" pitchFamily="66" charset="-78"/>
                <a:cs typeface="Arabic Typesetting" pitchFamily="66" charset="-78"/>
              </a:rPr>
              <a:t/>
            </a:r>
            <a:br>
              <a:rPr lang="fr-FR" sz="2800" dirty="0">
                <a:latin typeface="Arabic Typesetting" pitchFamily="66" charset="-78"/>
                <a:cs typeface="Arabic Typesetting" pitchFamily="66" charset="-78"/>
              </a:rPr>
            </a:br>
            <a:r>
              <a:rPr lang="ar-DZ" sz="2800" dirty="0">
                <a:latin typeface="Arabic Typesetting" pitchFamily="66" charset="-78"/>
                <a:cs typeface="Arabic Typesetting" pitchFamily="66" charset="-78"/>
              </a:rPr>
              <a:t>مصاحبة أهل العلم .</a:t>
            </a:r>
            <a:r>
              <a:rPr lang="fr-FR" sz="2800" dirty="0">
                <a:latin typeface="Arabic Typesetting" pitchFamily="66" charset="-78"/>
                <a:cs typeface="Arabic Typesetting" pitchFamily="66" charset="-78"/>
              </a:rPr>
              <a:t/>
            </a:r>
            <a:br>
              <a:rPr lang="fr-FR" sz="2800" dirty="0">
                <a:latin typeface="Arabic Typesetting" pitchFamily="66" charset="-78"/>
                <a:cs typeface="Arabic Typesetting" pitchFamily="66" charset="-78"/>
              </a:rPr>
            </a:br>
            <a:r>
              <a:rPr lang="ar-DZ" sz="2800" dirty="0" smtClean="0">
                <a:latin typeface="Arabic Typesetting" pitchFamily="66" charset="-78"/>
                <a:cs typeface="Arabic Typesetting" pitchFamily="66" charset="-78"/>
              </a:rPr>
              <a:t>الإلهام </a:t>
            </a:r>
            <a:r>
              <a:rPr lang="ar-DZ" sz="2800" dirty="0">
                <a:latin typeface="Arabic Typesetting" pitchFamily="66" charset="-78"/>
                <a:cs typeface="Arabic Typesetting" pitchFamily="66" charset="-78"/>
              </a:rPr>
              <a:t>بتغيير الخرافات و </a:t>
            </a:r>
            <a:r>
              <a:rPr lang="ar-DZ" sz="2800" dirty="0" smtClean="0">
                <a:latin typeface="Arabic Typesetting" pitchFamily="66" charset="-78"/>
                <a:cs typeface="Arabic Typesetting" pitchFamily="66" charset="-78"/>
              </a:rPr>
              <a:t>الأمانة العلمية و الاكتشاف .</a:t>
            </a:r>
            <a:endParaRPr lang="fr-FR" sz="2800" dirty="0">
              <a:latin typeface="Arabic Typesetting" pitchFamily="66" charset="-78"/>
              <a:cs typeface="Arabic Typesetting" pitchFamily="66" charset="-78"/>
            </a:endParaRPr>
          </a:p>
        </p:txBody>
      </p:sp>
      <p:sp>
        <p:nvSpPr>
          <p:cNvPr id="20" name="Rectangle 19"/>
          <p:cNvSpPr/>
          <p:nvPr/>
        </p:nvSpPr>
        <p:spPr>
          <a:xfrm>
            <a:off x="314654" y="7848456"/>
            <a:ext cx="6228692" cy="864000"/>
          </a:xfrm>
          <a:prstGeom prst="rect">
            <a:avLst/>
          </a:prstGeom>
          <a:ln>
            <a:noFill/>
          </a:ln>
          <a:effectLst/>
        </p:spPr>
        <p:style>
          <a:lnRef idx="2">
            <a:schemeClr val="accent6"/>
          </a:lnRef>
          <a:fillRef idx="1">
            <a:schemeClr val="lt1"/>
          </a:fillRef>
          <a:effectRef idx="0">
            <a:schemeClr val="accent6"/>
          </a:effectRef>
          <a:fontRef idx="minor">
            <a:schemeClr val="dk1"/>
          </a:fontRef>
        </p:style>
        <p:txBody>
          <a:bodyPr rtlCol="0" anchor="ctr"/>
          <a:lstStyle/>
          <a:p>
            <a:pPr algn="r" rtl="1"/>
            <a:r>
              <a:rPr lang="ar-DZ" sz="1600" dirty="0" smtClean="0">
                <a:latin typeface="Arabic Typesetting" pitchFamily="66" charset="-78"/>
                <a:cs typeface="Arabic Typesetting" pitchFamily="66" charset="-78"/>
              </a:rPr>
              <a:t>[5] تزوج جابر بن حيان بعد كانت أمه تنبهه بأنه عليه التزوج و إنشاء أسرة  فقد كان يرهق نفسه كثيرا , نفس الكتاب , ص8 .</a:t>
            </a:r>
          </a:p>
          <a:p>
            <a:pPr algn="r" rtl="1"/>
            <a:r>
              <a:rPr lang="ar-DZ" sz="1600" dirty="0" smtClean="0">
                <a:latin typeface="Arabic Typesetting" pitchFamily="66" charset="-78"/>
                <a:cs typeface="Arabic Typesetting" pitchFamily="66" charset="-78"/>
              </a:rPr>
              <a:t>[6] غرفة خاصة في بيته الكبير وضع فيها فرنا لصهر المعادن و أيضا وضع فيها مَصَاطِبًا , نفس الكتاب , ص </a:t>
            </a:r>
            <a:r>
              <a:rPr lang="ar-DZ" sz="1600" dirty="0">
                <a:latin typeface="Arabic Typesetting" pitchFamily="66" charset="-78"/>
                <a:cs typeface="Arabic Typesetting" pitchFamily="66" charset="-78"/>
              </a:rPr>
              <a:t>8</a:t>
            </a:r>
            <a:r>
              <a:rPr lang="ar-DZ" sz="1600" dirty="0" smtClean="0">
                <a:latin typeface="Arabic Typesetting" pitchFamily="66" charset="-78"/>
                <a:cs typeface="Arabic Typesetting" pitchFamily="66" charset="-78"/>
              </a:rPr>
              <a:t> .</a:t>
            </a:r>
          </a:p>
          <a:p>
            <a:pPr algn="r" rtl="1"/>
            <a:r>
              <a:rPr lang="ar-DZ" sz="1600" dirty="0" smtClean="0">
                <a:latin typeface="Arabic Typesetting" pitchFamily="66" charset="-78"/>
                <a:cs typeface="Arabic Typesetting" pitchFamily="66" charset="-78"/>
              </a:rPr>
              <a:t>[7] ويكيبيديا الموسوعة الحرة .</a:t>
            </a:r>
            <a:endParaRPr lang="fr-FR" sz="1600" dirty="0">
              <a:latin typeface="Arabic Typesetting" pitchFamily="66" charset="-78"/>
              <a:cs typeface="Arabic Typesetting" pitchFamily="66" charset="-78"/>
            </a:endParaRPr>
          </a:p>
        </p:txBody>
      </p:sp>
      <p:pic>
        <p:nvPicPr>
          <p:cNvPr id="1026" name="Picture 2" descr="C:\Users\fujitsu\Downloads\téléchargement (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4654" y="5495781"/>
            <a:ext cx="1943100" cy="2352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44018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emi-cadre 3"/>
          <p:cNvSpPr/>
          <p:nvPr/>
        </p:nvSpPr>
        <p:spPr>
          <a:xfrm rot="10800000" flipH="1">
            <a:off x="0" y="2123728"/>
            <a:ext cx="3284984" cy="7020272"/>
          </a:xfrm>
          <a:prstGeom prst="halfFrame">
            <a:avLst>
              <a:gd name="adj1" fmla="val 4340"/>
              <a:gd name="adj2" fmla="val 4909"/>
            </a:avLst>
          </a:prstGeom>
          <a:blipFill>
            <a:blip r:embed="rId2"/>
            <a:tile tx="0" ty="0" sx="100000" sy="100000" flip="none" algn="tl"/>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5" name="Demi-cadre 4"/>
          <p:cNvSpPr/>
          <p:nvPr/>
        </p:nvSpPr>
        <p:spPr>
          <a:xfrm rot="10800000">
            <a:off x="3573016" y="2123728"/>
            <a:ext cx="3284984" cy="7020272"/>
          </a:xfrm>
          <a:prstGeom prst="halfFrame">
            <a:avLst>
              <a:gd name="adj1" fmla="val 4340"/>
              <a:gd name="adj2" fmla="val 4909"/>
            </a:avLst>
          </a:prstGeom>
          <a:blipFill>
            <a:blip r:embed="rId2"/>
            <a:tile tx="0" ty="0" sx="100000" sy="100000" flip="none" algn="tl"/>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6" name="Demi-cadre 5"/>
          <p:cNvSpPr/>
          <p:nvPr/>
        </p:nvSpPr>
        <p:spPr>
          <a:xfrm rot="10800000" flipH="1">
            <a:off x="0" y="2123728"/>
            <a:ext cx="3284984" cy="7020272"/>
          </a:xfrm>
          <a:prstGeom prst="halfFrame">
            <a:avLst>
              <a:gd name="adj1" fmla="val 4340"/>
              <a:gd name="adj2" fmla="val 4909"/>
            </a:avLst>
          </a:prstGeom>
          <a:blipFill>
            <a:blip r:embed="rId2"/>
            <a:tile tx="0" ty="0" sx="100000" sy="100000" flip="none" algn="tl"/>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7" name="Demi-cadre 6"/>
          <p:cNvSpPr/>
          <p:nvPr/>
        </p:nvSpPr>
        <p:spPr>
          <a:xfrm rot="10800000">
            <a:off x="3573016" y="2123728"/>
            <a:ext cx="3284984" cy="7020272"/>
          </a:xfrm>
          <a:prstGeom prst="halfFrame">
            <a:avLst>
              <a:gd name="adj1" fmla="val 4340"/>
              <a:gd name="adj2" fmla="val 4909"/>
            </a:avLst>
          </a:prstGeom>
          <a:blipFill>
            <a:blip r:embed="rId2"/>
            <a:tile tx="0" ty="0" sx="100000" sy="100000" flip="none" algn="tl"/>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grpSp>
        <p:nvGrpSpPr>
          <p:cNvPr id="8" name="Groupe 7"/>
          <p:cNvGrpSpPr/>
          <p:nvPr/>
        </p:nvGrpSpPr>
        <p:grpSpPr>
          <a:xfrm>
            <a:off x="3213152" y="8715936"/>
            <a:ext cx="431696" cy="431696"/>
            <a:chOff x="36179" y="175"/>
            <a:chExt cx="431696" cy="431696"/>
          </a:xfrm>
          <a:scene3d>
            <a:camera prst="orthographicFront"/>
            <a:lightRig rig="threePt" dir="t">
              <a:rot lat="0" lon="0" rev="7500000"/>
            </a:lightRig>
          </a:scene3d>
        </p:grpSpPr>
        <p:sp>
          <p:nvSpPr>
            <p:cNvPr id="9" name="Ellipse 8"/>
            <p:cNvSpPr/>
            <p:nvPr/>
          </p:nvSpPr>
          <p:spPr>
            <a:xfrm>
              <a:off x="36179" y="175"/>
              <a:ext cx="431696" cy="431696"/>
            </a:xfrm>
            <a:prstGeom prst="ellipse">
              <a:avLst/>
            </a:prstGeom>
            <a:sp3d prstMaterial="plastic">
              <a:bevelT w="127000" h="25400" prst="relaxedInset"/>
            </a:sp3d>
          </p:spPr>
          <p:style>
            <a:lnRef idx="0">
              <a:schemeClr val="dk2">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2">
                <a:hueOff val="0"/>
                <a:satOff val="0"/>
                <a:lumOff val="0"/>
                <a:alphaOff val="0"/>
              </a:schemeClr>
            </a:fontRef>
          </p:style>
        </p:sp>
        <p:sp>
          <p:nvSpPr>
            <p:cNvPr id="10" name="Ellipse 4"/>
            <p:cNvSpPr/>
            <p:nvPr/>
          </p:nvSpPr>
          <p:spPr>
            <a:xfrm>
              <a:off x="99399" y="63395"/>
              <a:ext cx="305256" cy="305256"/>
            </a:xfrm>
            <a:prstGeom prst="rect">
              <a:avLst/>
            </a:prstGeom>
            <a:sp3d/>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fr-FR" sz="2000" dirty="0"/>
                <a:t>6</a:t>
              </a:r>
              <a:endParaRPr lang="fr-FR" sz="2000" kern="1200" dirty="0"/>
            </a:p>
          </p:txBody>
        </p:sp>
      </p:grpSp>
      <p:cxnSp>
        <p:nvCxnSpPr>
          <p:cNvPr id="11" name="Connecteur droit 10"/>
          <p:cNvCxnSpPr/>
          <p:nvPr/>
        </p:nvCxnSpPr>
        <p:spPr>
          <a:xfrm>
            <a:off x="4401304" y="7812360"/>
            <a:ext cx="1764000" cy="0"/>
          </a:xfrm>
          <a:prstGeom prst="line">
            <a:avLst/>
          </a:prstGeom>
          <a:ln w="12700"/>
          <a:effectLst>
            <a:reflection blurRad="6350" stA="50000" endA="300" endPos="38500" dist="50800" dir="5400000" sy="-100000" algn="bl" rotWithShape="0"/>
          </a:effectLst>
        </p:spPr>
        <p:style>
          <a:lnRef idx="1">
            <a:schemeClr val="dk1"/>
          </a:lnRef>
          <a:fillRef idx="0">
            <a:schemeClr val="dk1"/>
          </a:fillRef>
          <a:effectRef idx="0">
            <a:schemeClr val="dk1"/>
          </a:effectRef>
          <a:fontRef idx="minor">
            <a:schemeClr val="tx1"/>
          </a:fontRef>
        </p:style>
      </p:cxnSp>
      <p:sp>
        <p:nvSpPr>
          <p:cNvPr id="12" name="Titre 1"/>
          <p:cNvSpPr>
            <a:spLocks noGrp="1"/>
          </p:cNvSpPr>
          <p:nvPr>
            <p:ph type="title"/>
          </p:nvPr>
        </p:nvSpPr>
        <p:spPr>
          <a:xfrm>
            <a:off x="342900" y="179512"/>
            <a:ext cx="6172200" cy="7632848"/>
          </a:xfrm>
        </p:spPr>
        <p:txBody>
          <a:bodyPr>
            <a:normAutofit/>
          </a:bodyPr>
          <a:lstStyle/>
          <a:p>
            <a:pPr algn="r" rtl="1"/>
            <a:r>
              <a:rPr lang="ar-DZ" sz="2500" b="1" i="1" u="sng" strike="sngStrike" dirty="0" smtClean="0">
                <a:effectLst>
                  <a:outerShdw blurRad="38100" dist="38100" dir="2700000" algn="tl">
                    <a:srgbClr val="000000">
                      <a:alpha val="43137"/>
                    </a:srgbClr>
                  </a:outerShdw>
                </a:effectLst>
                <a:latin typeface="Arabic Typesetting" pitchFamily="66" charset="-78"/>
                <a:cs typeface="Arabic Typesetting" pitchFamily="66" charset="-78"/>
              </a:rPr>
              <a:t/>
            </a:r>
            <a:br>
              <a:rPr lang="ar-DZ" sz="2500" b="1" i="1" u="sng" strike="sngStrike" dirty="0" smtClean="0">
                <a:effectLst>
                  <a:outerShdw blurRad="38100" dist="38100" dir="2700000" algn="tl">
                    <a:srgbClr val="000000">
                      <a:alpha val="43137"/>
                    </a:srgbClr>
                  </a:outerShdw>
                </a:effectLst>
                <a:latin typeface="Arabic Typesetting" pitchFamily="66" charset="-78"/>
                <a:cs typeface="Arabic Typesetting" pitchFamily="66" charset="-78"/>
              </a:rPr>
            </a:br>
            <a:r>
              <a:rPr lang="ar-DZ" sz="2800" i="1" u="sng" dirty="0" smtClean="0">
                <a:latin typeface="Arabic Typesetting" pitchFamily="66" charset="-78"/>
                <a:cs typeface="Arabic Typesetting" pitchFamily="66" charset="-78"/>
              </a:rPr>
              <a:t>إسهاماته في إثراء الفكر الإنساني:</a:t>
            </a:r>
            <a:r>
              <a:rPr lang="ar-DZ" sz="2800" u="sng" dirty="0" smtClean="0">
                <a:latin typeface="Arabic Typesetting" pitchFamily="66" charset="-78"/>
                <a:cs typeface="Arabic Typesetting" pitchFamily="66" charset="-78"/>
              </a:rPr>
              <a:t/>
            </a:r>
            <a:br>
              <a:rPr lang="ar-DZ" sz="2800" u="sng" dirty="0" smtClean="0">
                <a:latin typeface="Arabic Typesetting" pitchFamily="66" charset="-78"/>
                <a:cs typeface="Arabic Typesetting" pitchFamily="66" charset="-78"/>
              </a:rPr>
            </a:br>
            <a:r>
              <a:rPr lang="ar-DZ" sz="2500" dirty="0" smtClean="0">
                <a:latin typeface="Arabic Typesetting" pitchFamily="66" charset="-78"/>
                <a:cs typeface="Arabic Typesetting" pitchFamily="66" charset="-78"/>
              </a:rPr>
              <a:t>1 _ </a:t>
            </a:r>
            <a:r>
              <a:rPr lang="ar-DZ" sz="2500" dirty="0">
                <a:latin typeface="Arabic Typesetting" pitchFamily="66" charset="-78"/>
                <a:cs typeface="Arabic Typesetting" pitchFamily="66" charset="-78"/>
              </a:rPr>
              <a:t>يعتبر </a:t>
            </a:r>
            <a:r>
              <a:rPr lang="ar-DZ" sz="2500" dirty="0" smtClean="0">
                <a:latin typeface="Arabic Typesetting" pitchFamily="66" charset="-78"/>
                <a:cs typeface="Arabic Typesetting" pitchFamily="66" charset="-78"/>
              </a:rPr>
              <a:t>وَاضع أَساس { علم </a:t>
            </a:r>
            <a:r>
              <a:rPr lang="ar-DZ" sz="2500" dirty="0">
                <a:latin typeface="Arabic Typesetting" pitchFamily="66" charset="-78"/>
                <a:cs typeface="Arabic Typesetting" pitchFamily="66" charset="-78"/>
              </a:rPr>
              <a:t>السموم </a:t>
            </a:r>
            <a:r>
              <a:rPr lang="ar-DZ" sz="2500" dirty="0" smtClean="0">
                <a:latin typeface="Arabic Typesetting" pitchFamily="66" charset="-78"/>
                <a:cs typeface="Arabic Typesetting" pitchFamily="66" charset="-78"/>
              </a:rPr>
              <a:t>}  . [8]</a:t>
            </a:r>
            <a:r>
              <a:rPr lang="ar-DZ" sz="2500" dirty="0">
                <a:latin typeface="Arabic Typesetting" pitchFamily="66" charset="-78"/>
                <a:cs typeface="Arabic Typesetting" pitchFamily="66" charset="-78"/>
              </a:rPr>
              <a:t/>
            </a:r>
            <a:br>
              <a:rPr lang="ar-DZ" sz="2500" dirty="0">
                <a:latin typeface="Arabic Typesetting" pitchFamily="66" charset="-78"/>
                <a:cs typeface="Arabic Typesetting" pitchFamily="66" charset="-78"/>
              </a:rPr>
            </a:br>
            <a:r>
              <a:rPr lang="ar-DZ" sz="2500" dirty="0" smtClean="0">
                <a:latin typeface="Arabic Typesetting" pitchFamily="66" charset="-78"/>
                <a:cs typeface="Arabic Typesetting" pitchFamily="66" charset="-78"/>
              </a:rPr>
              <a:t>2 _ اكتشف </a:t>
            </a:r>
            <a:r>
              <a:rPr lang="ar-DZ" sz="2500" dirty="0">
                <a:latin typeface="Arabic Typesetting" pitchFamily="66" charset="-78"/>
                <a:cs typeface="Arabic Typesetting" pitchFamily="66" charset="-78"/>
              </a:rPr>
              <a:t>عناصر كيميائية </a:t>
            </a:r>
            <a:r>
              <a:rPr lang="ar-DZ" sz="2500" dirty="0" smtClean="0">
                <a:latin typeface="Arabic Typesetting" pitchFamily="66" charset="-78"/>
                <a:cs typeface="Arabic Typesetting" pitchFamily="66" charset="-78"/>
              </a:rPr>
              <a:t>جديدة , مثل : مَاء </a:t>
            </a:r>
            <a:r>
              <a:rPr lang="ar-DZ" sz="2500" dirty="0">
                <a:latin typeface="Arabic Typesetting" pitchFamily="66" charset="-78"/>
                <a:cs typeface="Arabic Typesetting" pitchFamily="66" charset="-78"/>
              </a:rPr>
              <a:t>الفضة </a:t>
            </a:r>
            <a:r>
              <a:rPr lang="ar-DZ" sz="2500" dirty="0" smtClean="0">
                <a:latin typeface="Arabic Typesetting" pitchFamily="66" charset="-78"/>
                <a:cs typeface="Arabic Typesetting" pitchFamily="66" charset="-78"/>
              </a:rPr>
              <a:t>– البوتَاس - ملح </a:t>
            </a:r>
            <a:r>
              <a:rPr lang="ar-DZ" sz="2500" dirty="0" err="1" smtClean="0">
                <a:latin typeface="Arabic Typesetting" pitchFamily="66" charset="-78"/>
                <a:cs typeface="Arabic Typesetting" pitchFamily="66" charset="-78"/>
              </a:rPr>
              <a:t>النشَاذر</a:t>
            </a:r>
            <a:r>
              <a:rPr lang="ar-DZ" sz="2500" dirty="0" smtClean="0">
                <a:latin typeface="Arabic Typesetting" pitchFamily="66" charset="-78"/>
                <a:cs typeface="Arabic Typesetting" pitchFamily="66" charset="-78"/>
              </a:rPr>
              <a:t> -أ ُكسيد </a:t>
            </a:r>
            <a:r>
              <a:rPr lang="ar-DZ" sz="2500" dirty="0">
                <a:latin typeface="Arabic Typesetting" pitchFamily="66" charset="-78"/>
                <a:cs typeface="Arabic Typesetting" pitchFamily="66" charset="-78"/>
              </a:rPr>
              <a:t>الزرنيخ - الصوديوم </a:t>
            </a:r>
            <a:r>
              <a:rPr lang="ar-DZ" sz="2500" dirty="0" smtClean="0">
                <a:latin typeface="Arabic Typesetting" pitchFamily="66" charset="-78"/>
                <a:cs typeface="Arabic Typesetting" pitchFamily="66" charset="-78"/>
              </a:rPr>
              <a:t>...   . [9]</a:t>
            </a:r>
            <a:r>
              <a:rPr lang="ar-DZ" sz="2500" dirty="0">
                <a:latin typeface="Arabic Typesetting" pitchFamily="66" charset="-78"/>
                <a:cs typeface="Arabic Typesetting" pitchFamily="66" charset="-78"/>
              </a:rPr>
              <a:t/>
            </a:r>
            <a:br>
              <a:rPr lang="ar-DZ" sz="2500" dirty="0">
                <a:latin typeface="Arabic Typesetting" pitchFamily="66" charset="-78"/>
                <a:cs typeface="Arabic Typesetting" pitchFamily="66" charset="-78"/>
              </a:rPr>
            </a:br>
            <a:r>
              <a:rPr lang="ar-DZ" sz="2500" dirty="0" smtClean="0">
                <a:latin typeface="Arabic Typesetting" pitchFamily="66" charset="-78"/>
                <a:cs typeface="Arabic Typesetting" pitchFamily="66" charset="-78"/>
              </a:rPr>
              <a:t>3 _ تَرك العديد من المؤلفات .  [10]</a:t>
            </a:r>
            <a:r>
              <a:rPr lang="ar-DZ" sz="2500" dirty="0">
                <a:latin typeface="Arabic Typesetting" pitchFamily="66" charset="-78"/>
                <a:cs typeface="Arabic Typesetting" pitchFamily="66" charset="-78"/>
              </a:rPr>
              <a:t/>
            </a:r>
            <a:br>
              <a:rPr lang="ar-DZ" sz="2500" dirty="0">
                <a:latin typeface="Arabic Typesetting" pitchFamily="66" charset="-78"/>
                <a:cs typeface="Arabic Typesetting" pitchFamily="66" charset="-78"/>
              </a:rPr>
            </a:br>
            <a:r>
              <a:rPr lang="ar-DZ" sz="2500" dirty="0" smtClean="0">
                <a:latin typeface="Arabic Typesetting" pitchFamily="66" charset="-78"/>
                <a:cs typeface="Arabic Typesetting" pitchFamily="66" charset="-78"/>
              </a:rPr>
              <a:t>4 _ أَول مَن جَعَلَ الكيمياءَ </a:t>
            </a:r>
            <a:r>
              <a:rPr lang="ar-DZ" sz="2500" dirty="0">
                <a:latin typeface="Arabic Typesetting" pitchFamily="66" charset="-78"/>
                <a:cs typeface="Arabic Typesetting" pitchFamily="66" charset="-78"/>
              </a:rPr>
              <a:t>علما حقيقيا </a:t>
            </a:r>
            <a:r>
              <a:rPr lang="ar-DZ" sz="2500" dirty="0" smtClean="0">
                <a:latin typeface="Arabic Typesetting" pitchFamily="66" charset="-78"/>
                <a:cs typeface="Arabic Typesetting" pitchFamily="66" charset="-78"/>
              </a:rPr>
              <a:t>أَزاح عَنه ستَار الكَهَانَة وَ السرية   . [11] </a:t>
            </a:r>
            <a:r>
              <a:rPr lang="ar-DZ" sz="2500" dirty="0">
                <a:latin typeface="Arabic Typesetting" pitchFamily="66" charset="-78"/>
                <a:cs typeface="Arabic Typesetting" pitchFamily="66" charset="-78"/>
              </a:rPr>
              <a:t/>
            </a:r>
            <a:br>
              <a:rPr lang="ar-DZ" sz="2500" dirty="0">
                <a:latin typeface="Arabic Typesetting" pitchFamily="66" charset="-78"/>
                <a:cs typeface="Arabic Typesetting" pitchFamily="66" charset="-78"/>
              </a:rPr>
            </a:br>
            <a:r>
              <a:rPr lang="ar-DZ" sz="2500" dirty="0" smtClean="0">
                <a:latin typeface="Arabic Typesetting" pitchFamily="66" charset="-78"/>
                <a:cs typeface="Arabic Typesetting" pitchFamily="66" charset="-78"/>
              </a:rPr>
              <a:t>5 _ التخَلص </a:t>
            </a:r>
            <a:r>
              <a:rPr lang="ar-DZ" sz="2500" dirty="0">
                <a:latin typeface="Arabic Typesetting" pitchFamily="66" charset="-78"/>
                <a:cs typeface="Arabic Typesetting" pitchFamily="66" charset="-78"/>
              </a:rPr>
              <a:t>من الفرض النظري و البحث عن الواقع المحسوس </a:t>
            </a:r>
            <a:r>
              <a:rPr lang="ar-DZ" sz="2500" dirty="0" smtClean="0">
                <a:latin typeface="Arabic Typesetting" pitchFamily="66" charset="-78"/>
                <a:cs typeface="Arabic Typesetting" pitchFamily="66" charset="-78"/>
              </a:rPr>
              <a:t>  .  [12]</a:t>
            </a:r>
            <a:r>
              <a:rPr lang="ar-DZ" sz="2500" dirty="0">
                <a:latin typeface="Arabic Typesetting" pitchFamily="66" charset="-78"/>
                <a:cs typeface="Arabic Typesetting" pitchFamily="66" charset="-78"/>
              </a:rPr>
              <a:t/>
            </a:r>
            <a:br>
              <a:rPr lang="ar-DZ" sz="2500" dirty="0">
                <a:latin typeface="Arabic Typesetting" pitchFamily="66" charset="-78"/>
                <a:cs typeface="Arabic Typesetting" pitchFamily="66" charset="-78"/>
              </a:rPr>
            </a:br>
            <a:r>
              <a:rPr lang="ar-DZ" sz="2500" dirty="0" smtClean="0">
                <a:latin typeface="Arabic Typesetting" pitchFamily="66" charset="-78"/>
                <a:cs typeface="Arabic Typesetting" pitchFamily="66" charset="-78"/>
              </a:rPr>
              <a:t>6 _ أَول مَن أَرسَى قَوَاعدَ المَنهَج التجريبي  .  [13]</a:t>
            </a:r>
            <a:br>
              <a:rPr lang="ar-DZ" sz="2500" dirty="0" smtClean="0">
                <a:latin typeface="Arabic Typesetting" pitchFamily="66" charset="-78"/>
                <a:cs typeface="Arabic Typesetting" pitchFamily="66" charset="-78"/>
              </a:rPr>
            </a:br>
            <a:r>
              <a:rPr lang="ar-DZ" sz="2800" i="1" u="sng" dirty="0" smtClean="0">
                <a:latin typeface="Arabic Typesetting" pitchFamily="66" charset="-78"/>
                <a:cs typeface="Arabic Typesetting" pitchFamily="66" charset="-78"/>
              </a:rPr>
              <a:t>مؤلفاته :</a:t>
            </a:r>
            <a:r>
              <a:rPr lang="ar-DZ" sz="2800" dirty="0" smtClean="0">
                <a:latin typeface="Arabic Typesetting" pitchFamily="66" charset="-78"/>
                <a:cs typeface="Arabic Typesetting" pitchFamily="66" charset="-78"/>
              </a:rPr>
              <a:t/>
            </a:r>
            <a:br>
              <a:rPr lang="ar-DZ" sz="2800" dirty="0" smtClean="0">
                <a:latin typeface="Arabic Typesetting" pitchFamily="66" charset="-78"/>
                <a:cs typeface="Arabic Typesetting" pitchFamily="66" charset="-78"/>
              </a:rPr>
            </a:br>
            <a:r>
              <a:rPr lang="ar-DZ" sz="2800" dirty="0" smtClean="0">
                <a:latin typeface="Arabic Typesetting" pitchFamily="66" charset="-78"/>
                <a:cs typeface="Arabic Typesetting" pitchFamily="66" charset="-78"/>
              </a:rPr>
              <a:t>ترك ~ جابر بن حيان ~ العديد من الكتب و المؤلفات الكيميائية الكبيرة منها و الصغيرة , وقد بلغ عدد أهمها  54 كتابا ، منها :</a:t>
            </a:r>
            <a:br>
              <a:rPr lang="ar-DZ" sz="2800" dirty="0" smtClean="0">
                <a:latin typeface="Arabic Typesetting" pitchFamily="66" charset="-78"/>
                <a:cs typeface="Arabic Typesetting" pitchFamily="66" charset="-78"/>
              </a:rPr>
            </a:br>
            <a:r>
              <a:rPr lang="ar-DZ" sz="2800" dirty="0" smtClean="0">
                <a:latin typeface="Arabic Typesetting" pitchFamily="66" charset="-78"/>
                <a:cs typeface="Arabic Typesetting" pitchFamily="66" charset="-78"/>
              </a:rPr>
              <a:t>صندوق الحكمة – الوصية – الميزان – الإتقان – رسالة الأقران – المقالات الكبرى في علم </a:t>
            </a:r>
            <a:r>
              <a:rPr lang="ar-DZ" sz="2800" dirty="0" err="1" smtClean="0">
                <a:latin typeface="Arabic Typesetting" pitchFamily="66" charset="-78"/>
                <a:cs typeface="Arabic Typesetting" pitchFamily="66" charset="-78"/>
              </a:rPr>
              <a:t>الصّنعة</a:t>
            </a:r>
            <a:r>
              <a:rPr lang="ar-DZ" sz="2800" dirty="0" smtClean="0">
                <a:latin typeface="Arabic Typesetting" pitchFamily="66" charset="-78"/>
                <a:cs typeface="Arabic Typesetting" pitchFamily="66" charset="-78"/>
              </a:rPr>
              <a:t> – الزئبق – الذهب – المعرفة </a:t>
            </a:r>
            <a:r>
              <a:rPr lang="ar-DZ" sz="2800" dirty="0" err="1" smtClean="0">
                <a:latin typeface="Arabic Typesetting" pitchFamily="66" charset="-78"/>
                <a:cs typeface="Arabic Typesetting" pitchFamily="66" charset="-78"/>
              </a:rPr>
              <a:t>بالصّنعة</a:t>
            </a:r>
            <a:r>
              <a:rPr lang="ar-DZ" sz="2800" dirty="0" smtClean="0">
                <a:latin typeface="Arabic Typesetting" pitchFamily="66" charset="-78"/>
                <a:cs typeface="Arabic Typesetting" pitchFamily="66" charset="-78"/>
              </a:rPr>
              <a:t> الإلهية و الحكمة الفلسفية – الأرض – الوصية .....  [14]</a:t>
            </a:r>
            <a:br>
              <a:rPr lang="ar-DZ" sz="2800" dirty="0" smtClean="0">
                <a:latin typeface="Arabic Typesetting" pitchFamily="66" charset="-78"/>
                <a:cs typeface="Arabic Typesetting" pitchFamily="66" charset="-78"/>
              </a:rPr>
            </a:br>
            <a:r>
              <a:rPr lang="ar-DZ" sz="2800" dirty="0" smtClean="0">
                <a:latin typeface="Arabic Typesetting" pitchFamily="66" charset="-78"/>
                <a:cs typeface="Arabic Typesetting" pitchFamily="66" charset="-78"/>
              </a:rPr>
              <a:t>و يجدر الإشارة أن أغلب هذه الكتب ترجمت إلى اللغة اللاتينية ثم اللغات الأوروبية  و قد اهتمت بها أوربا اهتماما عظيما .  [15]</a:t>
            </a:r>
            <a:br>
              <a:rPr lang="ar-DZ" sz="2800" dirty="0" smtClean="0">
                <a:latin typeface="Arabic Typesetting" pitchFamily="66" charset="-78"/>
                <a:cs typeface="Arabic Typesetting" pitchFamily="66" charset="-78"/>
              </a:rPr>
            </a:br>
            <a:endParaRPr lang="fr-FR" sz="2800" dirty="0">
              <a:latin typeface="Arabic Typesetting" pitchFamily="66" charset="-78"/>
              <a:cs typeface="Arabic Typesetting" pitchFamily="66" charset="-78"/>
            </a:endParaRPr>
          </a:p>
        </p:txBody>
      </p:sp>
      <p:sp>
        <p:nvSpPr>
          <p:cNvPr id="16" name="Rectangle 15"/>
          <p:cNvSpPr/>
          <p:nvPr/>
        </p:nvSpPr>
        <p:spPr>
          <a:xfrm>
            <a:off x="314654" y="7848456"/>
            <a:ext cx="6228692" cy="864000"/>
          </a:xfrm>
          <a:prstGeom prst="rect">
            <a:avLst/>
          </a:prstGeom>
          <a:ln>
            <a:noFill/>
          </a:ln>
          <a:effectLst/>
        </p:spPr>
        <p:style>
          <a:lnRef idx="2">
            <a:schemeClr val="accent6"/>
          </a:lnRef>
          <a:fillRef idx="1">
            <a:schemeClr val="lt1"/>
          </a:fillRef>
          <a:effectRef idx="0">
            <a:schemeClr val="accent6"/>
          </a:effectRef>
          <a:fontRef idx="minor">
            <a:schemeClr val="dk1"/>
          </a:fontRef>
        </p:style>
        <p:txBody>
          <a:bodyPr rtlCol="0" anchor="ctr"/>
          <a:lstStyle/>
          <a:p>
            <a:pPr algn="r" rtl="1"/>
            <a:r>
              <a:rPr lang="ar-DZ" sz="1600" dirty="0" smtClean="0">
                <a:latin typeface="Arabic Typesetting" pitchFamily="66" charset="-78"/>
                <a:cs typeface="Arabic Typesetting" pitchFamily="66" charset="-78"/>
              </a:rPr>
              <a:t>[8],[9],[10],[11],[12],[13] أعمال جابر بن حيان , نفس الكتاب , ص20,19,18,17 .</a:t>
            </a:r>
          </a:p>
          <a:p>
            <a:pPr algn="r" rtl="1"/>
            <a:r>
              <a:rPr lang="ar-DZ" sz="1600" dirty="0" smtClean="0">
                <a:latin typeface="Arabic Typesetting" pitchFamily="66" charset="-78"/>
                <a:cs typeface="Arabic Typesetting" pitchFamily="66" charset="-78"/>
              </a:rPr>
              <a:t>[14]أبرز المؤلفات , نفس الكتاب , ص 23,22.</a:t>
            </a:r>
          </a:p>
          <a:p>
            <a:pPr algn="r" rtl="1"/>
            <a:r>
              <a:rPr lang="ar-DZ" sz="1600" dirty="0" smtClean="0">
                <a:latin typeface="Arabic Typesetting" pitchFamily="66" charset="-78"/>
                <a:cs typeface="Arabic Typesetting" pitchFamily="66" charset="-78"/>
              </a:rPr>
              <a:t>[15] الترجمة , نفس الكتاب , ص24,23 .</a:t>
            </a:r>
            <a:endParaRPr lang="fr-FR" sz="1600" dirty="0">
              <a:latin typeface="Arabic Typesetting" pitchFamily="66" charset="-78"/>
              <a:cs typeface="Arabic Typesetting" pitchFamily="66" charset="-78"/>
            </a:endParaRPr>
          </a:p>
        </p:txBody>
      </p:sp>
    </p:spTree>
    <p:extLst>
      <p:ext uri="{BB962C8B-B14F-4D97-AF65-F5344CB8AC3E}">
        <p14:creationId xmlns:p14="http://schemas.microsoft.com/office/powerpoint/2010/main" val="41977957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emi-cadre 3"/>
          <p:cNvSpPr/>
          <p:nvPr/>
        </p:nvSpPr>
        <p:spPr>
          <a:xfrm rot="10800000" flipH="1">
            <a:off x="0" y="2123728"/>
            <a:ext cx="3284984" cy="7020272"/>
          </a:xfrm>
          <a:prstGeom prst="halfFrame">
            <a:avLst>
              <a:gd name="adj1" fmla="val 4340"/>
              <a:gd name="adj2" fmla="val 4909"/>
            </a:avLst>
          </a:prstGeom>
          <a:blipFill>
            <a:blip r:embed="rId2"/>
            <a:tile tx="0" ty="0" sx="100000" sy="100000" flip="none" algn="tl"/>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5" name="Demi-cadre 4"/>
          <p:cNvSpPr/>
          <p:nvPr/>
        </p:nvSpPr>
        <p:spPr>
          <a:xfrm rot="10800000">
            <a:off x="3573016" y="2123728"/>
            <a:ext cx="3284984" cy="7020272"/>
          </a:xfrm>
          <a:prstGeom prst="halfFrame">
            <a:avLst>
              <a:gd name="adj1" fmla="val 4340"/>
              <a:gd name="adj2" fmla="val 4909"/>
            </a:avLst>
          </a:prstGeom>
          <a:blipFill>
            <a:blip r:embed="rId2"/>
            <a:tile tx="0" ty="0" sx="100000" sy="100000" flip="none" algn="tl"/>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grpSp>
        <p:nvGrpSpPr>
          <p:cNvPr id="6" name="Groupe 5"/>
          <p:cNvGrpSpPr/>
          <p:nvPr/>
        </p:nvGrpSpPr>
        <p:grpSpPr>
          <a:xfrm>
            <a:off x="3213152" y="8707330"/>
            <a:ext cx="431696" cy="431696"/>
            <a:chOff x="36179" y="175"/>
            <a:chExt cx="431696" cy="431696"/>
          </a:xfrm>
          <a:scene3d>
            <a:camera prst="orthographicFront"/>
            <a:lightRig rig="threePt" dir="t">
              <a:rot lat="0" lon="0" rev="7500000"/>
            </a:lightRig>
          </a:scene3d>
        </p:grpSpPr>
        <p:sp>
          <p:nvSpPr>
            <p:cNvPr id="7" name="Ellipse 6"/>
            <p:cNvSpPr/>
            <p:nvPr/>
          </p:nvSpPr>
          <p:spPr>
            <a:xfrm>
              <a:off x="36179" y="175"/>
              <a:ext cx="431696" cy="431696"/>
            </a:xfrm>
            <a:prstGeom prst="ellipse">
              <a:avLst/>
            </a:prstGeom>
            <a:sp3d prstMaterial="plastic">
              <a:bevelT w="127000" h="25400" prst="relaxedInset"/>
            </a:sp3d>
          </p:spPr>
          <p:style>
            <a:lnRef idx="0">
              <a:schemeClr val="dk2">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2">
                <a:hueOff val="0"/>
                <a:satOff val="0"/>
                <a:lumOff val="0"/>
                <a:alphaOff val="0"/>
              </a:schemeClr>
            </a:fontRef>
          </p:style>
        </p:sp>
        <p:sp>
          <p:nvSpPr>
            <p:cNvPr id="8" name="Ellipse 4"/>
            <p:cNvSpPr/>
            <p:nvPr/>
          </p:nvSpPr>
          <p:spPr>
            <a:xfrm>
              <a:off x="99399" y="63395"/>
              <a:ext cx="305256" cy="305256"/>
            </a:xfrm>
            <a:prstGeom prst="rect">
              <a:avLst/>
            </a:prstGeom>
            <a:sp3d/>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fr-FR" sz="2000" kern="1200" dirty="0" smtClean="0"/>
                <a:t>7</a:t>
              </a:r>
              <a:endParaRPr lang="ar-DZ" sz="2000" kern="1200" dirty="0" smtClean="0"/>
            </a:p>
          </p:txBody>
        </p:sp>
      </p:grpSp>
      <p:cxnSp>
        <p:nvCxnSpPr>
          <p:cNvPr id="11" name="Connecteur droit 10"/>
          <p:cNvCxnSpPr/>
          <p:nvPr/>
        </p:nvCxnSpPr>
        <p:spPr>
          <a:xfrm>
            <a:off x="4401304" y="7812360"/>
            <a:ext cx="1764000" cy="0"/>
          </a:xfrm>
          <a:prstGeom prst="line">
            <a:avLst/>
          </a:prstGeom>
          <a:ln w="12700"/>
          <a:effectLst>
            <a:reflection blurRad="6350" stA="50000" endA="300" endPos="38500" dist="50800" dir="5400000" sy="-100000" algn="bl" rotWithShape="0"/>
          </a:effectLst>
        </p:spPr>
        <p:style>
          <a:lnRef idx="1">
            <a:schemeClr val="dk1"/>
          </a:lnRef>
          <a:fillRef idx="0">
            <a:schemeClr val="dk1"/>
          </a:fillRef>
          <a:effectRef idx="0">
            <a:schemeClr val="dk1"/>
          </a:effectRef>
          <a:fontRef idx="minor">
            <a:schemeClr val="tx1"/>
          </a:fontRef>
        </p:style>
      </p:cxnSp>
      <p:sp>
        <p:nvSpPr>
          <p:cNvPr id="10" name="Titre 1"/>
          <p:cNvSpPr>
            <a:spLocks noGrp="1"/>
          </p:cNvSpPr>
          <p:nvPr/>
        </p:nvSpPr>
        <p:spPr>
          <a:xfrm>
            <a:off x="342900" y="323528"/>
            <a:ext cx="6172200" cy="7632848"/>
          </a:xfrm>
          <a:prstGeom prst="rect">
            <a:avLst/>
          </a:prstGeom>
        </p:spPr>
        <p:txBody>
          <a:bodyPr vert="horz" lIns="91440" tIns="45720" rIns="91440" bIns="45720" rtlCol="0" anchor="ctr">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r>
              <a:rPr lang="ar-DZ" sz="3000" i="1" u="sng" dirty="0" smtClean="0">
                <a:latin typeface="Arabic Typesetting" pitchFamily="66" charset="-78"/>
                <a:cs typeface="Arabic Typesetting" pitchFamily="66" charset="-78"/>
              </a:rPr>
              <a:t>حياته :</a:t>
            </a:r>
          </a:p>
          <a:p>
            <a:pPr algn="r" rtl="1"/>
            <a:r>
              <a:rPr lang="ar-DZ" sz="2500" dirty="0" smtClean="0">
                <a:latin typeface="Arabic Typesetting" pitchFamily="66" charset="-78"/>
                <a:cs typeface="Arabic Typesetting" pitchFamily="66" charset="-78"/>
              </a:rPr>
              <a:t>     </a:t>
            </a:r>
            <a:r>
              <a:rPr lang="ar-DZ" sz="2700" dirty="0" smtClean="0">
                <a:latin typeface="Arabic Typesetting" pitchFamily="66" charset="-78"/>
                <a:cs typeface="Arabic Typesetting" pitchFamily="66" charset="-78"/>
              </a:rPr>
              <a:t>هو ~ أبو بكر محمد بن الحسن </a:t>
            </a:r>
            <a:r>
              <a:rPr lang="ar-DZ" sz="2700" dirty="0" err="1" smtClean="0">
                <a:latin typeface="Arabic Typesetting" pitchFamily="66" charset="-78"/>
                <a:cs typeface="Arabic Typesetting" pitchFamily="66" charset="-78"/>
              </a:rPr>
              <a:t>الكرخي</a:t>
            </a:r>
            <a:r>
              <a:rPr lang="ar-DZ" sz="2700" dirty="0" smtClean="0">
                <a:latin typeface="Arabic Typesetting" pitchFamily="66" charset="-78"/>
                <a:cs typeface="Arabic Typesetting" pitchFamily="66" charset="-78"/>
              </a:rPr>
              <a:t> ~ , و المكنّى </a:t>
            </a:r>
            <a:r>
              <a:rPr lang="ar-DZ" sz="2700" dirty="0" err="1" smtClean="0">
                <a:latin typeface="Arabic Typesetting" pitchFamily="66" charset="-78"/>
                <a:cs typeface="Arabic Typesetting" pitchFamily="66" charset="-78"/>
              </a:rPr>
              <a:t>بالكرجي</a:t>
            </a:r>
            <a:r>
              <a:rPr lang="ar-DZ" sz="2700" dirty="0" smtClean="0">
                <a:latin typeface="Arabic Typesetting" pitchFamily="66" charset="-78"/>
                <a:cs typeface="Arabic Typesetting" pitchFamily="66" charset="-78"/>
              </a:rPr>
              <a:t> , ولد ~ أبو بكر </a:t>
            </a:r>
            <a:r>
              <a:rPr lang="ar-DZ" sz="2700" dirty="0" err="1" smtClean="0">
                <a:latin typeface="Arabic Typesetting" pitchFamily="66" charset="-78"/>
                <a:cs typeface="Arabic Typesetting" pitchFamily="66" charset="-78"/>
              </a:rPr>
              <a:t>الكرخي</a:t>
            </a:r>
            <a:r>
              <a:rPr lang="ar-DZ" sz="2700" dirty="0" smtClean="0">
                <a:latin typeface="Arabic Typesetting" pitchFamily="66" charset="-78"/>
                <a:cs typeface="Arabic Typesetting" pitchFamily="66" charset="-78"/>
              </a:rPr>
              <a:t> ~ في إحدى ضواحي بغداد و المدعوة بمدينة  «الكرخ» , مع العلم أنه لم تردنا سنة ميلاده , كما توفي سنة 410 ه الموافق ل 1020 م . [16]</a:t>
            </a:r>
          </a:p>
          <a:p>
            <a:pPr algn="r" rtl="1"/>
            <a:r>
              <a:rPr lang="ar-DZ" sz="2700" dirty="0">
                <a:latin typeface="Arabic Typesetting" pitchFamily="66" charset="-78"/>
                <a:cs typeface="Arabic Typesetting" pitchFamily="66" charset="-78"/>
              </a:rPr>
              <a:t> </a:t>
            </a:r>
            <a:r>
              <a:rPr lang="ar-DZ" sz="2700" dirty="0" smtClean="0">
                <a:latin typeface="Arabic Typesetting" pitchFamily="66" charset="-78"/>
                <a:cs typeface="Arabic Typesetting" pitchFamily="66" charset="-78"/>
              </a:rPr>
              <a:t>    يعد ~ </a:t>
            </a:r>
            <a:r>
              <a:rPr lang="ar-DZ" sz="2700" dirty="0" err="1" smtClean="0">
                <a:latin typeface="Arabic Typesetting" pitchFamily="66" charset="-78"/>
                <a:cs typeface="Arabic Typesetting" pitchFamily="66" charset="-78"/>
              </a:rPr>
              <a:t>الكرخي</a:t>
            </a:r>
            <a:r>
              <a:rPr lang="ar-DZ" sz="2700" dirty="0" smtClean="0">
                <a:latin typeface="Arabic Typesetting" pitchFamily="66" charset="-78"/>
                <a:cs typeface="Arabic Typesetting" pitchFamily="66" charset="-78"/>
              </a:rPr>
              <a:t> ~ من أحد كبار الرياضيين العرب في العصر العباسي , و قد اهتم اهتماما كبيرا بعلمي الحساب و الجبر , كما تأثر كثيرا بالعالم الجبري « أبو كامل المصري » [17], و يجدر ذكر أنه قضى جزءا كبيرا من حياته في المناطق الجبلية حيث اشتغل بأعمال الهندسة وقد تقدمَ كثيرا في هذا العلم . [18]</a:t>
            </a:r>
          </a:p>
          <a:p>
            <a:pPr algn="r" rtl="1"/>
            <a:r>
              <a:rPr lang="ar-DZ" sz="2700" dirty="0">
                <a:latin typeface="Arabic Typesetting" pitchFamily="66" charset="-78"/>
                <a:cs typeface="Arabic Typesetting" pitchFamily="66" charset="-78"/>
              </a:rPr>
              <a:t> </a:t>
            </a:r>
            <a:r>
              <a:rPr lang="ar-DZ" sz="2700" dirty="0" smtClean="0">
                <a:latin typeface="Arabic Typesetting" pitchFamily="66" charset="-78"/>
                <a:cs typeface="Arabic Typesetting" pitchFamily="66" charset="-78"/>
              </a:rPr>
              <a:t>    لقد اعتمد ~ </a:t>
            </a:r>
            <a:r>
              <a:rPr lang="ar-DZ" sz="2700" dirty="0" err="1" smtClean="0">
                <a:latin typeface="Arabic Typesetting" pitchFamily="66" charset="-78"/>
                <a:cs typeface="Arabic Typesetting" pitchFamily="66" charset="-78"/>
              </a:rPr>
              <a:t>الكرخي</a:t>
            </a:r>
            <a:r>
              <a:rPr lang="ar-DZ" sz="2700" dirty="0" smtClean="0">
                <a:latin typeface="Arabic Typesetting" pitchFamily="66" charset="-78"/>
                <a:cs typeface="Arabic Typesetting" pitchFamily="66" charset="-78"/>
              </a:rPr>
              <a:t> ~ في أعماله على مؤلفات الخوارزمي خاصة في الجبر و لكنه زاد عليه في المعادلات و الإكثار من البراهين سواء في الطول أو في درجات المعادلات .</a:t>
            </a:r>
          </a:p>
          <a:p>
            <a:pPr algn="r" rtl="1"/>
            <a:r>
              <a:rPr lang="ar-DZ" sz="2700" dirty="0">
                <a:latin typeface="Arabic Typesetting" pitchFamily="66" charset="-78"/>
                <a:cs typeface="Arabic Typesetting" pitchFamily="66" charset="-78"/>
              </a:rPr>
              <a:t> </a:t>
            </a:r>
            <a:r>
              <a:rPr lang="ar-DZ" sz="2700" dirty="0" smtClean="0">
                <a:latin typeface="Arabic Typesetting" pitchFamily="66" charset="-78"/>
                <a:cs typeface="Arabic Typesetting" pitchFamily="66" charset="-78"/>
              </a:rPr>
              <a:t>    نشأ ~ </a:t>
            </a:r>
            <a:r>
              <a:rPr lang="ar-DZ" sz="2700" dirty="0" err="1" smtClean="0">
                <a:latin typeface="Arabic Typesetting" pitchFamily="66" charset="-78"/>
                <a:cs typeface="Arabic Typesetting" pitchFamily="66" charset="-78"/>
              </a:rPr>
              <a:t>الكرخي</a:t>
            </a:r>
            <a:r>
              <a:rPr lang="ar-DZ" sz="2700" dirty="0" smtClean="0">
                <a:latin typeface="Arabic Typesetting" pitchFamily="66" charset="-78"/>
                <a:cs typeface="Arabic Typesetting" pitchFamily="66" charset="-78"/>
              </a:rPr>
              <a:t> ~ في بيئة تعج بالعلماء أمثال : البيروني – ابن الهيثم – ابن سينا – عبد القاهر البغدادي ...  [19]</a:t>
            </a:r>
          </a:p>
          <a:p>
            <a:pPr algn="r" rtl="1"/>
            <a:r>
              <a:rPr lang="ar-DZ" sz="2700" dirty="0">
                <a:latin typeface="Arabic Typesetting" pitchFamily="66" charset="-78"/>
                <a:cs typeface="Arabic Typesetting" pitchFamily="66" charset="-78"/>
              </a:rPr>
              <a:t> </a:t>
            </a:r>
            <a:r>
              <a:rPr lang="ar-DZ" sz="2700" dirty="0" smtClean="0">
                <a:latin typeface="Arabic Typesetting" pitchFamily="66" charset="-78"/>
                <a:cs typeface="Arabic Typesetting" pitchFamily="66" charset="-78"/>
              </a:rPr>
              <a:t>    لقد قال عنه جورج سارتان  : « إنّ </a:t>
            </a:r>
            <a:r>
              <a:rPr lang="ar-SA" sz="2700" dirty="0">
                <a:latin typeface="Arabic Typesetting" pitchFamily="66" charset="-78"/>
                <a:cs typeface="Arabic Typesetting" pitchFamily="66" charset="-78"/>
              </a:rPr>
              <a:t>أوروبا </a:t>
            </a:r>
            <a:r>
              <a:rPr lang="ar-SA" sz="2700" dirty="0" smtClean="0">
                <a:latin typeface="Arabic Typesetting" pitchFamily="66" charset="-78"/>
                <a:cs typeface="Arabic Typesetting" pitchFamily="66" charset="-78"/>
              </a:rPr>
              <a:t>م</a:t>
            </a:r>
            <a:r>
              <a:rPr lang="ar-DZ" sz="2700" dirty="0" smtClean="0">
                <a:latin typeface="Arabic Typesetting" pitchFamily="66" charset="-78"/>
                <a:cs typeface="Arabic Typesetting" pitchFamily="66" charset="-78"/>
              </a:rPr>
              <a:t>َ</a:t>
            </a:r>
            <a:r>
              <a:rPr lang="ar-SA" sz="2700" dirty="0" smtClean="0">
                <a:latin typeface="Arabic Typesetting" pitchFamily="66" charset="-78"/>
                <a:cs typeface="Arabic Typesetting" pitchFamily="66" charset="-78"/>
              </a:rPr>
              <a:t>د</a:t>
            </a:r>
            <a:r>
              <a:rPr lang="ar-DZ" sz="2700" dirty="0" smtClean="0">
                <a:latin typeface="Arabic Typesetting" pitchFamily="66" charset="-78"/>
                <a:cs typeface="Arabic Typesetting" pitchFamily="66" charset="-78"/>
              </a:rPr>
              <a:t>ِ</a:t>
            </a:r>
            <a:r>
              <a:rPr lang="ar-SA" sz="2700" dirty="0" smtClean="0">
                <a:latin typeface="Arabic Typesetting" pitchFamily="66" charset="-78"/>
                <a:cs typeface="Arabic Typesetting" pitchFamily="66" charset="-78"/>
              </a:rPr>
              <a:t>ين</a:t>
            </a:r>
            <a:r>
              <a:rPr lang="ar-DZ" sz="2700" dirty="0" smtClean="0">
                <a:latin typeface="Arabic Typesetting" pitchFamily="66" charset="-78"/>
                <a:cs typeface="Arabic Typesetting" pitchFamily="66" charset="-78"/>
              </a:rPr>
              <a:t>َ</a:t>
            </a:r>
            <a:r>
              <a:rPr lang="ar-SA" sz="2700" dirty="0" smtClean="0">
                <a:latin typeface="Arabic Typesetting" pitchFamily="66" charset="-78"/>
                <a:cs typeface="Arabic Typesetting" pitchFamily="66" charset="-78"/>
              </a:rPr>
              <a:t>ة </a:t>
            </a:r>
            <a:r>
              <a:rPr lang="ar-SA" sz="2700" dirty="0" err="1">
                <a:latin typeface="Arabic Typesetting" pitchFamily="66" charset="-78"/>
                <a:cs typeface="Arabic Typesetting" pitchFamily="66" charset="-78"/>
              </a:rPr>
              <a:t>للكرخي</a:t>
            </a:r>
            <a:r>
              <a:rPr lang="ar-SA" sz="2700" dirty="0">
                <a:latin typeface="Arabic Typesetting" pitchFamily="66" charset="-78"/>
                <a:cs typeface="Arabic Typesetting" pitchFamily="66" charset="-78"/>
              </a:rPr>
              <a:t> الذي </a:t>
            </a:r>
            <a:r>
              <a:rPr lang="ar-SA" sz="2700" dirty="0" smtClean="0">
                <a:latin typeface="Arabic Typesetting" pitchFamily="66" charset="-78"/>
                <a:cs typeface="Arabic Typesetting" pitchFamily="66" charset="-78"/>
              </a:rPr>
              <a:t>ق</a:t>
            </a:r>
            <a:r>
              <a:rPr lang="ar-DZ" sz="2700" dirty="0" smtClean="0">
                <a:latin typeface="Arabic Typesetting" pitchFamily="66" charset="-78"/>
                <a:cs typeface="Arabic Typesetting" pitchFamily="66" charset="-78"/>
              </a:rPr>
              <a:t>َ</a:t>
            </a:r>
            <a:r>
              <a:rPr lang="ar-SA" sz="2700" dirty="0" smtClean="0">
                <a:latin typeface="Arabic Typesetting" pitchFamily="66" charset="-78"/>
                <a:cs typeface="Arabic Typesetting" pitchFamily="66" charset="-78"/>
              </a:rPr>
              <a:t>دم</a:t>
            </a:r>
            <a:r>
              <a:rPr lang="ar-DZ" sz="2700" dirty="0" smtClean="0">
                <a:latin typeface="Arabic Typesetting" pitchFamily="66" charset="-78"/>
                <a:cs typeface="Arabic Typesetting" pitchFamily="66" charset="-78"/>
              </a:rPr>
              <a:t>َ</a:t>
            </a:r>
            <a:r>
              <a:rPr lang="ar-SA" sz="2700" dirty="0" smtClean="0">
                <a:latin typeface="Arabic Typesetting" pitchFamily="66" charset="-78"/>
                <a:cs typeface="Arabic Typesetting" pitchFamily="66" charset="-78"/>
              </a:rPr>
              <a:t> </a:t>
            </a:r>
            <a:r>
              <a:rPr lang="ar-SA" sz="2700" dirty="0">
                <a:latin typeface="Arabic Typesetting" pitchFamily="66" charset="-78"/>
                <a:cs typeface="Arabic Typesetting" pitchFamily="66" charset="-78"/>
              </a:rPr>
              <a:t>للرياضيات </a:t>
            </a:r>
            <a:r>
              <a:rPr lang="ar-SA" sz="2700" dirty="0" smtClean="0">
                <a:latin typeface="Arabic Typesetting" pitchFamily="66" charset="-78"/>
                <a:cs typeface="Arabic Typesetting" pitchFamily="66" charset="-78"/>
              </a:rPr>
              <a:t>أ</a:t>
            </a:r>
            <a:r>
              <a:rPr lang="ar-DZ" sz="2700" dirty="0" smtClean="0">
                <a:latin typeface="Arabic Typesetting" pitchFamily="66" charset="-78"/>
                <a:cs typeface="Arabic Typesetting" pitchFamily="66" charset="-78"/>
              </a:rPr>
              <a:t>َ</a:t>
            </a:r>
            <a:r>
              <a:rPr lang="ar-SA" sz="2700" dirty="0" smtClean="0">
                <a:latin typeface="Arabic Typesetting" pitchFamily="66" charset="-78"/>
                <a:cs typeface="Arabic Typesetting" pitchFamily="66" charset="-78"/>
              </a:rPr>
              <a:t>ه</a:t>
            </a:r>
            <a:r>
              <a:rPr lang="ar-DZ" sz="2700" dirty="0" smtClean="0">
                <a:latin typeface="Arabic Typesetting" pitchFamily="66" charset="-78"/>
                <a:cs typeface="Arabic Typesetting" pitchFamily="66" charset="-78"/>
              </a:rPr>
              <a:t>َ</a:t>
            </a:r>
            <a:r>
              <a:rPr lang="ar-SA" sz="2700" dirty="0" smtClean="0">
                <a:latin typeface="Arabic Typesetting" pitchFamily="66" charset="-78"/>
                <a:cs typeface="Arabic Typesetting" pitchFamily="66" charset="-78"/>
              </a:rPr>
              <a:t>م و</a:t>
            </a:r>
            <a:r>
              <a:rPr lang="ar-DZ" sz="2700" dirty="0" smtClean="0">
                <a:latin typeface="Arabic Typesetting" pitchFamily="66" charset="-78"/>
                <a:cs typeface="Arabic Typesetting" pitchFamily="66" charset="-78"/>
              </a:rPr>
              <a:t> </a:t>
            </a:r>
            <a:r>
              <a:rPr lang="ar-SA" sz="2700" dirty="0" smtClean="0">
                <a:latin typeface="Arabic Typesetting" pitchFamily="66" charset="-78"/>
                <a:cs typeface="Arabic Typesetting" pitchFamily="66" charset="-78"/>
              </a:rPr>
              <a:t>أ</a:t>
            </a:r>
            <a:r>
              <a:rPr lang="ar-DZ" sz="2700" dirty="0" smtClean="0">
                <a:latin typeface="Arabic Typesetting" pitchFamily="66" charset="-78"/>
                <a:cs typeface="Arabic Typesetting" pitchFamily="66" charset="-78"/>
              </a:rPr>
              <a:t>َ</a:t>
            </a:r>
            <a:r>
              <a:rPr lang="ar-SA" sz="2700" dirty="0" smtClean="0">
                <a:latin typeface="Arabic Typesetting" pitchFamily="66" charset="-78"/>
                <a:cs typeface="Arabic Typesetting" pitchFamily="66" charset="-78"/>
              </a:rPr>
              <a:t>كم</a:t>
            </a:r>
            <a:r>
              <a:rPr lang="ar-DZ" sz="2700" dirty="0" smtClean="0">
                <a:latin typeface="Arabic Typesetting" pitchFamily="66" charset="-78"/>
                <a:cs typeface="Arabic Typesetting" pitchFamily="66" charset="-78"/>
              </a:rPr>
              <a:t>َ</a:t>
            </a:r>
            <a:r>
              <a:rPr lang="ar-SA" sz="2700" dirty="0" smtClean="0">
                <a:latin typeface="Arabic Typesetting" pitchFamily="66" charset="-78"/>
                <a:cs typeface="Arabic Typesetting" pitchFamily="66" charset="-78"/>
              </a:rPr>
              <a:t>ل ن</a:t>
            </a:r>
            <a:r>
              <a:rPr lang="ar-DZ" sz="2700" dirty="0" smtClean="0">
                <a:latin typeface="Arabic Typesetting" pitchFamily="66" charset="-78"/>
                <a:cs typeface="Arabic Typesetting" pitchFamily="66" charset="-78"/>
              </a:rPr>
              <a:t>َ</a:t>
            </a:r>
            <a:r>
              <a:rPr lang="ar-SA" sz="2700" dirty="0" err="1" smtClean="0">
                <a:latin typeface="Arabic Typesetting" pitchFamily="66" charset="-78"/>
                <a:cs typeface="Arabic Typesetting" pitchFamily="66" charset="-78"/>
              </a:rPr>
              <a:t>ظرية</a:t>
            </a:r>
            <a:r>
              <a:rPr lang="ar-SA" sz="2700" dirty="0" smtClean="0">
                <a:latin typeface="Arabic Typesetting" pitchFamily="66" charset="-78"/>
                <a:cs typeface="Arabic Typesetting" pitchFamily="66" charset="-78"/>
              </a:rPr>
              <a:t> </a:t>
            </a:r>
            <a:r>
              <a:rPr lang="ar-SA" sz="2700" dirty="0">
                <a:latin typeface="Arabic Typesetting" pitchFamily="66" charset="-78"/>
                <a:cs typeface="Arabic Typesetting" pitchFamily="66" charset="-78"/>
              </a:rPr>
              <a:t>في علم </a:t>
            </a:r>
            <a:r>
              <a:rPr lang="ar-SA" sz="2700" dirty="0" smtClean="0">
                <a:latin typeface="Arabic Typesetting" pitchFamily="66" charset="-78"/>
                <a:cs typeface="Arabic Typesetting" pitchFamily="66" charset="-78"/>
              </a:rPr>
              <a:t>الج</a:t>
            </a:r>
            <a:r>
              <a:rPr lang="ar-DZ" sz="2700" dirty="0" smtClean="0">
                <a:latin typeface="Arabic Typesetting" pitchFamily="66" charset="-78"/>
                <a:cs typeface="Arabic Typesetting" pitchFamily="66" charset="-78"/>
              </a:rPr>
              <a:t>َ</a:t>
            </a:r>
            <a:r>
              <a:rPr lang="ar-SA" sz="2700" dirty="0" smtClean="0">
                <a:latin typeface="Arabic Typesetting" pitchFamily="66" charset="-78"/>
                <a:cs typeface="Arabic Typesetting" pitchFamily="66" charset="-78"/>
              </a:rPr>
              <a:t>بر ع</a:t>
            </a:r>
            <a:r>
              <a:rPr lang="ar-DZ" sz="2700" dirty="0" smtClean="0">
                <a:latin typeface="Arabic Typesetting" pitchFamily="66" charset="-78"/>
                <a:cs typeface="Arabic Typesetting" pitchFamily="66" charset="-78"/>
              </a:rPr>
              <a:t>َ</a:t>
            </a:r>
            <a:r>
              <a:rPr lang="ar-SA" sz="2700" dirty="0" smtClean="0">
                <a:latin typeface="Arabic Typesetting" pitchFamily="66" charset="-78"/>
                <a:cs typeface="Arabic Typesetting" pitchFamily="66" charset="-78"/>
              </a:rPr>
              <a:t>رفتها</a:t>
            </a:r>
            <a:r>
              <a:rPr lang="ar-DZ" sz="2700" dirty="0" smtClean="0">
                <a:latin typeface="Arabic Typesetting" pitchFamily="66" charset="-78"/>
                <a:cs typeface="Arabic Typesetting" pitchFamily="66" charset="-78"/>
              </a:rPr>
              <a:t> .» . [20]</a:t>
            </a:r>
          </a:p>
          <a:p>
            <a:pPr algn="r" rtl="1"/>
            <a:r>
              <a:rPr lang="ar-DZ" sz="3000" i="1" u="sng" dirty="0" smtClean="0">
                <a:latin typeface="Arabic Typesetting" pitchFamily="66" charset="-78"/>
                <a:cs typeface="Arabic Typesetting" pitchFamily="66" charset="-78"/>
              </a:rPr>
              <a:t>العوامل المساعدة على نبوغه :</a:t>
            </a:r>
            <a:endParaRPr lang="ar-DZ" sz="2800" i="1" u="sng" dirty="0" smtClean="0">
              <a:latin typeface="Arabic Typesetting" pitchFamily="66" charset="-78"/>
              <a:cs typeface="Arabic Typesetting" pitchFamily="66" charset="-78"/>
            </a:endParaRPr>
          </a:p>
          <a:p>
            <a:pPr algn="r" rtl="1"/>
            <a:r>
              <a:rPr lang="ar-DZ" sz="2700" dirty="0" smtClean="0">
                <a:latin typeface="Arabic Typesetting" pitchFamily="66" charset="-78"/>
                <a:cs typeface="Arabic Typesetting" pitchFamily="66" charset="-78"/>
              </a:rPr>
              <a:t>1 _ المؤلفات التي تركها أسلافه من العلماء [الخوارزمي] .</a:t>
            </a:r>
          </a:p>
          <a:p>
            <a:pPr algn="r" rtl="1"/>
            <a:r>
              <a:rPr lang="ar-DZ" sz="2700" dirty="0" smtClean="0">
                <a:latin typeface="Arabic Typesetting" pitchFamily="66" charset="-78"/>
                <a:cs typeface="Arabic Typesetting" pitchFamily="66" charset="-78"/>
              </a:rPr>
              <a:t>2 _ البيئة التي نشأ فيها و تأثره بالعلم و العلماء .</a:t>
            </a:r>
          </a:p>
          <a:p>
            <a:pPr algn="r" rtl="1"/>
            <a:r>
              <a:rPr lang="ar-DZ" sz="2700" dirty="0" smtClean="0">
                <a:latin typeface="Arabic Typesetting" pitchFamily="66" charset="-78"/>
                <a:cs typeface="Arabic Typesetting" pitchFamily="66" charset="-78"/>
              </a:rPr>
              <a:t>3 _ الاجتهاد و المثابرة و الجهد الفردي  .</a:t>
            </a:r>
          </a:p>
          <a:p>
            <a:pPr algn="r" rtl="1"/>
            <a:r>
              <a:rPr lang="ar-DZ" sz="2700" dirty="0" smtClean="0">
                <a:latin typeface="Arabic Typesetting" pitchFamily="66" charset="-78"/>
                <a:cs typeface="Arabic Typesetting" pitchFamily="66" charset="-78"/>
              </a:rPr>
              <a:t>4 _ عدم تأثير الأحداث السياسية في الطور الثاني للعصر العباسي بالحركة العلمية .</a:t>
            </a:r>
          </a:p>
          <a:p>
            <a:pPr algn="r" rtl="1"/>
            <a:endParaRPr lang="ar-DZ" sz="2700" dirty="0" smtClean="0">
              <a:latin typeface="Arabic Typesetting" pitchFamily="66" charset="-78"/>
              <a:cs typeface="Arabic Typesetting" pitchFamily="66" charset="-78"/>
            </a:endParaRPr>
          </a:p>
        </p:txBody>
      </p:sp>
      <p:pic>
        <p:nvPicPr>
          <p:cNvPr id="12" name="Image 11" descr="C:\Users\fujitsu\Downloads\lmmmmmmmmmmmmm.jpg"/>
          <p:cNvPicPr/>
          <p:nvPr/>
        </p:nvPicPr>
        <p:blipFill>
          <a:blip r:embed="rId3">
            <a:extLst>
              <a:ext uri="{BEBA8EAE-BF5A-486C-A8C5-ECC9F3942E4B}">
                <a14:imgProps xmlns:a14="http://schemas.microsoft.com/office/drawing/2010/main">
                  <a14:imgLayer r:embed="rId4">
                    <a14:imgEffect>
                      <a14:saturation sat="0"/>
                    </a14:imgEffect>
                    <a14:imgEffect>
                      <a14:brightnessContrast bright="20000" contrast="40000"/>
                    </a14:imgEffect>
                  </a14:imgLayer>
                </a14:imgProps>
              </a:ext>
              <a:ext uri="{28A0092B-C50C-407E-A947-70E740481C1C}">
                <a14:useLocalDpi xmlns:a14="http://schemas.microsoft.com/office/drawing/2010/main" val="0"/>
              </a:ext>
            </a:extLst>
          </a:blip>
          <a:srcRect/>
          <a:stretch>
            <a:fillRect/>
          </a:stretch>
        </p:blipFill>
        <p:spPr bwMode="auto">
          <a:xfrm>
            <a:off x="404241" y="5348685"/>
            <a:ext cx="1599257" cy="1815603"/>
          </a:xfrm>
          <a:prstGeom prst="rect">
            <a:avLst/>
          </a:prstGeom>
          <a:noFill/>
          <a:ln>
            <a:noFill/>
          </a:ln>
        </p:spPr>
      </p:pic>
      <p:sp>
        <p:nvSpPr>
          <p:cNvPr id="13" name="Titre 1"/>
          <p:cNvSpPr txBox="1">
            <a:spLocks/>
          </p:cNvSpPr>
          <p:nvPr/>
        </p:nvSpPr>
        <p:spPr>
          <a:xfrm>
            <a:off x="2173982" y="-111967"/>
            <a:ext cx="2510036" cy="133164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rtl="1"/>
            <a:r>
              <a:rPr lang="ar-DZ" sz="3600" i="1" u="sng" dirty="0" smtClean="0">
                <a:latin typeface="Arabic Typesetting" pitchFamily="66" charset="-78"/>
                <a:cs typeface="Arabic Typesetting" pitchFamily="66" charset="-78"/>
              </a:rPr>
              <a:t>أَبُو بَكْرْ </a:t>
            </a:r>
            <a:r>
              <a:rPr lang="ar-DZ" sz="3600" i="1" u="sng" dirty="0" err="1" smtClean="0">
                <a:latin typeface="Arabic Typesetting" pitchFamily="66" charset="-78"/>
                <a:cs typeface="Arabic Typesetting" pitchFamily="66" charset="-78"/>
              </a:rPr>
              <a:t>الكُرْخِيْ</a:t>
            </a:r>
            <a:r>
              <a:rPr lang="ar-DZ" sz="3600" i="1" u="sng" dirty="0" smtClean="0">
                <a:latin typeface="Arabic Typesetting" pitchFamily="66" charset="-78"/>
                <a:cs typeface="Arabic Typesetting" pitchFamily="66" charset="-78"/>
              </a:rPr>
              <a:t/>
            </a:r>
            <a:br>
              <a:rPr lang="ar-DZ" sz="3600" i="1" u="sng" dirty="0" smtClean="0">
                <a:latin typeface="Arabic Typesetting" pitchFamily="66" charset="-78"/>
                <a:cs typeface="Arabic Typesetting" pitchFamily="66" charset="-78"/>
              </a:rPr>
            </a:br>
            <a:r>
              <a:rPr lang="ar-DZ" sz="3600" i="1" u="sng" dirty="0" smtClean="0">
                <a:latin typeface="Arabic Typesetting" pitchFamily="66" charset="-78"/>
                <a:cs typeface="Arabic Typesetting" pitchFamily="66" charset="-78"/>
              </a:rPr>
              <a:t> </a:t>
            </a:r>
            <a:endParaRPr lang="fr-FR" sz="3600" i="1" u="sng" dirty="0">
              <a:latin typeface="Arabic Typesetting" pitchFamily="66" charset="-78"/>
              <a:cs typeface="Arabic Typesetting" pitchFamily="66" charset="-78"/>
            </a:endParaRPr>
          </a:p>
        </p:txBody>
      </p:sp>
      <p:sp>
        <p:nvSpPr>
          <p:cNvPr id="14" name="Rectangle 13"/>
          <p:cNvSpPr/>
          <p:nvPr/>
        </p:nvSpPr>
        <p:spPr>
          <a:xfrm>
            <a:off x="314654" y="7848456"/>
            <a:ext cx="6228692" cy="864000"/>
          </a:xfrm>
          <a:prstGeom prst="rect">
            <a:avLst/>
          </a:prstGeom>
          <a:ln>
            <a:noFill/>
          </a:ln>
          <a:effectLst/>
        </p:spPr>
        <p:style>
          <a:lnRef idx="2">
            <a:schemeClr val="accent6"/>
          </a:lnRef>
          <a:fillRef idx="1">
            <a:schemeClr val="lt1"/>
          </a:fillRef>
          <a:effectRef idx="0">
            <a:schemeClr val="accent6"/>
          </a:effectRef>
          <a:fontRef idx="minor">
            <a:schemeClr val="dk1"/>
          </a:fontRef>
        </p:style>
        <p:txBody>
          <a:bodyPr rtlCol="0" anchor="ctr"/>
          <a:lstStyle/>
          <a:p>
            <a:pPr algn="r" rtl="1"/>
            <a:r>
              <a:rPr lang="ar-DZ" sz="1600" dirty="0" smtClean="0">
                <a:latin typeface="Arabic Typesetting" pitchFamily="66" charset="-78"/>
                <a:cs typeface="Arabic Typesetting" pitchFamily="66" charset="-78"/>
              </a:rPr>
              <a:t>[16],[17],[18] مولد و سيرة </a:t>
            </a:r>
            <a:r>
              <a:rPr lang="ar-DZ" sz="1600" dirty="0" err="1" smtClean="0">
                <a:latin typeface="Arabic Typesetting" pitchFamily="66" charset="-78"/>
                <a:cs typeface="Arabic Typesetting" pitchFamily="66" charset="-78"/>
              </a:rPr>
              <a:t>الكرخي</a:t>
            </a:r>
            <a:r>
              <a:rPr lang="ar-DZ" sz="1600" dirty="0" smtClean="0">
                <a:latin typeface="Arabic Typesetting" pitchFamily="66" charset="-78"/>
                <a:cs typeface="Arabic Typesetting" pitchFamily="66" charset="-78"/>
              </a:rPr>
              <a:t> , الكتاب المدرسي للرياضيات 2 ثانوي , ص35 .</a:t>
            </a:r>
          </a:p>
          <a:p>
            <a:pPr algn="r" rtl="1"/>
            <a:r>
              <a:rPr lang="ar-DZ" sz="1600" dirty="0" smtClean="0">
                <a:latin typeface="Arabic Typesetting" pitchFamily="66" charset="-78"/>
                <a:cs typeface="Arabic Typesetting" pitchFamily="66" charset="-78"/>
              </a:rPr>
              <a:t>[19] بعض علماء العصر العباسي , ويكيبيديا .</a:t>
            </a:r>
          </a:p>
          <a:p>
            <a:pPr algn="r" rtl="1"/>
            <a:r>
              <a:rPr lang="ar-DZ" sz="1600" dirty="0" smtClean="0">
                <a:latin typeface="Arabic Typesetting" pitchFamily="66" charset="-78"/>
                <a:cs typeface="Arabic Typesetting" pitchFamily="66" charset="-78"/>
              </a:rPr>
              <a:t>[20] هو مؤرخ له كتاب «تاريخ العلوم الإنسانية» , ويكيبيديا .</a:t>
            </a:r>
            <a:endParaRPr lang="fr-FR" sz="1600" dirty="0">
              <a:latin typeface="Arabic Typesetting" pitchFamily="66" charset="-78"/>
              <a:cs typeface="Arabic Typesetting" pitchFamily="66" charset="-78"/>
            </a:endParaRPr>
          </a:p>
        </p:txBody>
      </p:sp>
    </p:spTree>
    <p:extLst>
      <p:ext uri="{BB962C8B-B14F-4D97-AF65-F5344CB8AC3E}">
        <p14:creationId xmlns:p14="http://schemas.microsoft.com/office/powerpoint/2010/main" val="25285242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emi-cadre 3"/>
          <p:cNvSpPr/>
          <p:nvPr/>
        </p:nvSpPr>
        <p:spPr>
          <a:xfrm rot="10800000" flipH="1">
            <a:off x="0" y="2123728"/>
            <a:ext cx="3284984" cy="7020272"/>
          </a:xfrm>
          <a:prstGeom prst="halfFrame">
            <a:avLst>
              <a:gd name="adj1" fmla="val 4340"/>
              <a:gd name="adj2" fmla="val 4909"/>
            </a:avLst>
          </a:prstGeom>
          <a:blipFill>
            <a:blip r:embed="rId2"/>
            <a:tile tx="0" ty="0" sx="100000" sy="100000" flip="none" algn="tl"/>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5" name="Demi-cadre 4"/>
          <p:cNvSpPr/>
          <p:nvPr/>
        </p:nvSpPr>
        <p:spPr>
          <a:xfrm rot="10800000">
            <a:off x="3573016" y="2123728"/>
            <a:ext cx="3284984" cy="7020272"/>
          </a:xfrm>
          <a:prstGeom prst="halfFrame">
            <a:avLst>
              <a:gd name="adj1" fmla="val 4340"/>
              <a:gd name="adj2" fmla="val 4909"/>
            </a:avLst>
          </a:prstGeom>
          <a:blipFill>
            <a:blip r:embed="rId2"/>
            <a:tile tx="0" ty="0" sx="100000" sy="100000" flip="none" algn="tl"/>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grpSp>
        <p:nvGrpSpPr>
          <p:cNvPr id="6" name="Groupe 5"/>
          <p:cNvGrpSpPr/>
          <p:nvPr/>
        </p:nvGrpSpPr>
        <p:grpSpPr>
          <a:xfrm>
            <a:off x="3213152" y="8707330"/>
            <a:ext cx="431696" cy="431696"/>
            <a:chOff x="36179" y="175"/>
            <a:chExt cx="431696" cy="431696"/>
          </a:xfrm>
          <a:scene3d>
            <a:camera prst="orthographicFront"/>
            <a:lightRig rig="threePt" dir="t">
              <a:rot lat="0" lon="0" rev="7500000"/>
            </a:lightRig>
          </a:scene3d>
        </p:grpSpPr>
        <p:sp>
          <p:nvSpPr>
            <p:cNvPr id="7" name="Ellipse 6"/>
            <p:cNvSpPr/>
            <p:nvPr/>
          </p:nvSpPr>
          <p:spPr>
            <a:xfrm>
              <a:off x="36179" y="175"/>
              <a:ext cx="431696" cy="431696"/>
            </a:xfrm>
            <a:prstGeom prst="ellipse">
              <a:avLst/>
            </a:prstGeom>
            <a:sp3d prstMaterial="plastic">
              <a:bevelT w="127000" h="25400" prst="relaxedInset"/>
            </a:sp3d>
          </p:spPr>
          <p:style>
            <a:lnRef idx="0">
              <a:schemeClr val="dk2">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2">
                <a:hueOff val="0"/>
                <a:satOff val="0"/>
                <a:lumOff val="0"/>
                <a:alphaOff val="0"/>
              </a:schemeClr>
            </a:fontRef>
          </p:style>
        </p:sp>
        <p:sp>
          <p:nvSpPr>
            <p:cNvPr id="8" name="Ellipse 4"/>
            <p:cNvSpPr/>
            <p:nvPr/>
          </p:nvSpPr>
          <p:spPr>
            <a:xfrm>
              <a:off x="99399" y="63395"/>
              <a:ext cx="305256" cy="305256"/>
            </a:xfrm>
            <a:prstGeom prst="rect">
              <a:avLst/>
            </a:prstGeom>
            <a:sp3d/>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fr-FR" sz="2000" kern="1200" dirty="0" smtClean="0"/>
                <a:t>8</a:t>
              </a:r>
              <a:endParaRPr lang="ar-DZ" sz="2000" kern="1200" dirty="0" smtClean="0"/>
            </a:p>
          </p:txBody>
        </p:sp>
      </p:grpSp>
      <p:cxnSp>
        <p:nvCxnSpPr>
          <p:cNvPr id="9" name="Connecteur droit 8"/>
          <p:cNvCxnSpPr/>
          <p:nvPr/>
        </p:nvCxnSpPr>
        <p:spPr>
          <a:xfrm>
            <a:off x="4401304" y="7812360"/>
            <a:ext cx="1764000" cy="0"/>
          </a:xfrm>
          <a:prstGeom prst="line">
            <a:avLst/>
          </a:prstGeom>
          <a:ln w="12700"/>
          <a:effectLst>
            <a:reflection blurRad="6350" stA="50000" endA="300" endPos="38500" dist="50800" dir="5400000" sy="-100000" algn="bl" rotWithShape="0"/>
          </a:effectLst>
        </p:spPr>
        <p:style>
          <a:lnRef idx="1">
            <a:schemeClr val="dk1"/>
          </a:lnRef>
          <a:fillRef idx="0">
            <a:schemeClr val="dk1"/>
          </a:fillRef>
          <a:effectRef idx="0">
            <a:schemeClr val="dk1"/>
          </a:effectRef>
          <a:fontRef idx="minor">
            <a:schemeClr val="tx1"/>
          </a:fontRef>
        </p:style>
      </p:cxnSp>
      <p:sp>
        <p:nvSpPr>
          <p:cNvPr id="10" name="Titre 1"/>
          <p:cNvSpPr>
            <a:spLocks noGrp="1"/>
          </p:cNvSpPr>
          <p:nvPr/>
        </p:nvSpPr>
        <p:spPr>
          <a:xfrm>
            <a:off x="342900" y="0"/>
            <a:ext cx="6172200" cy="781236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r>
              <a:rPr lang="ar-DZ" sz="2800" i="1" u="sng" dirty="0" smtClean="0">
                <a:latin typeface="Arabic Typesetting" pitchFamily="66" charset="-78"/>
                <a:cs typeface="Arabic Typesetting" pitchFamily="66" charset="-78"/>
              </a:rPr>
              <a:t>إسهاماته في إثراء الفكر الإنساني :</a:t>
            </a:r>
          </a:p>
          <a:p>
            <a:pPr algn="r" rtl="1"/>
            <a:r>
              <a:rPr lang="ar-DZ" sz="2500" dirty="0">
                <a:latin typeface="Arabic Typesetting" pitchFamily="66" charset="-78"/>
                <a:cs typeface="Arabic Typesetting" pitchFamily="66" charset="-78"/>
              </a:rPr>
              <a:t> </a:t>
            </a:r>
            <a:r>
              <a:rPr lang="ar-DZ" sz="2500" dirty="0" smtClean="0">
                <a:latin typeface="Arabic Typesetting" pitchFamily="66" charset="-78"/>
                <a:cs typeface="Arabic Typesetting" pitchFamily="66" charset="-78"/>
              </a:rPr>
              <a:t>   لقد كان العالم العربي المسلم الملقب </a:t>
            </a:r>
            <a:r>
              <a:rPr lang="ar-DZ" sz="2500" dirty="0" err="1" smtClean="0">
                <a:latin typeface="Arabic Typesetting" pitchFamily="66" charset="-78"/>
                <a:cs typeface="Arabic Typesetting" pitchFamily="66" charset="-78"/>
              </a:rPr>
              <a:t>بالكرجي</a:t>
            </a:r>
            <a:r>
              <a:rPr lang="ar-DZ" sz="2500" dirty="0" smtClean="0">
                <a:latin typeface="Arabic Typesetting" pitchFamily="66" charset="-78"/>
                <a:cs typeface="Arabic Typesetting" pitchFamily="66" charset="-78"/>
              </a:rPr>
              <a:t>  عالما محنكا فلم يترك موضوعا في الحساب أو الجبر إلاّ و تطرق إليه و طوره و من بين أعماله التي جعلت علماء المشرق و المغرب يتفقون على أنه عبقري رياضيات :</a:t>
            </a:r>
          </a:p>
          <a:p>
            <a:pPr algn="r" rtl="1"/>
            <a:r>
              <a:rPr lang="ar-DZ" sz="2500" dirty="0" smtClean="0">
                <a:latin typeface="Arabic Typesetting" pitchFamily="66" charset="-78"/>
                <a:cs typeface="Arabic Typesetting" pitchFamily="66" charset="-78"/>
              </a:rPr>
              <a:t>1 _ أوجد طرقا جديدة لإيجاد القيم التقريبية للأعداد و الكميات التي لا يمكن استخراج جذورها  . [21]</a:t>
            </a:r>
          </a:p>
          <a:p>
            <a:pPr algn="r" rtl="1"/>
            <a:r>
              <a:rPr lang="ar-DZ" sz="2500" dirty="0" smtClean="0">
                <a:latin typeface="Arabic Typesetting" pitchFamily="66" charset="-78"/>
                <a:cs typeface="Arabic Typesetting" pitchFamily="66" charset="-78"/>
              </a:rPr>
              <a:t>2 _ وضع نظريات لم يسبقه أحد إليها قبله .  [22]</a:t>
            </a:r>
          </a:p>
          <a:p>
            <a:pPr algn="r" rtl="1"/>
            <a:r>
              <a:rPr lang="ar-DZ" sz="2500" dirty="0" smtClean="0">
                <a:latin typeface="Arabic Typesetting" pitchFamily="66" charset="-78"/>
                <a:cs typeface="Arabic Typesetting" pitchFamily="66" charset="-78"/>
              </a:rPr>
              <a:t>3 _ استنبط قانونا جديدا لإيجاد الجذر التربيعي . [23]</a:t>
            </a:r>
          </a:p>
          <a:p>
            <a:pPr algn="r" rtl="1"/>
            <a:r>
              <a:rPr lang="ar-DZ" sz="2500" dirty="0" smtClean="0">
                <a:latin typeface="Arabic Typesetting" pitchFamily="66" charset="-78"/>
                <a:cs typeface="Arabic Typesetting" pitchFamily="66" charset="-78"/>
              </a:rPr>
              <a:t>4 _ أوجد حلولا متنوعة و فريدة لمعادلات من الدرجة الثانية . [24]</a:t>
            </a:r>
          </a:p>
          <a:p>
            <a:pPr algn="r" rtl="1"/>
            <a:r>
              <a:rPr lang="ar-DZ" sz="2500" dirty="0" smtClean="0">
                <a:latin typeface="Arabic Typesetting" pitchFamily="66" charset="-78"/>
                <a:cs typeface="Arabic Typesetting" pitchFamily="66" charset="-78"/>
              </a:rPr>
              <a:t>5 _ </a:t>
            </a:r>
            <a:r>
              <a:rPr lang="ar-DZ" sz="2500" dirty="0">
                <a:latin typeface="Arabic Typesetting" pitchFamily="66" charset="-78"/>
                <a:cs typeface="Arabic Typesetting" pitchFamily="66" charset="-78"/>
              </a:rPr>
              <a:t>ا</a:t>
            </a:r>
            <a:r>
              <a:rPr lang="ar-DZ" sz="2500" dirty="0" smtClean="0">
                <a:latin typeface="Arabic Typesetting" pitchFamily="66" charset="-78"/>
                <a:cs typeface="Arabic Typesetting" pitchFamily="66" charset="-78"/>
              </a:rPr>
              <a:t>بتكر طريقة لجمع وطرح الأعداد الصماء . [25]</a:t>
            </a:r>
          </a:p>
          <a:p>
            <a:pPr algn="r" rtl="1"/>
            <a:r>
              <a:rPr lang="ar-DZ" sz="2500" dirty="0" smtClean="0">
                <a:latin typeface="Arabic Typesetting" pitchFamily="66" charset="-78"/>
                <a:cs typeface="Arabic Typesetting" pitchFamily="66" charset="-78"/>
              </a:rPr>
              <a:t>6 _ وضع مثلث المعاملات النظرية ذات </a:t>
            </a:r>
            <a:r>
              <a:rPr lang="ar-DZ" sz="2500" dirty="0" smtClean="0">
                <a:latin typeface="Arabic Typesetting" pitchFamily="66" charset="-78"/>
                <a:cs typeface="Arabic Typesetting" pitchFamily="66" charset="-78"/>
              </a:rPr>
              <a:t>حدَّين ويعرف حاليا بمثلث </a:t>
            </a:r>
            <a:r>
              <a:rPr lang="ar-DZ" sz="2500" dirty="0" err="1" smtClean="0">
                <a:latin typeface="Arabic Typesetting" pitchFamily="66" charset="-78"/>
                <a:cs typeface="Arabic Typesetting" pitchFamily="66" charset="-78"/>
              </a:rPr>
              <a:t>باسقال</a:t>
            </a:r>
            <a:r>
              <a:rPr lang="fr-FR" sz="2500" dirty="0" smtClean="0">
                <a:latin typeface="Arabic Typesetting" pitchFamily="66" charset="-78"/>
                <a:cs typeface="Arabic Typesetting" pitchFamily="66" charset="-78"/>
              </a:rPr>
              <a:t> </a:t>
            </a:r>
            <a:r>
              <a:rPr lang="ar-DZ" sz="2500" dirty="0" smtClean="0">
                <a:latin typeface="Arabic Typesetting" pitchFamily="66" charset="-78"/>
                <a:cs typeface="Arabic Typesetting" pitchFamily="66" charset="-78"/>
              </a:rPr>
              <a:t> </a:t>
            </a:r>
            <a:r>
              <a:rPr lang="ar-DZ" sz="2500" dirty="0" smtClean="0">
                <a:latin typeface="Arabic Typesetting" pitchFamily="66" charset="-78"/>
                <a:cs typeface="Arabic Typesetting" pitchFamily="66" charset="-78"/>
              </a:rPr>
              <a:t>. [26]</a:t>
            </a:r>
          </a:p>
          <a:p>
            <a:pPr algn="r" rtl="1"/>
            <a:r>
              <a:rPr lang="ar-DZ" sz="2500" dirty="0" smtClean="0">
                <a:latin typeface="Arabic Typesetting" pitchFamily="66" charset="-78"/>
                <a:cs typeface="Arabic Typesetting" pitchFamily="66" charset="-78"/>
              </a:rPr>
              <a:t>7 _ قام بحساب مجموع مربعات الأعداد الطبيعية و كذلك مكعباتها. [27]</a:t>
            </a:r>
          </a:p>
          <a:p>
            <a:pPr algn="r" rtl="1"/>
            <a:r>
              <a:rPr lang="ar-DZ" sz="2800" i="1" u="sng" dirty="0" smtClean="0">
                <a:latin typeface="Arabic Typesetting" pitchFamily="66" charset="-78"/>
                <a:cs typeface="Arabic Typesetting" pitchFamily="66" charset="-78"/>
              </a:rPr>
              <a:t>مؤلفاته : </a:t>
            </a:r>
            <a:r>
              <a:rPr lang="ar-DZ" sz="2800" dirty="0" smtClean="0">
                <a:latin typeface="Arabic Typesetting" pitchFamily="66" charset="-78"/>
                <a:cs typeface="Arabic Typesetting" pitchFamily="66" charset="-78"/>
              </a:rPr>
              <a:t> </a:t>
            </a:r>
            <a:r>
              <a:rPr lang="ar-DZ" sz="2500" dirty="0" smtClean="0">
                <a:latin typeface="Arabic Typesetting" pitchFamily="66" charset="-78"/>
                <a:cs typeface="Arabic Typesetting" pitchFamily="66" charset="-78"/>
              </a:rPr>
              <a:t>[28]</a:t>
            </a:r>
            <a:endParaRPr lang="ar-DZ" sz="2500" i="1" u="sng" dirty="0" smtClean="0">
              <a:latin typeface="Arabic Typesetting" pitchFamily="66" charset="-78"/>
              <a:cs typeface="Arabic Typesetting" pitchFamily="66" charset="-78"/>
            </a:endParaRPr>
          </a:p>
          <a:p>
            <a:pPr algn="r" rtl="1"/>
            <a:r>
              <a:rPr lang="ar-DZ" sz="2500" dirty="0" smtClean="0">
                <a:latin typeface="Arabic Typesetting" pitchFamily="66" charset="-78"/>
                <a:cs typeface="Arabic Typesetting" pitchFamily="66" charset="-78"/>
              </a:rPr>
              <a:t>      عكف </a:t>
            </a:r>
            <a:r>
              <a:rPr lang="ar-DZ" sz="2500" dirty="0" err="1">
                <a:latin typeface="Arabic Typesetting" pitchFamily="66" charset="-78"/>
                <a:cs typeface="Arabic Typesetting" pitchFamily="66" charset="-78"/>
              </a:rPr>
              <a:t>الكرجي</a:t>
            </a:r>
            <a:r>
              <a:rPr lang="ar-DZ" sz="2500" dirty="0">
                <a:latin typeface="Arabic Typesetting" pitchFamily="66" charset="-78"/>
                <a:cs typeface="Arabic Typesetting" pitchFamily="66" charset="-78"/>
              </a:rPr>
              <a:t> على التصنيف فألف الكثير ولكن مع شديد الأسف ضاع معظم إنتاجه العلمي ولم يُعثر إلا على </a:t>
            </a:r>
            <a:r>
              <a:rPr lang="ar-DZ" sz="2500" dirty="0" smtClean="0">
                <a:latin typeface="Arabic Typesetting" pitchFamily="66" charset="-78"/>
                <a:cs typeface="Arabic Typesetting" pitchFamily="66" charset="-78"/>
              </a:rPr>
              <a:t>القليل ، ومنها :</a:t>
            </a:r>
            <a:endParaRPr lang="ar-DZ" sz="2500" dirty="0">
              <a:latin typeface="Arabic Typesetting" pitchFamily="66" charset="-78"/>
              <a:cs typeface="Arabic Typesetting" pitchFamily="66" charset="-78"/>
            </a:endParaRPr>
          </a:p>
          <a:p>
            <a:pPr algn="r" rtl="1"/>
            <a:r>
              <a:rPr lang="ar-DZ" sz="2500" dirty="0" smtClean="0">
                <a:latin typeface="Arabic Typesetting" pitchFamily="66" charset="-78"/>
                <a:cs typeface="Arabic Typesetting" pitchFamily="66" charset="-78"/>
              </a:rPr>
              <a:t>1</a:t>
            </a:r>
            <a:r>
              <a:rPr lang="ar-SA" sz="2500" dirty="0" smtClean="0">
                <a:latin typeface="Arabic Typesetting" pitchFamily="66" charset="-78"/>
                <a:cs typeface="Arabic Typesetting" pitchFamily="66" charset="-78"/>
              </a:rPr>
              <a:t>) </a:t>
            </a:r>
            <a:r>
              <a:rPr lang="ar-SA" sz="2500" dirty="0">
                <a:latin typeface="Arabic Typesetting" pitchFamily="66" charset="-78"/>
                <a:cs typeface="Arabic Typesetting" pitchFamily="66" charset="-78"/>
              </a:rPr>
              <a:t>كتاب الفخري في الحسـاب. </a:t>
            </a:r>
            <a:endParaRPr lang="fr-FR" sz="2500" dirty="0">
              <a:latin typeface="Arabic Typesetting" pitchFamily="66" charset="-78"/>
              <a:cs typeface="Arabic Typesetting" pitchFamily="66" charset="-78"/>
            </a:endParaRPr>
          </a:p>
          <a:p>
            <a:pPr algn="r" rtl="1"/>
            <a:r>
              <a:rPr lang="ar-DZ" sz="2500" dirty="0" smtClean="0">
                <a:latin typeface="Arabic Typesetting" pitchFamily="66" charset="-78"/>
                <a:cs typeface="Arabic Typesetting" pitchFamily="66" charset="-78"/>
              </a:rPr>
              <a:t>2</a:t>
            </a:r>
            <a:r>
              <a:rPr lang="ar-SA" sz="2500" dirty="0" smtClean="0">
                <a:latin typeface="Arabic Typesetting" pitchFamily="66" charset="-78"/>
                <a:cs typeface="Arabic Typesetting" pitchFamily="66" charset="-78"/>
              </a:rPr>
              <a:t>) </a:t>
            </a:r>
            <a:r>
              <a:rPr lang="ar-SA" sz="2500" dirty="0">
                <a:latin typeface="Arabic Typesetting" pitchFamily="66" charset="-78"/>
                <a:cs typeface="Arabic Typesetting" pitchFamily="66" charset="-78"/>
              </a:rPr>
              <a:t>كتاب البديع </a:t>
            </a:r>
            <a:r>
              <a:rPr lang="ar-DZ" sz="2500" dirty="0" smtClean="0">
                <a:latin typeface="Arabic Typesetting" pitchFamily="66" charset="-78"/>
                <a:cs typeface="Arabic Typesetting" pitchFamily="66" charset="-78"/>
              </a:rPr>
              <a:t>+ الكافي في الحساب .</a:t>
            </a:r>
            <a:endParaRPr lang="fr-FR" sz="2500" dirty="0">
              <a:latin typeface="Arabic Typesetting" pitchFamily="66" charset="-78"/>
              <a:cs typeface="Arabic Typesetting" pitchFamily="66" charset="-78"/>
            </a:endParaRPr>
          </a:p>
          <a:p>
            <a:pPr algn="r" rtl="1"/>
            <a:r>
              <a:rPr lang="ar-DZ" sz="2500" dirty="0" smtClean="0">
                <a:latin typeface="Arabic Typesetting" pitchFamily="66" charset="-78"/>
                <a:cs typeface="Arabic Typesetting" pitchFamily="66" charset="-78"/>
              </a:rPr>
              <a:t>3</a:t>
            </a:r>
            <a:r>
              <a:rPr lang="ar-SA" sz="2500" dirty="0" smtClean="0">
                <a:latin typeface="Arabic Typesetting" pitchFamily="66" charset="-78"/>
                <a:cs typeface="Arabic Typesetting" pitchFamily="66" charset="-78"/>
              </a:rPr>
              <a:t>) </a:t>
            </a:r>
            <a:r>
              <a:rPr lang="ar-SA" sz="2500" dirty="0">
                <a:latin typeface="Arabic Typesetting" pitchFamily="66" charset="-78"/>
                <a:cs typeface="Arabic Typesetting" pitchFamily="66" charset="-78"/>
              </a:rPr>
              <a:t>رسالة في استخراج الجذور الصماء وضربها وقسمتها </a:t>
            </a:r>
            <a:endParaRPr lang="fr-FR" sz="2500" dirty="0">
              <a:latin typeface="Arabic Typesetting" pitchFamily="66" charset="-78"/>
              <a:cs typeface="Arabic Typesetting" pitchFamily="66" charset="-78"/>
            </a:endParaRPr>
          </a:p>
          <a:p>
            <a:pPr algn="r" rtl="1"/>
            <a:r>
              <a:rPr lang="ar-DZ" sz="2500" dirty="0" smtClean="0">
                <a:latin typeface="Arabic Typesetting" pitchFamily="66" charset="-78"/>
                <a:cs typeface="Arabic Typesetting" pitchFamily="66" charset="-78"/>
              </a:rPr>
              <a:t>4</a:t>
            </a:r>
            <a:r>
              <a:rPr lang="ar-SA" sz="2500" dirty="0" smtClean="0">
                <a:latin typeface="Arabic Typesetting" pitchFamily="66" charset="-78"/>
                <a:cs typeface="Arabic Typesetting" pitchFamily="66" charset="-78"/>
              </a:rPr>
              <a:t>) </a:t>
            </a:r>
            <a:r>
              <a:rPr lang="ar-SA" sz="2500" dirty="0">
                <a:latin typeface="Arabic Typesetting" pitchFamily="66" charset="-78"/>
                <a:cs typeface="Arabic Typesetting" pitchFamily="66" charset="-78"/>
              </a:rPr>
              <a:t>رسالة حسب فيها مساحات بعض السطوح. </a:t>
            </a:r>
            <a:endParaRPr lang="fr-FR" sz="2500" dirty="0">
              <a:latin typeface="Arabic Typesetting" pitchFamily="66" charset="-78"/>
              <a:cs typeface="Arabic Typesetting" pitchFamily="66" charset="-78"/>
            </a:endParaRPr>
          </a:p>
          <a:p>
            <a:pPr algn="r" rtl="1"/>
            <a:r>
              <a:rPr lang="ar-DZ" sz="2500" dirty="0" smtClean="0">
                <a:latin typeface="Arabic Typesetting" pitchFamily="66" charset="-78"/>
                <a:cs typeface="Arabic Typesetting" pitchFamily="66" charset="-78"/>
              </a:rPr>
              <a:t>5</a:t>
            </a:r>
            <a:r>
              <a:rPr lang="ar-SA" sz="2500" dirty="0" smtClean="0">
                <a:latin typeface="Arabic Typesetting" pitchFamily="66" charset="-78"/>
                <a:cs typeface="Arabic Typesetting" pitchFamily="66" charset="-78"/>
              </a:rPr>
              <a:t>) </a:t>
            </a:r>
            <a:r>
              <a:rPr lang="ar-SA" sz="2500" dirty="0">
                <a:latin typeface="Arabic Typesetting" pitchFamily="66" charset="-78"/>
                <a:cs typeface="Arabic Typesetting" pitchFamily="66" charset="-78"/>
              </a:rPr>
              <a:t>رسالة في برهان النظريات الت تتعلق بإيجاد مجموع مربعات ومكعبات الأعداد الطبيعية</a:t>
            </a:r>
            <a:r>
              <a:rPr lang="ar-SA" sz="2500" dirty="0" smtClean="0">
                <a:latin typeface="Arabic Typesetting" pitchFamily="66" charset="-78"/>
                <a:cs typeface="Arabic Typesetting" pitchFamily="66" charset="-78"/>
              </a:rPr>
              <a:t>.</a:t>
            </a:r>
            <a:endParaRPr lang="fr-FR" sz="2500" dirty="0">
              <a:latin typeface="Arabic Typesetting" pitchFamily="66" charset="-78"/>
              <a:cs typeface="Arabic Typesetting" pitchFamily="66" charset="-78"/>
            </a:endParaRPr>
          </a:p>
        </p:txBody>
      </p:sp>
      <p:sp>
        <p:nvSpPr>
          <p:cNvPr id="13" name="Rectangle 12"/>
          <p:cNvSpPr/>
          <p:nvPr/>
        </p:nvSpPr>
        <p:spPr>
          <a:xfrm>
            <a:off x="314654" y="7848456"/>
            <a:ext cx="6228692" cy="864000"/>
          </a:xfrm>
          <a:prstGeom prst="rect">
            <a:avLst/>
          </a:prstGeom>
          <a:ln>
            <a:noFill/>
          </a:ln>
          <a:effectLst/>
        </p:spPr>
        <p:style>
          <a:lnRef idx="2">
            <a:schemeClr val="accent6"/>
          </a:lnRef>
          <a:fillRef idx="1">
            <a:schemeClr val="lt1"/>
          </a:fillRef>
          <a:effectRef idx="0">
            <a:schemeClr val="accent6"/>
          </a:effectRef>
          <a:fontRef idx="minor">
            <a:schemeClr val="dk1"/>
          </a:fontRef>
        </p:style>
        <p:txBody>
          <a:bodyPr rtlCol="0" anchor="ctr"/>
          <a:lstStyle/>
          <a:p>
            <a:pPr algn="r" rtl="1"/>
            <a:r>
              <a:rPr lang="ar-DZ" sz="1600" dirty="0" smtClean="0">
                <a:latin typeface="Arabic Typesetting" pitchFamily="66" charset="-78"/>
                <a:cs typeface="Arabic Typesetting" pitchFamily="66" charset="-78"/>
              </a:rPr>
              <a:t>[21],[24],[26] أعماله , الكتاب المدرسي للرياضيات 2 ثانوي , ص35 .</a:t>
            </a:r>
          </a:p>
          <a:p>
            <a:pPr algn="r" rtl="1"/>
            <a:r>
              <a:rPr lang="ar-DZ" sz="1600" dirty="0" smtClean="0">
                <a:latin typeface="Arabic Typesetting" pitchFamily="66" charset="-78"/>
                <a:cs typeface="Arabic Typesetting" pitchFamily="66" charset="-78"/>
              </a:rPr>
              <a:t>[22],[23],[25],[27] أعماله و نظرياته , ويكيبيديا .</a:t>
            </a:r>
          </a:p>
          <a:p>
            <a:pPr algn="r" rtl="1"/>
            <a:r>
              <a:rPr lang="ar-DZ" sz="1600" dirty="0" smtClean="0">
                <a:latin typeface="Arabic Typesetting" pitchFamily="66" charset="-78"/>
                <a:cs typeface="Arabic Typesetting" pitchFamily="66" charset="-78"/>
              </a:rPr>
              <a:t>[28] مؤلفاته , ويكيبيديا .</a:t>
            </a:r>
            <a:endParaRPr lang="fr-FR" sz="1600" dirty="0">
              <a:latin typeface="Arabic Typesetting" pitchFamily="66" charset="-78"/>
              <a:cs typeface="Arabic Typesetting" pitchFamily="66" charset="-78"/>
            </a:endParaRPr>
          </a:p>
        </p:txBody>
      </p:sp>
      <p:pic>
        <p:nvPicPr>
          <p:cNvPr id="2050" name="Picture 2"/>
          <p:cNvPicPr>
            <a:picLocks noChangeAspect="1" noChangeArrowheads="1"/>
          </p:cNvPicPr>
          <p:nvPr/>
        </p:nvPicPr>
        <p:blipFill>
          <a:blip r:embed="rId3">
            <a:biLevel thresh="75000"/>
            <a:extLst>
              <a:ext uri="{28A0092B-C50C-407E-A947-70E740481C1C}">
                <a14:useLocalDpi xmlns:a14="http://schemas.microsoft.com/office/drawing/2010/main" val="0"/>
              </a:ext>
            </a:extLst>
          </a:blip>
          <a:srcRect/>
          <a:stretch>
            <a:fillRect/>
          </a:stretch>
        </p:blipFill>
        <p:spPr bwMode="auto">
          <a:xfrm>
            <a:off x="476672" y="5633864"/>
            <a:ext cx="1657350" cy="1704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25840496"/>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796</TotalTime>
  <Words>1827</Words>
  <Application>Microsoft Office PowerPoint</Application>
  <PresentationFormat>Affichage à l'écran (4:3)</PresentationFormat>
  <Paragraphs>126</Paragraphs>
  <Slides>13</Slides>
  <Notes>0</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Thème Office</vt:lpstr>
      <vt:lpstr>Présentation PowerPoint</vt:lpstr>
      <vt:lpstr>Présentation PowerPoint</vt:lpstr>
      <vt:lpstr>       تتميّز الحضارة الإسلاميّة بالعديد من الأخلاق الفاضلة، والعلوم المتطوّرة، والتقاليد المميّزة، ونتجت تلك المميّزات من اتّباعهم للدين الإسلامي الذي عبّر عن جلّ أشكال التطوّر والنهضة في جميع مجالات الحياة، فقد برزت الحضارة الإسلاميّة في العديد من عهود الخلافة، ومن أشهر تلك المراحل التي تميزت فيها النهضة الإسلاميّة هي فترة الخلافة العباسيّة، فقد وصف ابن طَباطبا العصر العباسي بقوله:" كثيرة المحاسن، جمة المكارم، أسواق العلوم فيها قائمة، وبضائع الآداب فيها نافقة، وشعائر الدين فيها معظمة، والخيرات فيها دائرة، والدنيا عامرة، والحرمات مرعيّة، والثغور محصّنة، وما زالت على ذلك حتّى أواخر أيامها، فانتشر الشر، واضطرب الأمر ." , ولكن لكلّ حضارة فترة من الازدهار وفترة من الزوال، وهذا الزوال ناتج من الغرور والضياع واللهو وضياع المبادئ التي عليها قامت تلك الحضارة، ولكن العصر العباسي ما زال من أشهر العصور تطوّراً ونهضة وعماراً في التاريخ الإسلامي.        لقد برز العلماء المسلمون في هذا العصر وقاموا بالعديد من الإنجازات التي خدمت البشرية على مر العصور في مجلات الطب، والرياضيات، والفلك، والشعر والبلاغة وغيرها من العلوم .       و في هذا البحث الموجز نحاول أن ننقل لكم شخصيات علمية كان لها الأثر العظيم في تطور و ازدهار الأمة الإسلامية العربية في هذا العصر ؛ مُنَوهينَ إلى بعض العوائق التي صادفت سبيلنا في تحقيق غايتنا كصعوبة الالتقاء و قصر مدة تسليم البحث و نُذْرَةِ المصادر التي قمنا بالإقتبَاسِ منها ؛ ولكن بتوفيق من الله و رحمة من لدنه ها نحن نضع بين أيديكم جهودنا . منتظرين على أحر من الجمر أن نكون قد وفقنا في إيصال فكرتنا و الحصول على رضاكم .</vt:lpstr>
      <vt:lpstr>Présentation PowerPoint</vt:lpstr>
      <vt:lpstr>حياته :         ولد ~ جابر بن حيان ~ في العام الثاني بعد المائة الأولى للهجرة 102 ه , الموافق للعشرين بعد السبعمائة للميلاد 720 م . [1]        وقد  كان مولده [جابر] في قرية ~ طوس ~ التابعة لمدينة ~ مشهِدْ ~ التي هاجر إليها والده من الشام بعد احتدام الفتن السياسية و تقلب الأحوال الاقتصادية , و كان والده ~ حيّان بن عبد الله ~  عطَّارا يعمل في دكان للعطارة افتتحه لنفسه في مدينة      ~ طوس ~  , فولد له [جابر] بعد أشهر قليلة من افتتاحه للدكان .  [2]        نشأ ~ جابر بن حيان ~ في مدينته [طوس] وهو يساعد والده في عمله , و قد كان يميل إلى العزلة و التأمل , و يمتاز بالهدوء و الفطنة و الذكاء و الدهاء , وقد كان يحب الاطلاع عن خفايا و أسرار الظواهر المحيطة به , لذلك فيمكن القول أنه يملك في طفولته شخصية ذات شغف و حب لطلب العلم و التزود بالمعرفة , فلما كشف الأب جوهر ابنه سارع إلى تعليمه كل ما يعرفه حول العطارة , فأصبح الابن الذي لم يبلغ الرشد ذا علم لما يتعلق بالمعارف الطبية و الفلسفية و الطبيعية و الكيميائية .        لكن الرياح تجري بما لا تشتهي السفن , فقد مات والد ~ جابر ~  بسبب الصراع السياسي الذي ميز هذا العصر  [3] , فحزن الابن لموت والده و راح يذكر وصيته بحثه على طلب العلم و الاجتهاد في ذلك .       و بعد هدوء الأوضاع السياسية و إشراق الدولة العباسية بعد الأُموية [4] , قرر  ~ جابر ~ الانتقال بأهله إلى الكوفة طالبا العلم, أين كان أول لقاء به مع ~ جعفر الصادق~  الذي أعطاه كتابا يونانيا مترجما في الكيمياء «القراطيس»  .</vt:lpstr>
      <vt:lpstr>      لقد حرص الإمام جعفر الصاق على تعليم ~ جابر ~ بعض أسرار الدين و علومه ، و قد كان لقاؤهما أعظم لقاء في حياة ~ جابر ~ , ذلك أنه أخذ من الإمام جعفر الصادق الكثير من المعارف الكيميائية و التي استقاها الإمام من علم الكيمياء عن اليونان و المصريين و الفرس و الهنود و الصينيين , كما أن ~ جابر ~ أحس أن هذه المعارف الكيميائية مشوبة بالخرافات و السحر و الشعوذة و التعاويذ , وقد أخبره الإمام جعفر أنّ هذه المعارف غير محدودة و بإمكانه أن يواصل طلب العلم و يتوسع في هذه الأمور , فقرر ~ جابر ~ أن يواصل جمع المعارف بنفسه من عند أصحاب الحرف و الصنائع الذين يستعملون الكيمياء في أعمالهم .        و لما أراد ~جابر ~ أن يضمن لأهله العيش الكريم افتتح لنفسه دكانا , فكان يتعب نفسه بالعمل نهارا و طلب العلم ليلا , وقد اضطر إلى الزواج بإصرار من والدته بفتاة من أهل الكوفة . [5]       و بعد أن اطمأن على حياته و عمله , تفرغ ~ جابر  ~ للعلم  و أنشئ  لنفسه معملا خاصا للكيمياء جهزه بأدوات كانت متوفرة في تلك الفترة [6], و هكذا بدأ ~ جابر ~ حياته العلمية في معمله , توفي ~ جابر ~ عام 195ه – 720م , في الكوفة وعمره 95 ربيعا . [7] العوامل المساعدة على نبوغه : الأحداث السياسية في تلك الفترة و انعكاساتها . أثر وصايا أقرب الناس إليه [والده] . بروز نشاط ترجمة كتب أجنبية و الاقتباس منها . مصاحبة أهل العلم . الإلهام بتغيير الخرافات و الأمانة العلمية و الاكتشاف .</vt:lpstr>
      <vt:lpstr> إسهاماته في إثراء الفكر الإنساني: 1 _ يعتبر وَاضع أَساس { علم السموم }  . [8] 2 _ اكتشف عناصر كيميائية جديدة , مثل : مَاء الفضة – البوتَاس - ملح النشَاذر -أ ُكسيد الزرنيخ - الصوديوم ...   . [9] 3 _ تَرك العديد من المؤلفات .  [10] 4 _ أَول مَن جَعَلَ الكيمياءَ علما حقيقيا أَزاح عَنه ستَار الكَهَانَة وَ السرية   . [11]  5 _ التخَلص من الفرض النظري و البحث عن الواقع المحسوس   .  [12] 6 _ أَول مَن أَرسَى قَوَاعدَ المَنهَج التجريبي  .  [13] مؤلفاته : ترك ~ جابر بن حيان ~ العديد من الكتب و المؤلفات الكيميائية الكبيرة منها و الصغيرة , وقد بلغ عدد أهمها  54 كتابا ، منها : صندوق الحكمة – الوصية – الميزان – الإتقان – رسالة الأقران – المقالات الكبرى في علم الصّنعة – الزئبق – الذهب – المعرفة بالصّنعة الإلهية و الحكمة الفلسفية – الأرض – الوصية .....  [14] و يجدر الإشارة أن أغلب هذه الكتب ترجمت إلى اللغة اللاتينية ثم اللغات الأوروبية  و قد اهتمت بها أوربا اهتماما عظيما .  [15] </vt:lpstr>
      <vt:lpstr>Présentation PowerPoint</vt:lpstr>
      <vt:lpstr>Présentation PowerPoint</vt:lpstr>
      <vt:lpstr>Présentation PowerPoint</vt:lpstr>
      <vt:lpstr>Présentation PowerPoint</vt:lpstr>
      <vt:lpstr>Présentation PowerPoint</vt:lpstr>
      <vt:lpstr>     كتاب «من أعظم علماء الكيمياء » . [1],[2],[3],[4],[5],[6],[8],[9],[10],[11],[12],[13],[14],[15]  .     موسوعة ويكيبيديا الحرة .  [7],[19],[20],[22],[23],[25],[27],[28],[29],[30],[31],[32],[33],[34]  .    كتاب الرياضيات سنة ثانية ثانوي . [16],[17],[18],[21],[24],[26]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fujitsu</dc:creator>
  <cp:lastModifiedBy>fujitsu</cp:lastModifiedBy>
  <cp:revision>77</cp:revision>
  <dcterms:created xsi:type="dcterms:W3CDTF">2017-10-20T21:04:46Z</dcterms:created>
  <dcterms:modified xsi:type="dcterms:W3CDTF">2017-11-02T16:15:31Z</dcterms:modified>
</cp:coreProperties>
</file>