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2" r:id="rId3"/>
    <p:sldId id="263" r:id="rId4"/>
    <p:sldId id="264" r:id="rId5"/>
    <p:sldId id="267" r:id="rId6"/>
    <p:sldId id="269" r:id="rId7"/>
    <p:sldId id="270" r:id="rId8"/>
    <p:sldId id="271" r:id="rId9"/>
    <p:sldId id="272" r:id="rId10"/>
    <p:sldId id="273" r:id="rId11"/>
    <p:sldId id="274" r:id="rId12"/>
    <p:sldId id="275"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E080D113-B206-446F-A423-5B43C0173169}">
          <p14:sldIdLst>
            <p14:sldId id="256"/>
          </p14:sldIdLst>
        </p14:section>
        <p14:section name="Section sans titre" id="{65DC9313-B59E-4CCB-9780-931DEE40002F}">
          <p14:sldIdLst>
            <p14:sldId id="262"/>
            <p14:sldId id="263"/>
            <p14:sldId id="264"/>
            <p14:sldId id="267"/>
            <p14:sldId id="269"/>
            <p14:sldId id="270"/>
            <p14:sldId id="271"/>
            <p14:sldId id="272"/>
            <p14:sldId id="273"/>
            <p14:sldId id="274"/>
            <p14:sldId id="27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0"/>
  </p:normalViewPr>
  <p:slideViewPr>
    <p:cSldViewPr>
      <p:cViewPr varScale="1">
        <p:scale>
          <a:sx n="67" d="100"/>
          <a:sy n="67" d="100"/>
        </p:scale>
        <p:origin x="-126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Modifiez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ED638D7-6A6D-4111-AE24-D31AA8E4DBFF}" type="datetimeFigureOut">
              <a:rPr lang="fr-FR" smtClean="0"/>
              <a:t>13/07/2018</a:t>
            </a:fld>
            <a:endParaRPr lang="fr-FR" dirty="0"/>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dirty="0"/>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C3C7D44-A9EA-4AB5-BB41-8C5E7456055E}" type="slidenum">
              <a:rPr lang="fr-FR" smtClean="0"/>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ED638D7-6A6D-4111-AE24-D31AA8E4DBFF}" type="datetimeFigureOut">
              <a:rPr lang="fr-FR" smtClean="0"/>
              <a:t>13/07/2018</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0C3C7D44-A9EA-4AB5-BB41-8C5E7456055E}" type="slidenum">
              <a:rPr lang="fr-FR" smtClean="0"/>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EED638D7-6A6D-4111-AE24-D31AA8E4DBFF}" type="datetimeFigureOut">
              <a:rPr lang="fr-FR" smtClean="0"/>
              <a:t>13/07/2018</a:t>
            </a:fld>
            <a:endParaRPr lang="fr-FR" dirty="0"/>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dirty="0"/>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C3C7D44-A9EA-4AB5-BB41-8C5E7456055E}" type="slidenum">
              <a:rPr lang="fr-FR" smtClean="0"/>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ED638D7-6A6D-4111-AE24-D31AA8E4DBFF}" type="datetimeFigureOut">
              <a:rPr lang="fr-FR" smtClean="0"/>
              <a:t>13/07/2018</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0C3C7D44-A9EA-4AB5-BB41-8C5E7456055E}" type="slidenum">
              <a:rPr lang="fr-FR" smtClean="0"/>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ED638D7-6A6D-4111-AE24-D31AA8E4DBFF}" type="datetimeFigureOut">
              <a:rPr lang="fr-FR" smtClean="0"/>
              <a:t>13/07/2018</a:t>
            </a:fld>
            <a:endParaRPr lang="fr-FR" dirty="0"/>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dirty="0"/>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0C3C7D44-A9EA-4AB5-BB41-8C5E7456055E}" type="slidenum">
              <a:rPr lang="fr-FR" smtClean="0"/>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ED638D7-6A6D-4111-AE24-D31AA8E4DBFF}" type="datetimeFigureOut">
              <a:rPr lang="fr-FR" smtClean="0"/>
              <a:t>13/07/2018</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0C3C7D44-A9EA-4AB5-BB41-8C5E7456055E}" type="slidenum">
              <a:rPr lang="fr-FR" smtClean="0"/>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ED638D7-6A6D-4111-AE24-D31AA8E4DBFF}" type="datetimeFigureOut">
              <a:rPr lang="fr-FR" smtClean="0"/>
              <a:t>13/07/2018</a:t>
            </a:fld>
            <a:endParaRPr lang="fr-FR" dirty="0"/>
          </a:p>
        </p:txBody>
      </p:sp>
      <p:sp>
        <p:nvSpPr>
          <p:cNvPr id="8" name="Espace réservé du pied de page 7"/>
          <p:cNvSpPr>
            <a:spLocks noGrp="1"/>
          </p:cNvSpPr>
          <p:nvPr>
            <p:ph type="ftr" sz="quarter" idx="11"/>
          </p:nvPr>
        </p:nvSpPr>
        <p:spPr/>
        <p:txBody>
          <a:bodyPr/>
          <a:lstStyle>
            <a:extLst/>
          </a:lstStyle>
          <a:p>
            <a:endParaRPr lang="fr-FR" dirty="0"/>
          </a:p>
        </p:txBody>
      </p:sp>
      <p:sp>
        <p:nvSpPr>
          <p:cNvPr id="9" name="Espace réservé du numéro de diapositive 8"/>
          <p:cNvSpPr>
            <a:spLocks noGrp="1"/>
          </p:cNvSpPr>
          <p:nvPr>
            <p:ph type="sldNum" sz="quarter" idx="12"/>
          </p:nvPr>
        </p:nvSpPr>
        <p:spPr/>
        <p:txBody>
          <a:bodyPr/>
          <a:lstStyle>
            <a:extLst/>
          </a:lstStyle>
          <a:p>
            <a:fld id="{0C3C7D44-A9EA-4AB5-BB41-8C5E7456055E}" type="slidenum">
              <a:rPr lang="fr-FR" smtClean="0"/>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EED638D7-6A6D-4111-AE24-D31AA8E4DBFF}" type="datetimeFigureOut">
              <a:rPr lang="fr-FR" smtClean="0"/>
              <a:t>13/07/2018</a:t>
            </a:fld>
            <a:endParaRPr lang="fr-FR" dirty="0"/>
          </a:p>
        </p:txBody>
      </p:sp>
      <p:sp>
        <p:nvSpPr>
          <p:cNvPr id="4" name="Espace réservé du pied de page 3"/>
          <p:cNvSpPr>
            <a:spLocks noGrp="1"/>
          </p:cNvSpPr>
          <p:nvPr>
            <p:ph type="ftr" sz="quarter" idx="11"/>
          </p:nvPr>
        </p:nvSpPr>
        <p:spPr/>
        <p:txBody>
          <a:bodyPr/>
          <a:lstStyle>
            <a:extLst/>
          </a:lstStyle>
          <a:p>
            <a:endParaRPr lang="fr-FR" dirty="0"/>
          </a:p>
        </p:txBody>
      </p:sp>
      <p:sp>
        <p:nvSpPr>
          <p:cNvPr id="5" name="Espace réservé du numéro de diapositive 4"/>
          <p:cNvSpPr>
            <a:spLocks noGrp="1"/>
          </p:cNvSpPr>
          <p:nvPr>
            <p:ph type="sldNum" sz="quarter" idx="12"/>
          </p:nvPr>
        </p:nvSpPr>
        <p:spPr/>
        <p:txBody>
          <a:bodyPr/>
          <a:lstStyle>
            <a:extLst/>
          </a:lstStyle>
          <a:p>
            <a:fld id="{0C3C7D44-A9EA-4AB5-BB41-8C5E7456055E}" type="slidenum">
              <a:rPr lang="fr-FR" smtClean="0"/>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EED638D7-6A6D-4111-AE24-D31AA8E4DBFF}" type="datetimeFigureOut">
              <a:rPr lang="fr-FR" smtClean="0"/>
              <a:t>13/07/2018</a:t>
            </a:fld>
            <a:endParaRPr lang="fr-FR" dirty="0"/>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dirty="0"/>
          </a:p>
        </p:txBody>
      </p:sp>
      <p:sp>
        <p:nvSpPr>
          <p:cNvPr id="4" name="Espace réservé du numéro de diapositive 3"/>
          <p:cNvSpPr>
            <a:spLocks noGrp="1"/>
          </p:cNvSpPr>
          <p:nvPr>
            <p:ph type="sldNum" sz="quarter" idx="12"/>
          </p:nvPr>
        </p:nvSpPr>
        <p:spPr/>
        <p:txBody>
          <a:bodyPr/>
          <a:lstStyle>
            <a:extLst/>
          </a:lstStyle>
          <a:p>
            <a:fld id="{0C3C7D44-A9EA-4AB5-BB41-8C5E7456055E}" type="slidenum">
              <a:rPr lang="fr-FR" smtClean="0"/>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ED638D7-6A6D-4111-AE24-D31AA8E4DBFF}" type="datetimeFigureOut">
              <a:rPr lang="fr-FR" smtClean="0"/>
              <a:t>13/07/2018</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0C3C7D44-A9EA-4AB5-BB41-8C5E7456055E}" type="slidenum">
              <a:rPr lang="fr-FR" smtClean="0"/>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Modifiez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Modifiez les styles du texte du masque</a:t>
            </a:r>
          </a:p>
        </p:txBody>
      </p:sp>
      <p:sp>
        <p:nvSpPr>
          <p:cNvPr id="5" name="Espace réservé de la date 4"/>
          <p:cNvSpPr>
            <a:spLocks noGrp="1"/>
          </p:cNvSpPr>
          <p:nvPr>
            <p:ph type="dt" sz="half" idx="10"/>
          </p:nvPr>
        </p:nvSpPr>
        <p:spPr/>
        <p:txBody>
          <a:bodyPr/>
          <a:lstStyle>
            <a:extLst/>
          </a:lstStyle>
          <a:p>
            <a:fld id="{EED638D7-6A6D-4111-AE24-D31AA8E4DBFF}" type="datetimeFigureOut">
              <a:rPr lang="fr-FR" smtClean="0"/>
              <a:t>13/07/2018</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0C3C7D44-A9EA-4AB5-BB41-8C5E7456055E}" type="slidenum">
              <a:rPr lang="fr-FR" smtClean="0"/>
              <a:t>‹N°›</a:t>
            </a:fld>
            <a:endParaRPr lang="fr-FR" dirty="0"/>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dirty="0"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Modifiez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ED638D7-6A6D-4111-AE24-D31AA8E4DBFF}" type="datetimeFigureOut">
              <a:rPr lang="fr-FR" smtClean="0"/>
              <a:t>13/07/2018</a:t>
            </a:fld>
            <a:endParaRPr lang="fr-FR" dirty="0"/>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dirty="0"/>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C3C7D44-A9EA-4AB5-BB41-8C5E7456055E}" type="slidenum">
              <a:rPr lang="fr-FR" smtClean="0"/>
              <a:t>‹N°›</a:t>
            </a:fld>
            <a:endParaRPr lang="fr-FR"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sov\صور\صور و خلفيات\liilas_1316257898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128800" y="2245432"/>
            <a:ext cx="6741368" cy="2483768"/>
          </a:xfrm>
          <a:prstGeom prst="rect">
            <a:avLst/>
          </a:prstGeom>
          <a:noFill/>
          <a:extLst>
            <a:ext uri="{909E8E84-426E-40DD-AFC4-6F175D3DCCD1}">
              <a14:hiddenFill xmlns:a14="http://schemas.microsoft.com/office/drawing/2010/main">
                <a:solidFill>
                  <a:srgbClr val="FFFFFF"/>
                </a:solidFill>
              </a14:hiddenFill>
            </a:ext>
          </a:extLst>
        </p:spPr>
      </p:pic>
      <p:sp>
        <p:nvSpPr>
          <p:cNvPr id="4" name="Ruban vers le bas 3"/>
          <p:cNvSpPr/>
          <p:nvPr/>
        </p:nvSpPr>
        <p:spPr>
          <a:xfrm>
            <a:off x="3491880" y="136456"/>
            <a:ext cx="4752528" cy="1498476"/>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اعداد معرض حول السلام</a:t>
            </a:r>
            <a:endParaRPr lang="fr-FR" i="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Pensées 5"/>
          <p:cNvSpPr/>
          <p:nvPr/>
        </p:nvSpPr>
        <p:spPr>
          <a:xfrm>
            <a:off x="6876256" y="1939732"/>
            <a:ext cx="1850504" cy="151216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تعريف السلم و السلام</a:t>
            </a:r>
            <a:endParaRPr lang="fr-FR" i="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Étoile à 7 branches 6"/>
          <p:cNvSpPr/>
          <p:nvPr/>
        </p:nvSpPr>
        <p:spPr>
          <a:xfrm>
            <a:off x="2771800" y="1687724"/>
            <a:ext cx="2376264" cy="213732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شخصيات عرفت بنزعتها السلمية</a:t>
            </a:r>
            <a:endParaRPr lang="fr-FR" i="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Étoile à 6 branches 7"/>
          <p:cNvSpPr/>
          <p:nvPr/>
        </p:nvSpPr>
        <p:spPr>
          <a:xfrm>
            <a:off x="4870238" y="3153700"/>
            <a:ext cx="2283844" cy="2191896"/>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أمثال و حكم عن السلام</a:t>
            </a:r>
            <a:endParaRPr lang="fr-FR" i="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Étoile à 7 branches 8"/>
          <p:cNvSpPr/>
          <p:nvPr/>
        </p:nvSpPr>
        <p:spPr>
          <a:xfrm>
            <a:off x="6156176" y="4991442"/>
            <a:ext cx="2808312" cy="1739652"/>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جائزة نوبل للسلام و رموز السلام</a:t>
            </a:r>
            <a:endParaRPr lang="fr-FR" i="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45721145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7" presetClass="emph" presetSubtype="0" fill="remove" grpId="0" nodeType="clickEffect">
                                  <p:stCondLst>
                                    <p:cond delay="0"/>
                                  </p:stCondLst>
                                  <p:childTnLst>
                                    <p:animClr clrSpc="rgb" dir="cw">
                                      <p:cBhvr override="childStyle">
                                        <p:cTn id="16" dur="250" autoRev="1" fill="remove"/>
                                        <p:tgtEl>
                                          <p:spTgt spid="8"/>
                                        </p:tgtEl>
                                        <p:attrNameLst>
                                          <p:attrName>style.color</p:attrName>
                                        </p:attrNameLst>
                                      </p:cBhvr>
                                      <p:to>
                                        <a:schemeClr val="bg1"/>
                                      </p:to>
                                    </p:animClr>
                                    <p:animClr clrSpc="rgb" dir="cw">
                                      <p:cBhvr>
                                        <p:cTn id="17" dur="250" autoRev="1" fill="remove"/>
                                        <p:tgtEl>
                                          <p:spTgt spid="8"/>
                                        </p:tgtEl>
                                        <p:attrNameLst>
                                          <p:attrName>fillcolor</p:attrName>
                                        </p:attrNameLst>
                                      </p:cBhvr>
                                      <p:to>
                                        <a:schemeClr val="bg1"/>
                                      </p:to>
                                    </p:animClr>
                                    <p:set>
                                      <p:cBhvr>
                                        <p:cTn id="18" dur="250" autoRev="1" fill="remove"/>
                                        <p:tgtEl>
                                          <p:spTgt spid="8"/>
                                        </p:tgtEl>
                                        <p:attrNameLst>
                                          <p:attrName>fill.type</p:attrName>
                                        </p:attrNameLst>
                                      </p:cBhvr>
                                      <p:to>
                                        <p:strVal val="solid"/>
                                      </p:to>
                                    </p:set>
                                    <p:set>
                                      <p:cBhvr>
                                        <p:cTn id="19" dur="250" autoRev="1" fill="remove"/>
                                        <p:tgtEl>
                                          <p:spTgt spid="8"/>
                                        </p:tgtEl>
                                        <p:attrNameLst>
                                          <p:attrName>fill.on</p:attrName>
                                        </p:attrNameLst>
                                      </p:cBhvr>
                                      <p:to>
                                        <p:strVal val="true"/>
                                      </p:to>
                                    </p:se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1000" fill="hold"/>
                                        <p:tgtEl>
                                          <p:spTgt spid="6"/>
                                        </p:tgtEl>
                                        <p:attrNameLst>
                                          <p:attrName>ppt_w</p:attrName>
                                        </p:attrNameLst>
                                      </p:cBhvr>
                                      <p:tavLst>
                                        <p:tav tm="0">
                                          <p:val>
                                            <p:fltVal val="0"/>
                                          </p:val>
                                        </p:tav>
                                        <p:tav tm="100000">
                                          <p:val>
                                            <p:strVal val="#ppt_w"/>
                                          </p:val>
                                        </p:tav>
                                      </p:tavLst>
                                    </p:anim>
                                    <p:anim calcmode="lin" valueType="num">
                                      <p:cBhvr>
                                        <p:cTn id="25" dur="1000" fill="hold"/>
                                        <p:tgtEl>
                                          <p:spTgt spid="6"/>
                                        </p:tgtEl>
                                        <p:attrNameLst>
                                          <p:attrName>ppt_h</p:attrName>
                                        </p:attrNameLst>
                                      </p:cBhvr>
                                      <p:tavLst>
                                        <p:tav tm="0">
                                          <p:val>
                                            <p:fltVal val="0"/>
                                          </p:val>
                                        </p:tav>
                                        <p:tav tm="100000">
                                          <p:val>
                                            <p:strVal val="#ppt_h"/>
                                          </p:val>
                                        </p:tav>
                                      </p:tavLst>
                                    </p:anim>
                                    <p:anim calcmode="lin" valueType="num">
                                      <p:cBhvr>
                                        <p:cTn id="26" dur="1000" fill="hold"/>
                                        <p:tgtEl>
                                          <p:spTgt spid="6"/>
                                        </p:tgtEl>
                                        <p:attrNameLst>
                                          <p:attrName>style.rotation</p:attrName>
                                        </p:attrNameLst>
                                      </p:cBhvr>
                                      <p:tavLst>
                                        <p:tav tm="0">
                                          <p:val>
                                            <p:fltVal val="90"/>
                                          </p:val>
                                        </p:tav>
                                        <p:tav tm="100000">
                                          <p:val>
                                            <p:fltVal val="0"/>
                                          </p:val>
                                        </p:tav>
                                      </p:tavLst>
                                    </p:anim>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077822" y="1441376"/>
            <a:ext cx="4067944" cy="4524315"/>
          </a:xfrm>
          <a:prstGeom prst="rect">
            <a:avLst/>
          </a:prstGeom>
          <a:noFill/>
        </p:spPr>
        <p:txBody>
          <a:bodyPr wrap="square" rtlCol="0">
            <a:spAutoFit/>
          </a:bodyPr>
          <a:lstStyle/>
          <a:p>
            <a:pPr algn="ctr"/>
            <a:r>
              <a:rPr lang="ar-DZ" sz="3600" b="1" i="1" dirty="0" smtClean="0">
                <a:effectLst>
                  <a:outerShdw blurRad="38100" dist="38100" dir="2700000" algn="tl">
                    <a:srgbClr val="000000">
                      <a:alpha val="43137"/>
                    </a:srgbClr>
                  </a:outerShdw>
                </a:effectLst>
                <a:latin typeface="Arabic Typesetting" pitchFamily="66" charset="-78"/>
              </a:rPr>
              <a:t>السلم شيء سريع العطب تماما مثل الصحة ،فهو بحاجة الى كثير من الظروف الملائمة و الارادات الحسنة و </a:t>
            </a:r>
          </a:p>
          <a:p>
            <a:pPr algn="ctr"/>
            <a:r>
              <a:rPr lang="ar-DZ" sz="3600" b="1" i="1" dirty="0" smtClean="0">
                <a:effectLst>
                  <a:outerShdw blurRad="38100" dist="38100" dir="2700000" algn="tl">
                    <a:srgbClr val="000000">
                      <a:alpha val="43137"/>
                    </a:srgbClr>
                  </a:outerShdw>
                </a:effectLst>
                <a:latin typeface="Arabic Typesetting" pitchFamily="66" charset="-78"/>
              </a:rPr>
              <a:t>المتضافرة.</a:t>
            </a:r>
            <a:endParaRPr lang="fr-FR" sz="3600" b="1" i="1" dirty="0">
              <a:effectLst>
                <a:outerShdw blurRad="38100" dist="38100" dir="2700000" algn="tl">
                  <a:srgbClr val="000000">
                    <a:alpha val="43137"/>
                  </a:srgbClr>
                </a:outerShdw>
              </a:effectLst>
              <a:latin typeface="Arabic Typesetting" pitchFamily="66" charset="-78"/>
            </a:endParaRPr>
          </a:p>
        </p:txBody>
      </p:sp>
      <p:pic>
        <p:nvPicPr>
          <p:cNvPr id="5122" name="Picture 2" descr="C:\Documents and Settings\Administrator\سطح المكتب\السنة الأولى ثانوي\الصو حكم السلامممممممممممممممممممممممممممممممم_files\images_26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349293">
            <a:off x="692670" y="1042498"/>
            <a:ext cx="4115938" cy="4193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945106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uble vague 2"/>
          <p:cNvSpPr/>
          <p:nvPr/>
        </p:nvSpPr>
        <p:spPr>
          <a:xfrm>
            <a:off x="1115616" y="332656"/>
            <a:ext cx="6120680" cy="914400"/>
          </a:xfrm>
          <a:prstGeom prst="double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8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الســــــــــلام</a:t>
            </a:r>
            <a:endParaRPr lang="fr-FR" sz="4800" b="1" i="1" dirty="0">
              <a:ln w="12700">
                <a:solidFill>
                  <a:schemeClr val="tx2">
                    <a:satMod val="155000"/>
                  </a:schemeClr>
                </a:solidFill>
                <a:prstDash val="solid"/>
              </a:ln>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174001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7769" y="116632"/>
            <a:ext cx="7120859" cy="923330"/>
          </a:xfrm>
          <a:prstGeom prst="rect">
            <a:avLst/>
          </a:prstGeom>
          <a:noFill/>
        </p:spPr>
        <p:txBody>
          <a:bodyPr wrap="none" lIns="91440" tIns="45720" rIns="91440" bIns="45720">
            <a:spAutoFit/>
          </a:bodyPr>
          <a:lstStyle/>
          <a:p>
            <a:pPr algn="ctr"/>
            <a:r>
              <a:rPr lang="ar-DZ" sz="5400" b="1" i="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أهمية السلم والسلام</a:t>
            </a:r>
            <a:endParaRPr lang="fr-FR" sz="5400" b="1" i="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4" name="ZoneTexte 3"/>
          <p:cNvSpPr txBox="1"/>
          <p:nvPr/>
        </p:nvSpPr>
        <p:spPr>
          <a:xfrm>
            <a:off x="597769" y="1268760"/>
            <a:ext cx="7120859" cy="1631216"/>
          </a:xfrm>
          <a:prstGeom prst="rect">
            <a:avLst/>
          </a:prstGeom>
          <a:noFill/>
        </p:spPr>
        <p:txBody>
          <a:bodyPr wrap="square" rtlCol="0">
            <a:spAutoFit/>
          </a:bodyPr>
          <a:lstStyle/>
          <a:p>
            <a:pPr algn="r"/>
            <a:r>
              <a:rPr lang="ar-DZ" dirty="0" smtClean="0"/>
              <a:t>*</a:t>
            </a:r>
            <a:r>
              <a:rPr lang="ar-DZ" sz="2000" dirty="0" smtClean="0">
                <a:latin typeface="Arial" pitchFamily="34" charset="0"/>
              </a:rPr>
              <a:t>فرض</a:t>
            </a:r>
            <a:r>
              <a:rPr lang="ar-DZ" sz="2000" dirty="0" smtClean="0">
                <a:effectLst>
                  <a:outerShdw blurRad="38100" dist="38100" dir="2700000" algn="tl">
                    <a:srgbClr val="000000">
                      <a:alpha val="43137"/>
                    </a:srgbClr>
                  </a:outerShdw>
                </a:effectLst>
                <a:latin typeface="Arial" pitchFamily="34" charset="0"/>
              </a:rPr>
              <a:t> </a:t>
            </a:r>
            <a:r>
              <a:rPr lang="ar-DZ" sz="2000" dirty="0" smtClean="0">
                <a:latin typeface="Arial" pitchFamily="34" charset="0"/>
              </a:rPr>
              <a:t>النظام</a:t>
            </a:r>
            <a:r>
              <a:rPr lang="ar-DZ" sz="2000" dirty="0" smtClean="0">
                <a:effectLst>
                  <a:outerShdw blurRad="38100" dist="38100" dir="2700000" algn="tl">
                    <a:srgbClr val="000000">
                      <a:alpha val="43137"/>
                    </a:srgbClr>
                  </a:outerShdw>
                </a:effectLst>
                <a:latin typeface="Arial" pitchFamily="34" charset="0"/>
              </a:rPr>
              <a:t> </a:t>
            </a:r>
            <a:r>
              <a:rPr lang="ar-DZ" sz="2000" dirty="0" smtClean="0">
                <a:latin typeface="Arial" pitchFamily="34" charset="0"/>
              </a:rPr>
              <a:t>والاستقرار</a:t>
            </a:r>
            <a:r>
              <a:rPr lang="ar-DZ" sz="2000" dirty="0" smtClean="0">
                <a:effectLst>
                  <a:outerShdw blurRad="38100" dist="38100" dir="2700000" algn="tl">
                    <a:srgbClr val="000000">
                      <a:alpha val="43137"/>
                    </a:srgbClr>
                  </a:outerShdw>
                </a:effectLst>
                <a:latin typeface="Arial" pitchFamily="34" charset="0"/>
              </a:rPr>
              <a:t> .</a:t>
            </a:r>
          </a:p>
          <a:p>
            <a:pPr algn="r"/>
            <a:r>
              <a:rPr lang="ar-DZ" sz="2000" dirty="0" smtClean="0">
                <a:latin typeface="Arial" pitchFamily="34" charset="0"/>
              </a:rPr>
              <a:t>*ضمان الحقوق السياسية والمدنية للمواطنين</a:t>
            </a:r>
          </a:p>
          <a:p>
            <a:pPr algn="r"/>
            <a:r>
              <a:rPr lang="ar-DZ" sz="2000" dirty="0" smtClean="0">
                <a:latin typeface="Arial" pitchFamily="34" charset="0"/>
                <a:cs typeface="+mj-cs"/>
              </a:rPr>
              <a:t>*التمتع بممارسة الديمقراطية وحريت التعبير .</a:t>
            </a:r>
          </a:p>
          <a:p>
            <a:pPr algn="r"/>
            <a:r>
              <a:rPr lang="ar-DZ" sz="2000" dirty="0" smtClean="0">
                <a:latin typeface="Arial" pitchFamily="34" charset="0"/>
              </a:rPr>
              <a:t>*تحقيق المساواة أمام القانون بين </a:t>
            </a:r>
          </a:p>
          <a:p>
            <a:pPr algn="r"/>
            <a:r>
              <a:rPr lang="ar-DZ" sz="2000" dirty="0" smtClean="0">
                <a:latin typeface="Arial" pitchFamily="34" charset="0"/>
              </a:rPr>
              <a:t>الجميع على اختلاف الألوان و الأجناس. </a:t>
            </a:r>
            <a:endParaRPr lang="fr-FR" sz="2000" dirty="0">
              <a:latin typeface="Arial" pitchFamily="34" charset="0"/>
            </a:endParaRPr>
          </a:p>
        </p:txBody>
      </p:sp>
      <p:sp>
        <p:nvSpPr>
          <p:cNvPr id="6" name="Rectangle 5"/>
          <p:cNvSpPr/>
          <p:nvPr/>
        </p:nvSpPr>
        <p:spPr>
          <a:xfrm>
            <a:off x="1864050" y="2967335"/>
            <a:ext cx="4903907" cy="707886"/>
          </a:xfrm>
          <a:prstGeom prst="rect">
            <a:avLst/>
          </a:prstGeom>
          <a:noFill/>
        </p:spPr>
        <p:txBody>
          <a:bodyPr wrap="none" lIns="91440" tIns="45720" rIns="91440" bIns="45720">
            <a:spAutoFit/>
          </a:bodyPr>
          <a:lstStyle/>
          <a:p>
            <a:pPr algn="ctr"/>
            <a:r>
              <a:rPr lang="ar-DZ"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شعر حول السلم:</a:t>
            </a:r>
            <a:endParaRPr lang="fr-FR"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7" name="ZoneTexte 6"/>
          <p:cNvSpPr txBox="1"/>
          <p:nvPr/>
        </p:nvSpPr>
        <p:spPr>
          <a:xfrm>
            <a:off x="755575" y="3949040"/>
            <a:ext cx="7120859" cy="1477328"/>
          </a:xfrm>
          <a:prstGeom prst="rect">
            <a:avLst/>
          </a:prstGeom>
          <a:noFill/>
        </p:spPr>
        <p:txBody>
          <a:bodyPr wrap="square" rtlCol="0">
            <a:spAutoFit/>
          </a:bodyPr>
          <a:lstStyle/>
          <a:p>
            <a:pPr algn="ctr"/>
            <a:r>
              <a:rPr lang="ar-DZ" dirty="0" smtClean="0"/>
              <a:t>-هما سبيلان من يبغ السلامة ...يأ سف على الحق أو يحلم برؤياه </a:t>
            </a:r>
          </a:p>
          <a:p>
            <a:pPr algn="ctr"/>
            <a:r>
              <a:rPr lang="ar-DZ" dirty="0" smtClean="0"/>
              <a:t>-ومن يبغى الحق  في الدنيا فلا أسف ... على السلامة ان خانته دنياه </a:t>
            </a:r>
          </a:p>
          <a:p>
            <a:pPr algn="ctr"/>
            <a:r>
              <a:rPr lang="ar-DZ" dirty="0" smtClean="0"/>
              <a:t>-قد يهجر الأمن من ذلوا ومن هنوا ...وما تفرق خط الهول والجاه </a:t>
            </a:r>
          </a:p>
          <a:p>
            <a:pPr algn="ctr"/>
            <a:r>
              <a:rPr lang="ar-DZ" dirty="0" smtClean="0"/>
              <a:t>-فاختر لنفسك :اما المجد في خطر ... أو الهوان وقد تشقى ببلواه </a:t>
            </a:r>
          </a:p>
          <a:p>
            <a:pPr algn="ctr"/>
            <a:r>
              <a:rPr lang="ar-DZ" dirty="0" smtClean="0"/>
              <a:t>-وما اختيارك الا ما خلقت له ...ان الطبائع ما ترضاه نرضى </a:t>
            </a:r>
            <a:endParaRPr lang="fr-FR" dirty="0"/>
          </a:p>
        </p:txBody>
      </p:sp>
    </p:spTree>
    <p:extLst>
      <p:ext uri="{BB962C8B-B14F-4D97-AF65-F5344CB8AC3E}">
        <p14:creationId xmlns:p14="http://schemas.microsoft.com/office/powerpoint/2010/main" val="30789363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403648" y="98604"/>
            <a:ext cx="5256584" cy="584775"/>
          </a:xfrm>
          <a:prstGeom prst="rect">
            <a:avLst/>
          </a:prstGeom>
          <a:noFill/>
        </p:spPr>
        <p:txBody>
          <a:bodyPr wrap="square" rtlCol="0">
            <a:spAutoFit/>
          </a:bodyPr>
          <a:lstStyle/>
          <a:p>
            <a:pPr algn="ctr"/>
            <a:r>
              <a:rPr lang="ar-DZ" sz="3200" b="1" i="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1)- تعريف السلم و السلام </a:t>
            </a:r>
            <a:endParaRPr lang="fr-FR" sz="3200" b="1" i="1" dirty="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
        <p:nvSpPr>
          <p:cNvPr id="5" name="Parchemin vertical 4"/>
          <p:cNvSpPr/>
          <p:nvPr/>
        </p:nvSpPr>
        <p:spPr>
          <a:xfrm>
            <a:off x="333832" y="815712"/>
            <a:ext cx="7740352" cy="5688632"/>
          </a:xfrm>
          <a:prstGeom prst="verticalScroll">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DZ" sz="2400" b="1" i="1" dirty="0">
                <a:latin typeface="Arial" pitchFamily="34" charset="0"/>
                <a:cs typeface="Arial" pitchFamily="34" charset="0"/>
              </a:rPr>
              <a:t>هو الأمان و حفظ الكرامة والعمل على وجود مصالح مشتركة تحقق قيام حضارة تقوم على احترام الذات واحترام الأخر و التمسك بالعدل و احترام العدالة و توفير الرقي لجميع الأجناس البشرية على وجه الأرض بل و تهدأ بوجوده جميع الكائنات الحية *يتحقق السلام في ظل العدالة وبدونها فلا وجود للسلام فالعدالة تقوم على حفظ التوازن البشري بتطبيق القوانين على وجه يحقق المساواة وعدم التمييز و بذلك تكون العدالة جسرا يوصل ال </a:t>
            </a:r>
            <a:r>
              <a:rPr lang="ar-DZ" sz="2400" b="1" i="1" dirty="0" smtClean="0">
                <a:latin typeface="Arial" pitchFamily="34" charset="0"/>
                <a:cs typeface="Arial" pitchFamily="34" charset="0"/>
              </a:rPr>
              <a:t>السلام.</a:t>
            </a:r>
          </a:p>
          <a:p>
            <a:pPr algn="ctr"/>
            <a:r>
              <a:rPr lang="ar-DZ" sz="2400" b="1" i="1" dirty="0" smtClean="0">
                <a:latin typeface="Arial" pitchFamily="34" charset="0"/>
                <a:cs typeface="Arial" pitchFamily="34" charset="0"/>
              </a:rPr>
              <a:t> وجاءت </a:t>
            </a:r>
            <a:r>
              <a:rPr lang="ar-DZ" sz="2400" b="1" i="1" dirty="0">
                <a:latin typeface="Arial" pitchFamily="34" charset="0"/>
                <a:cs typeface="Arial" pitchFamily="34" charset="0"/>
              </a:rPr>
              <a:t>العدالة مظلة في ظل تشريعات الكتب السماوية على مر العصور لكي تكون بمثابة الدستور الذي يحقق العدال و المساواة بين جميع أجناس البشر </a:t>
            </a:r>
            <a:r>
              <a:rPr lang="ar-DZ" sz="2400" b="1" i="1" dirty="0" smtClean="0">
                <a:latin typeface="Arial" pitchFamily="34" charset="0"/>
                <a:cs typeface="Arial" pitchFamily="34" charset="0"/>
              </a:rPr>
              <a:t>.</a:t>
            </a:r>
            <a:endParaRPr lang="ar-DZ" sz="2400" b="1" i="1" dirty="0">
              <a:latin typeface="Arial" pitchFamily="34" charset="0"/>
              <a:cs typeface="Arial" pitchFamily="34" charset="0"/>
            </a:endParaRPr>
          </a:p>
        </p:txBody>
      </p:sp>
    </p:spTree>
    <p:extLst>
      <p:ext uri="{BB962C8B-B14F-4D97-AF65-F5344CB8AC3E}">
        <p14:creationId xmlns:p14="http://schemas.microsoft.com/office/powerpoint/2010/main" val="42611549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6920" y="-315416"/>
            <a:ext cx="7242048" cy="1143000"/>
          </a:xfrm>
        </p:spPr>
        <p:txBody>
          <a:bodyPr/>
          <a:lstStyle/>
          <a:p>
            <a:pPr algn="ctr"/>
            <a:r>
              <a:rPr lang="ar-DZ" i="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 ماهي جائزة نوبل للسلام ؟</a:t>
            </a:r>
            <a:endParaRPr lang="fr-FR" i="1"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Organigramme : Alternative 5"/>
          <p:cNvSpPr/>
          <p:nvPr/>
        </p:nvSpPr>
        <p:spPr>
          <a:xfrm>
            <a:off x="107504" y="1124744"/>
            <a:ext cx="7920880" cy="5256584"/>
          </a:xfrm>
          <a:prstGeom prst="flowChartAlternateProcess">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DZ" sz="2400" b="1" i="1" dirty="0">
                <a:solidFill>
                  <a:schemeClr val="bg1"/>
                </a:solidFill>
                <a:effectLst>
                  <a:outerShdw blurRad="38100" dist="38100" dir="2700000" algn="tl">
                    <a:srgbClr val="000000">
                      <a:alpha val="43137"/>
                    </a:srgbClr>
                  </a:outerShdw>
                </a:effectLst>
                <a:latin typeface="Arial" pitchFamily="34" charset="0"/>
                <a:cs typeface="Arial" pitchFamily="34" charset="0"/>
              </a:rPr>
              <a:t>هي احدى جوائز نوبل الخمسة التي أوصى بها ألفريد نوبل, لا نعرف الى يومنا هذا أسباب اختياره للسلام كأحد مواضيع جائزه ,فمثلا يمكن تفسير جائزة نوبل في الكيمياء أو في الفيزياء لكونه مهندس كيميائي ,يقترح البعض أن نوبل أراد أن يعوض تنامي القوة المدمرة فنوبل هو مخترع </a:t>
            </a:r>
            <a:r>
              <a:rPr lang="ar-DZ" sz="24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الديناميت </a:t>
            </a:r>
            <a:r>
              <a:rPr lang="ar-DZ" sz="2400" b="1" i="1" dirty="0">
                <a:solidFill>
                  <a:schemeClr val="bg1"/>
                </a:solidFill>
                <a:effectLst>
                  <a:outerShdw blurRad="38100" dist="38100" dir="2700000" algn="tl">
                    <a:srgbClr val="000000">
                      <a:alpha val="43137"/>
                    </a:srgbClr>
                  </a:outerShdw>
                </a:effectLst>
                <a:latin typeface="Arial" pitchFamily="34" charset="0"/>
                <a:cs typeface="Arial" pitchFamily="34" charset="0"/>
              </a:rPr>
              <a:t>ولكن الديناميت لم يستعمل قبل وفاته.</a:t>
            </a:r>
          </a:p>
          <a:p>
            <a:pPr algn="ctr"/>
            <a:r>
              <a:rPr lang="ar-DZ" sz="2400" b="1" i="1" dirty="0">
                <a:solidFill>
                  <a:schemeClr val="bg1"/>
                </a:solidFill>
                <a:effectLst>
                  <a:outerShdw blurRad="38100" dist="38100" dir="2700000" algn="tl">
                    <a:srgbClr val="000000">
                      <a:alpha val="43137"/>
                    </a:srgbClr>
                  </a:outerShdw>
                </a:effectLst>
                <a:latin typeface="Arial" pitchFamily="34" charset="0"/>
                <a:cs typeface="Arial" pitchFamily="34" charset="0"/>
              </a:rPr>
              <a:t>تمنح جائزة نوبل سنويا في العاصمة النرويجية أوسلو في العاشر من ديسمبر من قبل معهد نوبل النرويجي .منحت لأول مرة سنة 1901 ,يتم اختيار المترشحين  للجائزة من قبل هيئة يعينها البرلمان النرويجي وذلك حسب وصية نوبل , حسب اعتقادنا نحن كتلاميذ فان نوبل أوصى بهذه الجائزة حتى لا تستخدم في الأغراض الحربية لأنه رجل يحب السلام لكن الأن اصبحت الجائزة ليس لها أي قيمة معنوية منذ أن قدمت للإسرائيليين  مجرمي حرب مثل </a:t>
            </a:r>
            <a:r>
              <a:rPr lang="ar-DZ" sz="24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شيعمون </a:t>
            </a:r>
            <a:r>
              <a:rPr lang="ar-DZ" sz="2400" b="1" i="1" dirty="0">
                <a:solidFill>
                  <a:schemeClr val="bg1"/>
                </a:solidFill>
                <a:effectLst>
                  <a:outerShdw blurRad="38100" dist="38100" dir="2700000" algn="tl">
                    <a:srgbClr val="000000">
                      <a:alpha val="43137"/>
                    </a:srgbClr>
                  </a:outerShdw>
                </a:effectLst>
                <a:latin typeface="Arial" pitchFamily="34" charset="0"/>
                <a:cs typeface="Arial" pitchFamily="34" charset="0"/>
              </a:rPr>
              <a:t>بيريز 1994 م الذي قدمت له مناصفة مع الرئيس الفلسطيني </a:t>
            </a:r>
            <a:r>
              <a:rPr lang="ar-DZ" sz="24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الراحل </a:t>
            </a:r>
            <a:r>
              <a:rPr lang="ar-DZ" sz="2400" b="1" i="1" dirty="0">
                <a:solidFill>
                  <a:schemeClr val="bg1"/>
                </a:solidFill>
                <a:effectLst>
                  <a:outerShdw blurRad="38100" dist="38100" dir="2700000" algn="tl">
                    <a:srgbClr val="000000">
                      <a:alpha val="43137"/>
                    </a:srgbClr>
                  </a:outerShdw>
                </a:effectLst>
                <a:latin typeface="Arial" pitchFamily="34" charset="0"/>
                <a:cs typeface="Arial" pitchFamily="34" charset="0"/>
              </a:rPr>
              <a:t>ياسر عرفات رحمه الله </a:t>
            </a:r>
            <a:r>
              <a:rPr lang="ar-DZ" sz="24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واسحاق رابين .</a:t>
            </a:r>
            <a:endParaRPr lang="fr-FR" i="1" dirty="0">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29247858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44272" y="116632"/>
            <a:ext cx="7200800" cy="954107"/>
          </a:xfrm>
          <a:prstGeom prst="rect">
            <a:avLst/>
          </a:prstGeom>
          <a:noFill/>
        </p:spPr>
        <p:txBody>
          <a:bodyPr wrap="square" rtlCol="0">
            <a:spAutoFit/>
          </a:bodyPr>
          <a:lstStyle/>
          <a:p>
            <a:pPr algn="r"/>
            <a:r>
              <a:rPr lang="ar-DZ" sz="2800" b="1" i="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2)-لماذا يرمز للسلام بالحمامة البيضاء و غصن الزيتون</a:t>
            </a:r>
            <a:endParaRPr lang="fr-FR" sz="2800" b="1" i="1" dirty="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
        <p:nvSpPr>
          <p:cNvPr id="5" name="Rectangle avec flèche vers le haut 4"/>
          <p:cNvSpPr/>
          <p:nvPr/>
        </p:nvSpPr>
        <p:spPr>
          <a:xfrm>
            <a:off x="156240" y="764704"/>
            <a:ext cx="7776864" cy="5760637"/>
          </a:xfrm>
          <a:prstGeom prst="upArrowCallout">
            <a:avLst>
              <a:gd name="adj1" fmla="val 11555"/>
              <a:gd name="adj2" fmla="val 15264"/>
              <a:gd name="adj3" fmla="val 29295"/>
              <a:gd name="adj4" fmla="val 68416"/>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DZ" sz="2000" b="1" i="1" dirty="0" smtClean="0">
                <a:effectLst>
                  <a:outerShdw blurRad="38100" dist="38100" dir="2700000" algn="tl">
                    <a:srgbClr val="000000">
                      <a:alpha val="43137"/>
                    </a:srgbClr>
                  </a:outerShdw>
                </a:effectLst>
                <a:latin typeface="Arial" pitchFamily="34" charset="0"/>
                <a:cs typeface="Arial" pitchFamily="34" charset="0"/>
              </a:rPr>
              <a:t>الجميع في أنحاء العالم يعلم ان رمز السلام هو (حمامة تحمل غصن زيتون)ولكن الأغلب و أكثر الناس لا يعلم سبب اختيار هذين الرمزين أو هذا الطائر و هدا الغصن بالذات للسلام. في القدم و في عهد نبينا نوح عليه السلام يقال انه كان في السفينة هو و من معه من المؤمنين و الحيوانات وكانت الأرض مملوءة بالمياه فكان عليه السلام يرسل الحمامة لكي تستكشف ان كانت الأرض جفت أم لم تجف وفي كل مرة ترجع الحمامة للسفينة وهي خالية (وهذا دليل على عدم هبوط مستوى الماء وعلى عدم جفافه) </a:t>
            </a:r>
          </a:p>
          <a:p>
            <a:pPr algn="ctr"/>
            <a:r>
              <a:rPr lang="ar-DZ" sz="2000" b="1" i="1" dirty="0" smtClean="0">
                <a:effectLst>
                  <a:outerShdw blurRad="38100" dist="38100" dir="2700000" algn="tl">
                    <a:srgbClr val="000000">
                      <a:alpha val="43137"/>
                    </a:srgbClr>
                  </a:outerShdw>
                </a:effectLst>
                <a:latin typeface="Arial" pitchFamily="34" charset="0"/>
                <a:cs typeface="Arial" pitchFamily="34" charset="0"/>
              </a:rPr>
              <a:t>وفي احدى المرات أرسل عليه السلام الحمامة و عندما عادت واذ معها غصن زيتون (وهذا دليل على أن مستوى الماء نزل وقربت الأرض تظهر ) ففرح النبي عليه السلام و من معه وانتظروا بضعة أيام و أرسل الحمامة مرة أخرى وعندما عادت و اذ بالطير يغطي قدماها (وهذا دليل على أنها نزلت على الأرض أي أن الماء قد جف )</a:t>
            </a:r>
          </a:p>
          <a:p>
            <a:pPr algn="ctr"/>
            <a:r>
              <a:rPr lang="ar-DZ" sz="2000" b="1" i="1" dirty="0" smtClean="0">
                <a:effectLst>
                  <a:outerShdw blurRad="38100" dist="38100" dir="2700000" algn="tl">
                    <a:srgbClr val="000000">
                      <a:alpha val="43137"/>
                    </a:srgbClr>
                  </a:outerShdw>
                </a:effectLst>
                <a:latin typeface="Arial" pitchFamily="34" charset="0"/>
                <a:cs typeface="Arial" pitchFamily="34" charset="0"/>
              </a:rPr>
              <a:t>ومنذ ذلك الحين أصبحت الحمامة وغصن الزيتون رمز وشعار للسلام.</a:t>
            </a:r>
          </a:p>
        </p:txBody>
      </p:sp>
    </p:spTree>
    <p:extLst>
      <p:ext uri="{BB962C8B-B14F-4D97-AF65-F5344CB8AC3E}">
        <p14:creationId xmlns:p14="http://schemas.microsoft.com/office/powerpoint/2010/main" val="274111611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4896734" y="404664"/>
            <a:ext cx="4139761" cy="1077218"/>
          </a:xfrm>
          <a:prstGeom prst="rect">
            <a:avLst/>
          </a:prstGeom>
          <a:noFill/>
        </p:spPr>
        <p:txBody>
          <a:bodyPr wrap="square" rtlCol="0">
            <a:spAutoFit/>
          </a:bodyPr>
          <a:lstStyle/>
          <a:p>
            <a:pPr algn="r"/>
            <a:r>
              <a:rPr lang="ar-DZ" sz="32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 شخصيات عرفت بنزعتها السلمية</a:t>
            </a:r>
            <a:endParaRPr lang="fr-FR" sz="32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27" name="Picture 3" descr="C:\Documents and Settings\Administrator\سطح المكتب\حمامةةةةةةةةةةةةةةةةةةةةةةةةةةةةةةةةةةةةةةةةةةةةةةةةة.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275054">
            <a:off x="817162" y="1107802"/>
            <a:ext cx="3925108" cy="3991786"/>
          </a:xfrm>
          <a:prstGeom prst="rect">
            <a:avLst/>
          </a:prstGeom>
          <a:noFill/>
          <a:extLst>
            <a:ext uri="{909E8E84-426E-40DD-AFC4-6F175D3DCCD1}">
              <a14:hiddenFill xmlns:a14="http://schemas.microsoft.com/office/drawing/2010/main">
                <a:solidFill>
                  <a:srgbClr val="FFFFFF"/>
                </a:solidFill>
              </a14:hiddenFill>
            </a:ext>
          </a:extLst>
        </p:spPr>
      </p:pic>
      <p:sp>
        <p:nvSpPr>
          <p:cNvPr id="11" name="ZoneTexte 10"/>
          <p:cNvSpPr txBox="1"/>
          <p:nvPr/>
        </p:nvSpPr>
        <p:spPr>
          <a:xfrm>
            <a:off x="5076056" y="1481882"/>
            <a:ext cx="3960440" cy="1631216"/>
          </a:xfrm>
          <a:prstGeom prst="rect">
            <a:avLst/>
          </a:prstGeom>
          <a:noFill/>
        </p:spPr>
        <p:txBody>
          <a:bodyPr wrap="square" rtlCol="0">
            <a:spAutoFit/>
          </a:bodyPr>
          <a:lstStyle/>
          <a:p>
            <a:pPr algn="r"/>
            <a:r>
              <a:rPr lang="ar-DZ" sz="2000" b="1" i="1" dirty="0" smtClean="0">
                <a:effectLst>
                  <a:outerShdw blurRad="38100" dist="38100" dir="2700000" algn="tl">
                    <a:srgbClr val="000000">
                      <a:alpha val="43137"/>
                    </a:srgbClr>
                  </a:outerShdw>
                </a:effectLst>
                <a:latin typeface="Arial" pitchFamily="34" charset="0"/>
                <a:cs typeface="Arial" pitchFamily="34" charset="0"/>
              </a:rPr>
              <a:t>عبر العصور كانت هناك شخصيات معروفة بنزعتها السلمية و كرهها للحرب والعنصرية وقد كافحت و ناضلت وحتى ضحت بأغلى ما تملك من أجل الال السلام في الأوطان أو حتى العالم نذكر منها: </a:t>
            </a:r>
            <a:endParaRPr lang="fr-FR" sz="2000" b="1" i="1" dirty="0">
              <a:effectLst>
                <a:outerShdw blurRad="38100" dist="38100" dir="2700000" algn="tl">
                  <a:srgbClr val="000000">
                    <a:alpha val="43137"/>
                  </a:srgbClr>
                </a:outerShdw>
              </a:effectLst>
              <a:latin typeface="Arial" pitchFamily="34" charset="0"/>
              <a:cs typeface="Arial" pitchFamily="34" charset="0"/>
            </a:endParaRPr>
          </a:p>
        </p:txBody>
      </p:sp>
      <p:sp>
        <p:nvSpPr>
          <p:cNvPr id="12" name="ZoneTexte 11"/>
          <p:cNvSpPr txBox="1"/>
          <p:nvPr/>
        </p:nvSpPr>
        <p:spPr>
          <a:xfrm>
            <a:off x="5364088" y="3236208"/>
            <a:ext cx="3779912" cy="369332"/>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DZ"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1)- محمد صلى الله عيه وسلم :</a:t>
            </a:r>
            <a:endParaRPr lang="fr-F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4" name="ZoneTexte 13"/>
          <p:cNvSpPr txBox="1"/>
          <p:nvPr/>
        </p:nvSpPr>
        <p:spPr>
          <a:xfrm>
            <a:off x="5364088" y="3636318"/>
            <a:ext cx="3528392" cy="3046988"/>
          </a:xfrm>
          <a:prstGeom prst="rect">
            <a:avLst/>
          </a:prstGeom>
          <a:noFill/>
        </p:spPr>
        <p:txBody>
          <a:bodyPr wrap="square" rtlCol="0">
            <a:spAutoFit/>
          </a:bodyPr>
          <a:lstStyle/>
          <a:p>
            <a:pPr algn="r"/>
            <a:r>
              <a:rPr lang="ar-DZ" sz="2400" b="1" i="1" dirty="0" smtClean="0">
                <a:effectLst>
                  <a:outerShdw blurRad="38100" dist="38100" dir="2700000" algn="tl">
                    <a:srgbClr val="000000">
                      <a:alpha val="43137"/>
                    </a:srgbClr>
                  </a:outerShdw>
                </a:effectLst>
                <a:latin typeface="Arial" pitchFamily="34" charset="0"/>
                <a:cs typeface="Akhbar MT" pitchFamily="2" charset="-78"/>
              </a:rPr>
              <a:t>كان الرسول صلى الله عليه وسلم أعظم مثال عن السلم فالإسلام دين السلم و شعاره السلام فبعد أن كان عرب الجاهلية يشعلون الحروب لعقود من الزمن من أجل ناقة أو نيل ثأر ويهدرون بذلك الدمار ,جاء محمد بالإسلام وأخذ يدعوهم الى السلام والوئام. ونبذ الحروب والشحناء, التي لا تولد سوى الدمار و الفساد .  </a:t>
            </a:r>
            <a:endParaRPr lang="fr-FR" sz="2400" b="1" i="1" dirty="0">
              <a:effectLst>
                <a:outerShdw blurRad="38100" dist="38100" dir="2700000" algn="tl">
                  <a:srgbClr val="000000">
                    <a:alpha val="43137"/>
                  </a:srgbClr>
                </a:outerShdw>
              </a:effectLst>
              <a:latin typeface="Arial" pitchFamily="34" charset="0"/>
              <a:cs typeface="Akhbar MT" pitchFamily="2" charset="-78"/>
            </a:endParaRPr>
          </a:p>
        </p:txBody>
      </p:sp>
    </p:spTree>
    <p:extLst>
      <p:ext uri="{BB962C8B-B14F-4D97-AF65-F5344CB8AC3E}">
        <p14:creationId xmlns:p14="http://schemas.microsoft.com/office/powerpoint/2010/main" val="336865122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tor\سطح المكتب\السنة الأولى ثانوي\الصو حكم السلامممممممممممممممممممممممممممممممم_files\images_215.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279518">
            <a:off x="636490" y="1118914"/>
            <a:ext cx="4155541" cy="4121684"/>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5234920" y="228332"/>
            <a:ext cx="3672408" cy="1569660"/>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ar-DZ"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والأن شخصيات من عصرنا الحالي</a:t>
            </a:r>
          </a:p>
          <a:p>
            <a:pPr algn="r"/>
            <a:endParaRPr lang="ar-DZ"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r"/>
            <a:r>
              <a:rPr lang="ar-DZ"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نيلســـــون مانديــلا :</a:t>
            </a:r>
            <a:endParaRPr lang="fr-FR"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ZoneTexte 7"/>
          <p:cNvSpPr txBox="1"/>
          <p:nvPr/>
        </p:nvSpPr>
        <p:spPr>
          <a:xfrm>
            <a:off x="4887456" y="1797992"/>
            <a:ext cx="4248472" cy="4524315"/>
          </a:xfrm>
          <a:prstGeom prst="rect">
            <a:avLst/>
          </a:prstGeom>
          <a:noFill/>
        </p:spPr>
        <p:txBody>
          <a:bodyPr wrap="square" rtlCol="0">
            <a:spAutoFit/>
          </a:bodyPr>
          <a:lstStyle/>
          <a:p>
            <a:pPr algn="ctr"/>
            <a:r>
              <a:rPr lang="ar-DZ" sz="2000" b="1" i="1" dirty="0" smtClean="0"/>
              <a:t>رئيس الأسبق </a:t>
            </a:r>
            <a:r>
              <a:rPr lang="ar-DZ" sz="2400" b="1" i="1" dirty="0" smtClean="0"/>
              <a:t>لجمهورية جنوب افريقيا و أحد أبرز المناضلين لسياسة التمييز العنصري التي كانت متبعة في جنوب افريقيا .</a:t>
            </a:r>
          </a:p>
          <a:p>
            <a:pPr algn="ctr"/>
            <a:r>
              <a:rPr lang="ar-DZ" sz="2400" b="1" i="1" dirty="0" smtClean="0"/>
              <a:t>في عام 1961 أصبح مانديلا رئيسا للجناح العسكري ،حصل نيلسون  مانديلا مع الرئيس فيدريك دكلارك في عام 1993 على جائزة نوبل للسلام للمجلس الافريقي القومي . </a:t>
            </a:r>
            <a:endParaRPr lang="fr-FR" sz="2400" b="1" i="1" dirty="0"/>
          </a:p>
        </p:txBody>
      </p:sp>
    </p:spTree>
    <p:extLst>
      <p:ext uri="{BB962C8B-B14F-4D97-AF65-F5344CB8AC3E}">
        <p14:creationId xmlns:p14="http://schemas.microsoft.com/office/powerpoint/2010/main" val="68075976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sov\صور\ادعية\34380_123285842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0783" y="5293478"/>
            <a:ext cx="3046462" cy="152822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809519" y="601296"/>
            <a:ext cx="4400564" cy="523220"/>
          </a:xfrm>
          <a:prstGeom prst="rect">
            <a:avLst/>
          </a:prstGeom>
          <a:noFill/>
        </p:spPr>
        <p:txBody>
          <a:bodyPr wrap="none" lIns="91440" tIns="45720" rIns="91440" bIns="45720">
            <a:spAutoFit/>
          </a:bodyPr>
          <a:lstStyle/>
          <a:p>
            <a:pPr algn="ctr"/>
            <a:r>
              <a:rPr lang="ar-DZ" sz="2800" b="1" i="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rPr>
              <a:t>شخصيا ت عربية اسلامية</a:t>
            </a:r>
            <a:endParaRPr lang="fr-FR" sz="2800" b="1" i="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endParaRPr>
          </a:p>
        </p:txBody>
      </p:sp>
      <p:sp>
        <p:nvSpPr>
          <p:cNvPr id="7" name="Rectangle 6"/>
          <p:cNvSpPr/>
          <p:nvPr/>
        </p:nvSpPr>
        <p:spPr>
          <a:xfrm>
            <a:off x="4792327" y="1292384"/>
            <a:ext cx="4302781" cy="584775"/>
          </a:xfrm>
          <a:prstGeom prst="rect">
            <a:avLst/>
          </a:prstGeom>
          <a:noFill/>
        </p:spPr>
        <p:txBody>
          <a:bodyPr wrap="none" lIns="91440" tIns="45720" rIns="91440" bIns="45720">
            <a:spAutoFit/>
          </a:bodyPr>
          <a:lstStyle/>
          <a:p>
            <a:pPr algn="ctr"/>
            <a:r>
              <a:rPr lang="ar-DZ" sz="3200" b="1" i="1" cap="none" spc="0"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3)-يــــاسر عــــرفات: </a:t>
            </a:r>
            <a:endParaRPr lang="fr-FR" sz="3200" b="1" i="1" cap="none" spc="0" dirty="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
        <p:nvSpPr>
          <p:cNvPr id="9" name="ZoneTexte 8"/>
          <p:cNvSpPr txBox="1"/>
          <p:nvPr/>
        </p:nvSpPr>
        <p:spPr>
          <a:xfrm>
            <a:off x="4861041" y="1877159"/>
            <a:ext cx="4297519" cy="3416320"/>
          </a:xfrm>
          <a:prstGeom prst="rect">
            <a:avLst/>
          </a:prstGeom>
          <a:noFill/>
        </p:spPr>
        <p:txBody>
          <a:bodyPr wrap="square" rtlCol="0">
            <a:spAutoFit/>
          </a:bodyPr>
          <a:lstStyle/>
          <a:p>
            <a:pPr algn="ctr"/>
            <a:r>
              <a:rPr lang="ar-DZ" sz="2400" b="1" i="1" dirty="0" smtClean="0">
                <a:effectLst>
                  <a:outerShdw blurRad="38100" dist="38100" dir="2700000" algn="tl">
                    <a:srgbClr val="000000">
                      <a:alpha val="43137"/>
                    </a:srgbClr>
                  </a:outerShdw>
                </a:effectLst>
                <a:latin typeface="Arabic Typesetting" pitchFamily="66" charset="-78"/>
              </a:rPr>
              <a:t>مثال للنضال من أجل جلب الأمن والسلم  لشعبــه ،سياسي فلسطيني و رمز لحركة النضال الفلسطيني من أجل الاستقلال ،رئيس  السلطة الوطنية الفلسطينية المنتخب في عام1996 ، حصل على جائزة نوبل للسلام سنة 1994.  </a:t>
            </a:r>
            <a:endParaRPr lang="fr-FR" sz="2400" b="1" i="1" dirty="0">
              <a:effectLst>
                <a:outerShdw blurRad="38100" dist="38100" dir="2700000" algn="tl">
                  <a:srgbClr val="000000">
                    <a:alpha val="43137"/>
                  </a:srgbClr>
                </a:outerShdw>
              </a:effectLst>
              <a:latin typeface="Arabic Typesetting" pitchFamily="66" charset="-78"/>
            </a:endParaRPr>
          </a:p>
        </p:txBody>
      </p:sp>
      <p:pic>
        <p:nvPicPr>
          <p:cNvPr id="2051" name="Picture 3" descr="C:\Documents and Settings\Administrator\سطح المكتب\السنة الأولى ثانوي\ياسر عرفاتتتتتتتتتتتتتتتتتتتتتتتتتتتتتتتتتتتتتتتتت.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347272">
            <a:off x="675389" y="1121953"/>
            <a:ext cx="4125888" cy="4119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893177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1268760"/>
            <a:ext cx="7920880" cy="1368152"/>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r"/>
            <a:r>
              <a:rPr lang="ar-DZ" sz="4400" b="1" i="1" dirty="0" smtClean="0">
                <a:effectLst>
                  <a:outerShdw blurRad="38100" dist="38100" dir="2700000" algn="tl">
                    <a:srgbClr val="000000">
                      <a:alpha val="43137"/>
                    </a:srgbClr>
                  </a:outerShdw>
                </a:effectLst>
                <a:latin typeface="Arabic Typesetting" pitchFamily="66" charset="-78"/>
                <a:cs typeface="Arabic Typesetting" pitchFamily="66" charset="-78"/>
              </a:rPr>
              <a:t>«نتيجة الحروب خلق اللصوص ونتيجة السلام قتلهم»</a:t>
            </a:r>
            <a:endParaRPr lang="fr-FR" sz="4400" b="1" i="1" dirty="0">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7" name="Rectangle 6"/>
          <p:cNvSpPr/>
          <p:nvPr/>
        </p:nvSpPr>
        <p:spPr>
          <a:xfrm>
            <a:off x="1043608" y="266164"/>
            <a:ext cx="6085319" cy="64633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DZ" sz="3600" b="1" i="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4)- أمثال وحكم عن السلام:</a:t>
            </a:r>
            <a:endParaRPr lang="fr-FR" sz="3600" b="1" i="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3074" name="Picture 2" descr="C:\Documents and Settings\Administrator\سطح المكتب\السنة الأولى ثانوي\الصو حكم السلامممممممممممممممممممممممممممممممم_files\images_158.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352147"/>
            <a:ext cx="1332148" cy="120137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07504" y="2924944"/>
            <a:ext cx="7920880" cy="129614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r"/>
            <a:r>
              <a:rPr lang="ar-DZ" sz="4400" b="1" i="1" dirty="0" smtClean="0">
                <a:effectLst>
                  <a:outerShdw blurRad="38100" dist="38100" dir="2700000" algn="tl">
                    <a:srgbClr val="000000">
                      <a:alpha val="43137"/>
                    </a:srgbClr>
                  </a:outerShdw>
                </a:effectLst>
                <a:latin typeface="Arabic Typesetting" pitchFamily="66" charset="-78"/>
                <a:cs typeface="Arabic Typesetting" pitchFamily="66" charset="-78"/>
              </a:rPr>
              <a:t>«ليس هنالك طريق للسلام فالسلام هو الطريق»</a:t>
            </a:r>
            <a:endParaRPr lang="fr-FR" sz="4400" b="1" i="1" dirty="0">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9" name="Rectangle 8"/>
          <p:cNvSpPr/>
          <p:nvPr/>
        </p:nvSpPr>
        <p:spPr>
          <a:xfrm>
            <a:off x="83880" y="4725144"/>
            <a:ext cx="7920880" cy="129614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r"/>
            <a:r>
              <a:rPr lang="ar-DZ" sz="3600" b="1" i="1" dirty="0" smtClean="0">
                <a:effectLst>
                  <a:outerShdw blurRad="38100" dist="38100" dir="2700000" algn="tl">
                    <a:srgbClr val="000000">
                      <a:alpha val="43137"/>
                    </a:srgbClr>
                  </a:outerShdw>
                </a:effectLst>
                <a:latin typeface="Arabic Typesetting" pitchFamily="66" charset="-78"/>
                <a:cs typeface="Arabic Typesetting" pitchFamily="66" charset="-78"/>
              </a:rPr>
              <a:t> «أن يكون الانسان حرا لا يعني مجرد تحرره من الأغلال التي</a:t>
            </a:r>
          </a:p>
          <a:p>
            <a:pPr algn="r"/>
            <a:r>
              <a:rPr lang="ar-DZ" sz="3600" b="1" i="1" dirty="0" smtClean="0">
                <a:effectLst>
                  <a:outerShdw blurRad="38100" dist="38100" dir="2700000" algn="tl">
                    <a:srgbClr val="000000">
                      <a:alpha val="43137"/>
                    </a:srgbClr>
                  </a:outerShdw>
                </a:effectLst>
                <a:latin typeface="Arabic Typesetting" pitchFamily="66" charset="-78"/>
                <a:cs typeface="Arabic Typesetting" pitchFamily="66" charset="-78"/>
              </a:rPr>
              <a:t>بل أن يعيش بطريق تحترم و تعزز حرية الاخرين» </a:t>
            </a:r>
            <a:endParaRPr lang="fr-FR" sz="3600" b="1" i="1" dirty="0">
              <a:effectLst>
                <a:outerShdw blurRad="38100" dist="38100" dir="2700000" algn="tl">
                  <a:srgbClr val="000000">
                    <a:alpha val="43137"/>
                  </a:srgbClr>
                </a:outerShdw>
              </a:effectLst>
              <a:latin typeface="Arabic Typesetting" pitchFamily="66" charset="-78"/>
              <a:cs typeface="Arabic Typesetting" pitchFamily="66" charset="-78"/>
            </a:endParaRPr>
          </a:p>
        </p:txBody>
      </p:sp>
      <p:pic>
        <p:nvPicPr>
          <p:cNvPr id="3075" name="Picture 3" descr="C:\Documents and Settings\Administrator\سطح المكتب\السنة الأولى ثانوي\الصو حكم السلامممممممممممممممممممممممممممممممم_files\images_155.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526" y="2995228"/>
            <a:ext cx="1368152" cy="108012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Documents and Settings\Administrator\سطح المكتب\ععععععععععععععععععععععععععع.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526" y="4797152"/>
            <a:ext cx="1350150" cy="115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3892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uble vague 5"/>
          <p:cNvSpPr/>
          <p:nvPr/>
        </p:nvSpPr>
        <p:spPr>
          <a:xfrm>
            <a:off x="467544" y="260648"/>
            <a:ext cx="7416824" cy="914400"/>
          </a:xfrm>
          <a:prstGeom prst="double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b="1" i="1" dirty="0" smtClean="0">
                <a:effectLst>
                  <a:outerShdw blurRad="38100" dist="38100" dir="2700000" algn="tl">
                    <a:srgbClr val="000000">
                      <a:alpha val="43137"/>
                    </a:srgbClr>
                  </a:outerShdw>
                </a:effectLst>
                <a:latin typeface="Arabic Typesetting" pitchFamily="66" charset="-78"/>
                <a:cs typeface="Arabic Typesetting" pitchFamily="66" charset="-78"/>
              </a:rPr>
              <a:t>«لنعش بسلام حتى نموت بسلام فالصعوبة ليست في الموت بل في الحياة»</a:t>
            </a:r>
            <a:endParaRPr lang="fr-FR" sz="3600" b="1" i="1" dirty="0">
              <a:effectLst>
                <a:outerShdw blurRad="38100" dist="38100" dir="2700000" algn="tl">
                  <a:srgbClr val="000000">
                    <a:alpha val="43137"/>
                  </a:srgbClr>
                </a:outerShdw>
              </a:effectLst>
              <a:latin typeface="Arabic Typesetting" pitchFamily="66" charset="-78"/>
              <a:cs typeface="Arabic Typesetting" pitchFamily="66" charset="-78"/>
            </a:endParaRPr>
          </a:p>
        </p:txBody>
      </p:sp>
      <p:pic>
        <p:nvPicPr>
          <p:cNvPr id="4099" name="Picture 3" descr="C:\Documents and Settings\Administrator\سطح المكتب\شششششششاااااااا.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1772816"/>
            <a:ext cx="3672408" cy="432048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Documents and Settings\Administrator\سطح المكتب\المامة ي.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772816"/>
            <a:ext cx="3744416"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848253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335</TotalTime>
  <Words>859</Words>
  <Application>Microsoft Office PowerPoint</Application>
  <PresentationFormat>Affichage à l'écran (4:3)</PresentationFormat>
  <Paragraphs>48</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Opulent</vt:lpstr>
      <vt:lpstr>Présentation PowerPoint</vt:lpstr>
      <vt:lpstr>Présentation PowerPoint</vt:lpstr>
      <vt:lpstr>2) ماهي جائزة نوبل للسلام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ECT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El-Amel</dc:creator>
  <cp:lastModifiedBy>El-Amel</cp:lastModifiedBy>
  <cp:revision>43</cp:revision>
  <dcterms:created xsi:type="dcterms:W3CDTF">2017-11-13T17:46:04Z</dcterms:created>
  <dcterms:modified xsi:type="dcterms:W3CDTF">2018-07-13T10:34:52Z</dcterms:modified>
</cp:coreProperties>
</file>